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52"/>
  </p:notesMasterIdLst>
  <p:sldIdLst>
    <p:sldId id="280" r:id="rId5"/>
    <p:sldId id="282" r:id="rId6"/>
    <p:sldId id="483" r:id="rId7"/>
    <p:sldId id="873" r:id="rId8"/>
    <p:sldId id="580" r:id="rId9"/>
    <p:sldId id="617" r:id="rId10"/>
    <p:sldId id="618" r:id="rId11"/>
    <p:sldId id="1106" r:id="rId12"/>
    <p:sldId id="505" r:id="rId13"/>
    <p:sldId id="878" r:id="rId14"/>
    <p:sldId id="877" r:id="rId15"/>
    <p:sldId id="864" r:id="rId16"/>
    <p:sldId id="874" r:id="rId17"/>
    <p:sldId id="866" r:id="rId18"/>
    <p:sldId id="876" r:id="rId19"/>
    <p:sldId id="867" r:id="rId20"/>
    <p:sldId id="875" r:id="rId21"/>
    <p:sldId id="871" r:id="rId22"/>
    <p:sldId id="868" r:id="rId23"/>
    <p:sldId id="584" r:id="rId24"/>
    <p:sldId id="484" r:id="rId25"/>
    <p:sldId id="467" r:id="rId26"/>
    <p:sldId id="1109" r:id="rId27"/>
    <p:sldId id="1110" r:id="rId28"/>
    <p:sldId id="1107" r:id="rId29"/>
    <p:sldId id="1108" r:id="rId30"/>
    <p:sldId id="594" r:id="rId31"/>
    <p:sldId id="589" r:id="rId32"/>
    <p:sldId id="587" r:id="rId33"/>
    <p:sldId id="595" r:id="rId34"/>
    <p:sldId id="588" r:id="rId35"/>
    <p:sldId id="579" r:id="rId36"/>
    <p:sldId id="638" r:id="rId37"/>
    <p:sldId id="1090" r:id="rId38"/>
    <p:sldId id="661" r:id="rId39"/>
    <p:sldId id="667" r:id="rId40"/>
    <p:sldId id="687" r:id="rId41"/>
    <p:sldId id="1082" r:id="rId42"/>
    <p:sldId id="669" r:id="rId43"/>
    <p:sldId id="671" r:id="rId44"/>
    <p:sldId id="494" r:id="rId45"/>
    <p:sldId id="648" r:id="rId46"/>
    <p:sldId id="1084" r:id="rId47"/>
    <p:sldId id="581" r:id="rId48"/>
    <p:sldId id="1100" r:id="rId49"/>
    <p:sldId id="641" r:id="rId50"/>
    <p:sldId id="59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ielding, Ashley" initials="FA" lastIdx="6" clrIdx="6">
    <p:extLst>
      <p:ext uri="{19B8F6BF-5375-455C-9EA6-DF929625EA0E}">
        <p15:presenceInfo xmlns:p15="http://schemas.microsoft.com/office/powerpoint/2012/main" userId="S::Ashley.Fielding@dbhdd.ga.gov::857c3323-22b4-4a48-b7f5-aa5de8acbfc1" providerId="AD"/>
      </p:ext>
    </p:extLst>
  </p:cmAuthor>
  <p:cmAuthor id="1" name="Amy Roberts" initials="AR" lastIdx="10" clrIdx="0"/>
  <p:cmAuthor id="8" name="Gamble, Tracy (Lynn)" initials="GT(" lastIdx="1" clrIdx="7">
    <p:extLst>
      <p:ext uri="{19B8F6BF-5375-455C-9EA6-DF929625EA0E}">
        <p15:presenceInfo xmlns:p15="http://schemas.microsoft.com/office/powerpoint/2012/main" userId="S::tracylynn.gamble@dbhdd.ga.gov::26d32fb4-a1bd-42dc-84e2-4cc87ee8380b" providerId="AD"/>
      </p:ext>
    </p:extLst>
  </p:cmAuthor>
  <p:cmAuthor id="2" name="Anne Malone" initials="AM" lastIdx="63" clrIdx="1"/>
  <p:cmAuthor id="3" name="Lloyd, Wallace L." initials="LWL" lastIdx="3" clrIdx="2"/>
  <p:cmAuthor id="4" name="Dionysatos, Angelyn" initials="DA" lastIdx="3" clrIdx="3">
    <p:extLst>
      <p:ext uri="{19B8F6BF-5375-455C-9EA6-DF929625EA0E}">
        <p15:presenceInfo xmlns:p15="http://schemas.microsoft.com/office/powerpoint/2012/main" userId="S-1-5-21-2672183100-1227059207-2328873036-786377" providerId="AD"/>
      </p:ext>
    </p:extLst>
  </p:cmAuthor>
  <p:cmAuthor id="5" name="Altman, Tracy" initials="TSA" lastIdx="10" clrIdx="4">
    <p:extLst>
      <p:ext uri="{19B8F6BF-5375-455C-9EA6-DF929625EA0E}">
        <p15:presenceInfo xmlns:p15="http://schemas.microsoft.com/office/powerpoint/2012/main" userId="Altman, Tracy" providerId="None"/>
      </p:ext>
    </p:extLst>
  </p:cmAuthor>
  <p:cmAuthor id="6" name="Sterling, Kelly" initials="SK" lastIdx="2" clrIdx="5">
    <p:extLst>
      <p:ext uri="{19B8F6BF-5375-455C-9EA6-DF929625EA0E}">
        <p15:presenceInfo xmlns:p15="http://schemas.microsoft.com/office/powerpoint/2012/main" userId="Sterling, Ke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763"/>
    <a:srgbClr val="C8A635"/>
    <a:srgbClr val="72FF62"/>
    <a:srgbClr val="8CC63F"/>
    <a:srgbClr val="F9A519"/>
    <a:srgbClr val="00AD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p:restoredTop sz="88897" autoAdjust="0"/>
  </p:normalViewPr>
  <p:slideViewPr>
    <p:cSldViewPr snapToGrid="0" snapToObjects="1">
      <p:cViewPr varScale="1">
        <p:scale>
          <a:sx n="87" d="100"/>
          <a:sy n="87" d="100"/>
        </p:scale>
        <p:origin x="39" y="207"/>
      </p:cViewPr>
      <p:guideLst/>
    </p:cSldViewPr>
  </p:slideViewPr>
  <p:notesTextViewPr>
    <p:cViewPr>
      <p:scale>
        <a:sx n="3" d="2"/>
        <a:sy n="3" d="2"/>
      </p:scale>
      <p:origin x="0" y="0"/>
    </p:cViewPr>
  </p:notesTextViewPr>
  <p:sorterViewPr>
    <p:cViewPr>
      <p:scale>
        <a:sx n="100" d="100"/>
        <a:sy n="100" d="100"/>
      </p:scale>
      <p:origin x="0" y="-198"/>
    </p:cViewPr>
  </p:sorterViewPr>
  <p:notesViewPr>
    <p:cSldViewPr snapToGrid="0" snapToObjects="1">
      <p:cViewPr>
        <p:scale>
          <a:sx n="110" d="100"/>
          <a:sy n="110" d="100"/>
        </p:scale>
        <p:origin x="2054" y="-145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7" tIns="46584" rIns="93167" bIns="46584" rtlCol="0"/>
          <a:lstStyle>
            <a:lvl1pPr algn="r">
              <a:defRPr sz="1200" b="0" i="0">
                <a:latin typeface="Arial" charset="0"/>
              </a:defRPr>
            </a:lvl1pPr>
          </a:lstStyle>
          <a:p>
            <a:fld id="{A022A3E3-165D-6848-B2B3-96685D1A451D}" type="datetimeFigureOut">
              <a:rPr lang="en-US" smtClean="0"/>
              <a:pPr/>
              <a:t>5/11/2021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b="0" i="0">
                <a:latin typeface="Arial" charset="0"/>
              </a:defRPr>
            </a:lvl1pPr>
          </a:lstStyle>
          <a:p>
            <a:fld id="{7FB651BC-EB9F-6142-A903-B8BCAD1993CA}" type="slidenum">
              <a:rPr lang="en-US" smtClean="0"/>
              <a:pPr/>
              <a:t>‹#›</a:t>
            </a:fld>
            <a:endParaRPr lang="en-US" dirty="0"/>
          </a:p>
        </p:txBody>
      </p:sp>
    </p:spTree>
    <p:extLst>
      <p:ext uri="{BB962C8B-B14F-4D97-AF65-F5344CB8AC3E}">
        <p14:creationId xmlns:p14="http://schemas.microsoft.com/office/powerpoint/2010/main" val="143305177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2286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4572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6858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91440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FB651BC-EB9F-6142-A903-B8BCAD1993CA}" type="slidenum">
              <a:rPr lang="en-US" smtClean="0"/>
              <a:t>1</a:t>
            </a:fld>
            <a:endParaRPr lang="en-US" dirty="0"/>
          </a:p>
        </p:txBody>
      </p:sp>
    </p:spTree>
    <p:extLst>
      <p:ext uri="{BB962C8B-B14F-4D97-AF65-F5344CB8AC3E}">
        <p14:creationId xmlns:p14="http://schemas.microsoft.com/office/powerpoint/2010/main" val="194876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12</a:t>
            </a:fld>
            <a:endParaRPr lang="en-US" dirty="0"/>
          </a:p>
        </p:txBody>
      </p:sp>
    </p:spTree>
    <p:extLst>
      <p:ext uri="{BB962C8B-B14F-4D97-AF65-F5344CB8AC3E}">
        <p14:creationId xmlns:p14="http://schemas.microsoft.com/office/powerpoint/2010/main" val="101751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 Mapping &amp; IECMH Groups  </a:t>
            </a:r>
          </a:p>
        </p:txBody>
      </p:sp>
      <p:sp>
        <p:nvSpPr>
          <p:cNvPr id="4" name="Slide Number Placeholder 3"/>
          <p:cNvSpPr>
            <a:spLocks noGrp="1"/>
          </p:cNvSpPr>
          <p:nvPr>
            <p:ph type="sldNum" sz="quarter" idx="5"/>
          </p:nvPr>
        </p:nvSpPr>
        <p:spPr/>
        <p:txBody>
          <a:bodyPr/>
          <a:lstStyle/>
          <a:p>
            <a:fld id="{7FB651BC-EB9F-6142-A903-B8BCAD1993CA}" type="slidenum">
              <a:rPr lang="en-US" smtClean="0"/>
              <a:pPr/>
              <a:t>14</a:t>
            </a:fld>
            <a:endParaRPr lang="en-US" dirty="0"/>
          </a:p>
        </p:txBody>
      </p:sp>
    </p:spTree>
    <p:extLst>
      <p:ext uri="{BB962C8B-B14F-4D97-AF65-F5344CB8AC3E}">
        <p14:creationId xmlns:p14="http://schemas.microsoft.com/office/powerpoint/2010/main" val="373842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15</a:t>
            </a:fld>
            <a:endParaRPr lang="en-US" dirty="0"/>
          </a:p>
        </p:txBody>
      </p:sp>
    </p:spTree>
    <p:extLst>
      <p:ext uri="{BB962C8B-B14F-4D97-AF65-F5344CB8AC3E}">
        <p14:creationId xmlns:p14="http://schemas.microsoft.com/office/powerpoint/2010/main" val="408792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16</a:t>
            </a:fld>
            <a:endParaRPr lang="en-US" dirty="0"/>
          </a:p>
        </p:txBody>
      </p:sp>
    </p:spTree>
    <p:extLst>
      <p:ext uri="{BB962C8B-B14F-4D97-AF65-F5344CB8AC3E}">
        <p14:creationId xmlns:p14="http://schemas.microsoft.com/office/powerpoint/2010/main" val="350502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18</a:t>
            </a:fld>
            <a:endParaRPr lang="en-US" dirty="0"/>
          </a:p>
        </p:txBody>
      </p:sp>
    </p:spTree>
    <p:extLst>
      <p:ext uri="{BB962C8B-B14F-4D97-AF65-F5344CB8AC3E}">
        <p14:creationId xmlns:p14="http://schemas.microsoft.com/office/powerpoint/2010/main" val="348466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19</a:t>
            </a:fld>
            <a:endParaRPr lang="en-US" dirty="0"/>
          </a:p>
        </p:txBody>
      </p:sp>
    </p:spTree>
    <p:extLst>
      <p:ext uri="{BB962C8B-B14F-4D97-AF65-F5344CB8AC3E}">
        <p14:creationId xmlns:p14="http://schemas.microsoft.com/office/powerpoint/2010/main" val="36747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9B2108D0-3CDA-4E00-A1A9-0EEC177F0FE2}" type="slidenum">
              <a:rPr lang="en-US" smtClean="0"/>
              <a:t>21</a:t>
            </a:fld>
            <a:endParaRPr lang="en-US" dirty="0"/>
          </a:p>
        </p:txBody>
      </p:sp>
    </p:spTree>
    <p:extLst>
      <p:ext uri="{BB962C8B-B14F-4D97-AF65-F5344CB8AC3E}">
        <p14:creationId xmlns:p14="http://schemas.microsoft.com/office/powerpoint/2010/main" val="163886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Highlight that we share these stats in order to orient everyone to the population of focus.</a:t>
            </a:r>
          </a:p>
          <a:p>
            <a:r>
              <a:rPr lang="en-US" dirty="0">
                <a:latin typeface="Arial"/>
                <a:cs typeface="Arial"/>
              </a:rPr>
              <a:t>Months of May, June, July 2020</a:t>
            </a:r>
            <a:endParaRPr lang="en-US" dirty="0"/>
          </a:p>
        </p:txBody>
      </p:sp>
      <p:sp>
        <p:nvSpPr>
          <p:cNvPr id="4" name="Slide Number Placeholder 3"/>
          <p:cNvSpPr>
            <a:spLocks noGrp="1"/>
          </p:cNvSpPr>
          <p:nvPr>
            <p:ph type="sldNum" sz="quarter" idx="10"/>
          </p:nvPr>
        </p:nvSpPr>
        <p:spPr/>
        <p:txBody>
          <a:bodyPr/>
          <a:lstStyle/>
          <a:p>
            <a:fld id="{7FB651BC-EB9F-6142-A903-B8BCAD1993CA}" type="slidenum">
              <a:rPr lang="en-US" smtClean="0"/>
              <a:t>22</a:t>
            </a:fld>
            <a:endParaRPr lang="en-US" dirty="0"/>
          </a:p>
        </p:txBody>
      </p:sp>
    </p:spTree>
    <p:extLst>
      <p:ext uri="{BB962C8B-B14F-4D97-AF65-F5344CB8AC3E}">
        <p14:creationId xmlns:p14="http://schemas.microsoft.com/office/powerpoint/2010/main" val="41880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FY July 1- awaiting updated #s.</a:t>
            </a:r>
          </a:p>
          <a:p>
            <a:r>
              <a:rPr lang="en-US" dirty="0"/>
              <a:t>Unduplicated # of peers seen at the prison inclusive of the new enrolled, those already enrolled plus new. </a:t>
            </a:r>
          </a:p>
        </p:txBody>
      </p:sp>
      <p:sp>
        <p:nvSpPr>
          <p:cNvPr id="4" name="Slide Number Placeholder 3"/>
          <p:cNvSpPr>
            <a:spLocks noGrp="1"/>
          </p:cNvSpPr>
          <p:nvPr>
            <p:ph type="sldNum" sz="quarter" idx="5"/>
          </p:nvPr>
        </p:nvSpPr>
        <p:spPr/>
        <p:txBody>
          <a:bodyPr/>
          <a:lstStyle/>
          <a:p>
            <a:fld id="{7FB651BC-EB9F-6142-A903-B8BCAD1993CA}" type="slidenum">
              <a:rPr lang="en-US" smtClean="0"/>
              <a:pPr/>
              <a:t>24</a:t>
            </a:fld>
            <a:endParaRPr lang="en-US" dirty="0"/>
          </a:p>
        </p:txBody>
      </p:sp>
    </p:spTree>
    <p:extLst>
      <p:ext uri="{BB962C8B-B14F-4D97-AF65-F5344CB8AC3E}">
        <p14:creationId xmlns:p14="http://schemas.microsoft.com/office/powerpoint/2010/main" val="223541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This is just the people who were released and served in the community. Totals fiscal year-to-date.   Georgia’s overall</a:t>
            </a:r>
            <a:r>
              <a:rPr lang="en-US" sz="1100" kern="1200" dirty="0">
                <a:solidFill>
                  <a:schemeClr val="tx1"/>
                </a:solidFill>
                <a:effectLst/>
                <a:latin typeface="Arial"/>
                <a:cs typeface="Arial"/>
              </a:rPr>
              <a:t> recidivism rate is 27% reported by Georgia Board of Pardons and Parole.</a:t>
            </a:r>
            <a:r>
              <a:rPr lang="en-US" dirty="0">
                <a:latin typeface="Arial"/>
                <a:cs typeface="Arial"/>
              </a:rPr>
              <a:t> </a:t>
            </a:r>
            <a:r>
              <a:rPr lang="en-US" sz="1100" kern="1200" dirty="0">
                <a:solidFill>
                  <a:schemeClr val="tx1"/>
                </a:solidFill>
                <a:effectLst/>
                <a:latin typeface="Arial"/>
                <a:cs typeface="Arial"/>
              </a:rPr>
              <a:t> </a:t>
            </a:r>
            <a:r>
              <a:rPr lang="en-US" dirty="0">
                <a:latin typeface="Arial"/>
                <a:cs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25</a:t>
            </a:fld>
            <a:endParaRPr lang="en-US" dirty="0"/>
          </a:p>
        </p:txBody>
      </p:sp>
    </p:spTree>
    <p:extLst>
      <p:ext uri="{BB962C8B-B14F-4D97-AF65-F5344CB8AC3E}">
        <p14:creationId xmlns:p14="http://schemas.microsoft.com/office/powerpoint/2010/main" val="194595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51BC-EB9F-6142-A903-B8BCAD1993CA}" type="slidenum">
              <a:rPr lang="en-US" smtClean="0"/>
              <a:t>2</a:t>
            </a:fld>
            <a:endParaRPr lang="en-US" dirty="0"/>
          </a:p>
        </p:txBody>
      </p:sp>
    </p:spTree>
    <p:extLst>
      <p:ext uri="{BB962C8B-B14F-4D97-AF65-F5344CB8AC3E}">
        <p14:creationId xmlns:p14="http://schemas.microsoft.com/office/powerpoint/2010/main" val="68722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This is just the people who were released and served in the community. Totals fiscal year-to-date.   Georgia’s overall</a:t>
            </a:r>
            <a:r>
              <a:rPr lang="en-US" sz="1100" kern="1200" dirty="0">
                <a:solidFill>
                  <a:schemeClr val="tx1"/>
                </a:solidFill>
                <a:effectLst/>
                <a:latin typeface="Arial"/>
                <a:cs typeface="Arial"/>
              </a:rPr>
              <a:t> recidivism rate is 27% reported by Georgia Board of Pardons and Parole.</a:t>
            </a:r>
            <a:r>
              <a:rPr lang="en-US" dirty="0">
                <a:latin typeface="Arial"/>
                <a:cs typeface="Arial"/>
              </a:rPr>
              <a:t> </a:t>
            </a:r>
            <a:r>
              <a:rPr lang="en-US" sz="1100" kern="1200" dirty="0">
                <a:solidFill>
                  <a:schemeClr val="tx1"/>
                </a:solidFill>
                <a:effectLst/>
                <a:latin typeface="Arial"/>
                <a:cs typeface="Arial"/>
              </a:rPr>
              <a:t> </a:t>
            </a:r>
            <a:r>
              <a:rPr lang="en-US" dirty="0">
                <a:latin typeface="Arial"/>
                <a:cs typeface="Arial"/>
              </a:rPr>
              <a:t> </a:t>
            </a:r>
            <a:endParaRPr lang="en-US" dirty="0"/>
          </a:p>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26</a:t>
            </a:fld>
            <a:endParaRPr lang="en-US" dirty="0"/>
          </a:p>
        </p:txBody>
      </p:sp>
    </p:spTree>
    <p:extLst>
      <p:ext uri="{BB962C8B-B14F-4D97-AF65-F5344CB8AC3E}">
        <p14:creationId xmlns:p14="http://schemas.microsoft.com/office/powerpoint/2010/main" val="330673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is just the people who were released and served in the community. Totals fiscal year-to-date.   Georgia’s overall</a:t>
            </a:r>
            <a:r>
              <a:rPr lang="en-US" sz="1100" kern="1200" dirty="0">
                <a:solidFill>
                  <a:schemeClr val="tx1"/>
                </a:solidFill>
                <a:effectLst/>
                <a:latin typeface="Arial"/>
                <a:cs typeface="Arial"/>
              </a:rPr>
              <a:t> recidivism rate is 27% reported by Georgia Board of Pardons and Parole.</a:t>
            </a:r>
            <a:r>
              <a:rPr lang="en-US" dirty="0">
                <a:latin typeface="Arial"/>
                <a:cs typeface="Arial"/>
              </a:rPr>
              <a:t> </a:t>
            </a:r>
            <a:r>
              <a:rPr lang="en-US" sz="1100" kern="1200" dirty="0">
                <a:solidFill>
                  <a:schemeClr val="tx1"/>
                </a:solidFill>
                <a:effectLst/>
                <a:latin typeface="Arial"/>
                <a:cs typeface="Arial"/>
              </a:rPr>
              <a:t> </a:t>
            </a:r>
            <a:r>
              <a:rPr lang="en-US" dirty="0">
                <a:latin typeface="Arial"/>
                <a:cs typeface="Arial"/>
              </a:rPr>
              <a:t> </a:t>
            </a:r>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27</a:t>
            </a:fld>
            <a:endParaRPr lang="en-US" dirty="0"/>
          </a:p>
        </p:txBody>
      </p:sp>
    </p:spTree>
    <p:extLst>
      <p:ext uri="{BB962C8B-B14F-4D97-AF65-F5344CB8AC3E}">
        <p14:creationId xmlns:p14="http://schemas.microsoft.com/office/powerpoint/2010/main" val="78629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courts with FPMs</a:t>
            </a:r>
          </a:p>
          <a:p>
            <a:r>
              <a:rPr lang="en-US" dirty="0"/>
              <a:t>There are 3 other courts that we fund w/o a FPM.</a:t>
            </a:r>
          </a:p>
        </p:txBody>
      </p:sp>
      <p:sp>
        <p:nvSpPr>
          <p:cNvPr id="4" name="Slide Number Placeholder 3"/>
          <p:cNvSpPr>
            <a:spLocks noGrp="1"/>
          </p:cNvSpPr>
          <p:nvPr>
            <p:ph type="sldNum" sz="quarter" idx="5"/>
          </p:nvPr>
        </p:nvSpPr>
        <p:spPr/>
        <p:txBody>
          <a:bodyPr/>
          <a:lstStyle/>
          <a:p>
            <a:fld id="{7FB651BC-EB9F-6142-A903-B8BCAD1993CA}" type="slidenum">
              <a:rPr lang="en-US" smtClean="0"/>
              <a:pPr/>
              <a:t>28</a:t>
            </a:fld>
            <a:endParaRPr lang="en-US" dirty="0"/>
          </a:p>
        </p:txBody>
      </p:sp>
    </p:spTree>
    <p:extLst>
      <p:ext uri="{BB962C8B-B14F-4D97-AF65-F5344CB8AC3E}">
        <p14:creationId xmlns:p14="http://schemas.microsoft.com/office/powerpoint/2010/main" val="43445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Transition Re-entry sub-committee, chaired by DBHDD representative Tony Sanchez, is working to foster collaboration w/other state agencies including GA Vocational Rehabilitation, and Dept. of Labor to address programming for returning citizens. </a:t>
            </a:r>
            <a:r>
              <a:rPr lang="en-US" sz="1800" kern="1200" dirty="0">
                <a:solidFill>
                  <a:srgbClr val="000000"/>
                </a:solidFill>
                <a:effectLst/>
                <a:latin typeface="Arial" panose="020B0604020202020204" pitchFamily="34" charset="0"/>
                <a:ea typeface="Times New Roman" panose="02020603050405020304" pitchFamily="18" charset="0"/>
              </a:rPr>
              <a:t>Our approach is to form a partnership that will support returning citizens seeking employment and provide a connection to community resources.</a:t>
            </a:r>
            <a:endParaRPr lang="en-US" sz="1800" dirty="0">
              <a:effectLst/>
              <a:latin typeface="Times New Roman" panose="02020603050405020304" pitchFamily="18" charset="0"/>
              <a:ea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9B2108D0-3CDA-4E00-A1A9-0EEC177F0FE2}" type="slidenum">
              <a:rPr lang="en-US" smtClean="0"/>
              <a:t>29</a:t>
            </a:fld>
            <a:endParaRPr lang="en-US" dirty="0"/>
          </a:p>
        </p:txBody>
      </p:sp>
    </p:spTree>
    <p:extLst>
      <p:ext uri="{BB962C8B-B14F-4D97-AF65-F5344CB8AC3E}">
        <p14:creationId xmlns:p14="http://schemas.microsoft.com/office/powerpoint/2010/main" val="122140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purpose of this access channel is to connect accessibility of multiple sources for Employers and Customers interested in community services.  It would also provide those interested in the necessary steps and requirements to access information and/or participate in the various programs offered by these community partners.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2108D0-3CDA-4E00-A1A9-0EEC177F0FE2}"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1082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DBHDD training dept has completed development of curriculum manuals for the group facilitator and peer.  Community provider has been identified and peers are being interviewed for positions.  Need to finalized pilot facility (Central State Prison, first choice, Baldwin State Prison, alternate)</a:t>
            </a:r>
            <a:endParaRPr lang="en-US" dirty="0"/>
          </a:p>
          <a:p>
            <a:r>
              <a:rPr lang="en-US" dirty="0"/>
              <a:t>Movement on this project has been delayed as a result of fiscal realignment.</a:t>
            </a:r>
          </a:p>
          <a:p>
            <a:r>
              <a:rPr lang="en-US" dirty="0"/>
              <a:t>We’ve discussed this previously and progress continues toward working through processes to identify a good community provider match. </a:t>
            </a:r>
          </a:p>
        </p:txBody>
      </p:sp>
      <p:sp>
        <p:nvSpPr>
          <p:cNvPr id="4" name="Slide Number Placeholder 3"/>
          <p:cNvSpPr>
            <a:spLocks noGrp="1"/>
          </p:cNvSpPr>
          <p:nvPr>
            <p:ph type="sldNum" sz="quarter" idx="10"/>
          </p:nvPr>
        </p:nvSpPr>
        <p:spPr/>
        <p:txBody>
          <a:bodyPr/>
          <a:lstStyle/>
          <a:p>
            <a:fld id="{9B2108D0-3CDA-4E00-A1A9-0EEC177F0FE2}" type="slidenum">
              <a:rPr lang="en-US" smtClean="0"/>
              <a:t>31</a:t>
            </a:fld>
            <a:endParaRPr lang="en-US" dirty="0"/>
          </a:p>
        </p:txBody>
      </p:sp>
    </p:spTree>
    <p:extLst>
      <p:ext uri="{BB962C8B-B14F-4D97-AF65-F5344CB8AC3E}">
        <p14:creationId xmlns:p14="http://schemas.microsoft.com/office/powerpoint/2010/main" val="633839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FB651BC-EB9F-6142-A903-B8BCAD1993CA}" type="slidenum">
              <a:rPr lang="en-US" smtClean="0"/>
              <a:t>32</a:t>
            </a:fld>
            <a:endParaRPr lang="en-US" dirty="0"/>
          </a:p>
        </p:txBody>
      </p:sp>
    </p:spTree>
    <p:extLst>
      <p:ext uri="{BB962C8B-B14F-4D97-AF65-F5344CB8AC3E}">
        <p14:creationId xmlns:p14="http://schemas.microsoft.com/office/powerpoint/2010/main" val="874853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33</a:t>
            </a:fld>
            <a:endParaRPr lang="en-US" dirty="0"/>
          </a:p>
        </p:txBody>
      </p:sp>
    </p:spTree>
    <p:extLst>
      <p:ext uri="{BB962C8B-B14F-4D97-AF65-F5344CB8AC3E}">
        <p14:creationId xmlns:p14="http://schemas.microsoft.com/office/powerpoint/2010/main" val="3726335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FB651BC-EB9F-6142-A903-B8BCAD1993CA}" type="slidenum">
              <a:rPr lang="en-US" smtClean="0"/>
              <a:t>34</a:t>
            </a:fld>
            <a:endParaRPr lang="en-US" dirty="0"/>
          </a:p>
        </p:txBody>
      </p:sp>
    </p:spTree>
    <p:extLst>
      <p:ext uri="{BB962C8B-B14F-4D97-AF65-F5344CB8AC3E}">
        <p14:creationId xmlns:p14="http://schemas.microsoft.com/office/powerpoint/2010/main" val="194876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45AAC-960B-4F9D-A0B9-B8AF1A245C84}" type="slidenum">
              <a:rPr lang="en-US" smtClean="0"/>
              <a:t>35</a:t>
            </a:fld>
            <a:endParaRPr lang="en-US"/>
          </a:p>
        </p:txBody>
      </p:sp>
    </p:spTree>
    <p:extLst>
      <p:ext uri="{BB962C8B-B14F-4D97-AF65-F5344CB8AC3E}">
        <p14:creationId xmlns:p14="http://schemas.microsoft.com/office/powerpoint/2010/main" val="383283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3</a:t>
            </a:fld>
            <a:endParaRPr lang="en-US" dirty="0"/>
          </a:p>
        </p:txBody>
      </p:sp>
    </p:spTree>
    <p:extLst>
      <p:ext uri="{BB962C8B-B14F-4D97-AF65-F5344CB8AC3E}">
        <p14:creationId xmlns:p14="http://schemas.microsoft.com/office/powerpoint/2010/main" val="1744501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DBHDD we will need your participation in this as DBHDD Leaders</a:t>
            </a:r>
          </a:p>
        </p:txBody>
      </p:sp>
      <p:sp>
        <p:nvSpPr>
          <p:cNvPr id="4" name="Slide Number Placeholder 3"/>
          <p:cNvSpPr>
            <a:spLocks noGrp="1"/>
          </p:cNvSpPr>
          <p:nvPr>
            <p:ph type="sldNum" sz="quarter" idx="5"/>
          </p:nvPr>
        </p:nvSpPr>
        <p:spPr/>
        <p:txBody>
          <a:bodyPr/>
          <a:lstStyle/>
          <a:p>
            <a:fld id="{83545AAC-960B-4F9D-A0B9-B8AF1A245C84}" type="slidenum">
              <a:rPr lang="en-US" smtClean="0"/>
              <a:t>38</a:t>
            </a:fld>
            <a:endParaRPr lang="en-US"/>
          </a:p>
        </p:txBody>
      </p:sp>
    </p:spTree>
    <p:extLst>
      <p:ext uri="{BB962C8B-B14F-4D97-AF65-F5344CB8AC3E}">
        <p14:creationId xmlns:p14="http://schemas.microsoft.com/office/powerpoint/2010/main" val="2843864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41</a:t>
            </a:fld>
            <a:endParaRPr lang="en-US" dirty="0"/>
          </a:p>
        </p:txBody>
      </p:sp>
    </p:spTree>
    <p:extLst>
      <p:ext uri="{BB962C8B-B14F-4D97-AF65-F5344CB8AC3E}">
        <p14:creationId xmlns:p14="http://schemas.microsoft.com/office/powerpoint/2010/main" val="399569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B2108D0-3CDA-4E00-A1A9-0EEC177F0FE2}" type="slidenum">
              <a:rPr lang="en-US" smtClean="0"/>
              <a:t>42</a:t>
            </a:fld>
            <a:endParaRPr lang="en-US" dirty="0"/>
          </a:p>
        </p:txBody>
      </p:sp>
    </p:spTree>
    <p:extLst>
      <p:ext uri="{BB962C8B-B14F-4D97-AF65-F5344CB8AC3E}">
        <p14:creationId xmlns:p14="http://schemas.microsoft.com/office/powerpoint/2010/main" val="357082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our Board/ planning partners we want you connected to this process so that as we move forward with potential legislation and planning you are aware of our plans and progress.  This is a high-level overview but if you have follow up questions we are happy to answer them. </a:t>
            </a:r>
          </a:p>
        </p:txBody>
      </p:sp>
      <p:sp>
        <p:nvSpPr>
          <p:cNvPr id="4" name="Slide Number Placeholder 3"/>
          <p:cNvSpPr>
            <a:spLocks noGrp="1"/>
          </p:cNvSpPr>
          <p:nvPr>
            <p:ph type="sldNum" sz="quarter" idx="5"/>
          </p:nvPr>
        </p:nvSpPr>
        <p:spPr/>
        <p:txBody>
          <a:bodyPr/>
          <a:lstStyle/>
          <a:p>
            <a:fld id="{83545AAC-960B-4F9D-A0B9-B8AF1A245C84}" type="slidenum">
              <a:rPr lang="en-US" smtClean="0"/>
              <a:t>43</a:t>
            </a:fld>
            <a:endParaRPr lang="en-US"/>
          </a:p>
        </p:txBody>
      </p:sp>
    </p:spTree>
    <p:extLst>
      <p:ext uri="{BB962C8B-B14F-4D97-AF65-F5344CB8AC3E}">
        <p14:creationId xmlns:p14="http://schemas.microsoft.com/office/powerpoint/2010/main" val="1820687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a:latin typeface="Arial" charset="0"/>
                <a:ea typeface="Arial" charset="0"/>
                <a:cs typeface="Arial" charset="0"/>
              </a:rPr>
              <a:t>Q &amp; A </a:t>
            </a:r>
            <a:endParaRPr lang="en-US" sz="110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51BC-EB9F-6142-A903-B8BCAD1993C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74853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9B2108D0-3CDA-4E00-A1A9-0EEC177F0FE2}" type="slidenum">
              <a:rPr lang="en-US" smtClean="0"/>
              <a:t>46</a:t>
            </a:fld>
            <a:endParaRPr lang="en-US"/>
          </a:p>
        </p:txBody>
      </p:sp>
    </p:spTree>
    <p:extLst>
      <p:ext uri="{BB962C8B-B14F-4D97-AF65-F5344CB8AC3E}">
        <p14:creationId xmlns:p14="http://schemas.microsoft.com/office/powerpoint/2010/main" val="2227513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47</a:t>
            </a:fld>
            <a:endParaRPr lang="en-US" dirty="0"/>
          </a:p>
        </p:txBody>
      </p:sp>
    </p:spTree>
    <p:extLst>
      <p:ext uri="{BB962C8B-B14F-4D97-AF65-F5344CB8AC3E}">
        <p14:creationId xmlns:p14="http://schemas.microsoft.com/office/powerpoint/2010/main" val="228234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4</a:t>
            </a:fld>
            <a:endParaRPr lang="en-US" dirty="0"/>
          </a:p>
        </p:txBody>
      </p:sp>
    </p:spTree>
    <p:extLst>
      <p:ext uri="{BB962C8B-B14F-4D97-AF65-F5344CB8AC3E}">
        <p14:creationId xmlns:p14="http://schemas.microsoft.com/office/powerpoint/2010/main" val="371061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5</a:t>
            </a:fld>
            <a:endParaRPr lang="en-US" dirty="0"/>
          </a:p>
        </p:txBody>
      </p:sp>
    </p:spTree>
    <p:extLst>
      <p:ext uri="{BB962C8B-B14F-4D97-AF65-F5344CB8AC3E}">
        <p14:creationId xmlns:p14="http://schemas.microsoft.com/office/powerpoint/2010/main" val="144944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B2108D0-3CDA-4E00-A1A9-0EEC177F0FE2}" type="slidenum">
              <a:rPr lang="en-US" smtClean="0"/>
              <a:t>6</a:t>
            </a:fld>
            <a:endParaRPr lang="en-US" dirty="0"/>
          </a:p>
        </p:txBody>
      </p:sp>
    </p:spTree>
    <p:extLst>
      <p:ext uri="{BB962C8B-B14F-4D97-AF65-F5344CB8AC3E}">
        <p14:creationId xmlns:p14="http://schemas.microsoft.com/office/powerpoint/2010/main" val="36577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8</a:t>
            </a:fld>
            <a:endParaRPr lang="en-US" dirty="0"/>
          </a:p>
        </p:txBody>
      </p:sp>
    </p:spTree>
    <p:extLst>
      <p:ext uri="{BB962C8B-B14F-4D97-AF65-F5344CB8AC3E}">
        <p14:creationId xmlns:p14="http://schemas.microsoft.com/office/powerpoint/2010/main" val="333511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a:p>
            <a:endParaRPr lang="en-US" b="0" i="1" dirty="0"/>
          </a:p>
        </p:txBody>
      </p:sp>
      <p:sp>
        <p:nvSpPr>
          <p:cNvPr id="4" name="Slide Number Placeholder 3"/>
          <p:cNvSpPr>
            <a:spLocks noGrp="1"/>
          </p:cNvSpPr>
          <p:nvPr>
            <p:ph type="sldNum" sz="quarter" idx="10"/>
          </p:nvPr>
        </p:nvSpPr>
        <p:spPr/>
        <p:txBody>
          <a:bodyPr/>
          <a:lstStyle/>
          <a:p>
            <a:fld id="{9B2108D0-3CDA-4E00-A1A9-0EEC177F0FE2}" type="slidenum">
              <a:rPr lang="en-US" smtClean="0"/>
              <a:t>9</a:t>
            </a:fld>
            <a:endParaRPr lang="en-US" dirty="0"/>
          </a:p>
        </p:txBody>
      </p:sp>
    </p:spTree>
    <p:extLst>
      <p:ext uri="{BB962C8B-B14F-4D97-AF65-F5344CB8AC3E}">
        <p14:creationId xmlns:p14="http://schemas.microsoft.com/office/powerpoint/2010/main" val="7060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51BC-EB9F-6142-A903-B8BCAD1993CA}" type="slidenum">
              <a:rPr lang="en-US" smtClean="0"/>
              <a:pPr/>
              <a:t>11</a:t>
            </a:fld>
            <a:endParaRPr lang="en-US" dirty="0"/>
          </a:p>
        </p:txBody>
      </p:sp>
    </p:spTree>
    <p:extLst>
      <p:ext uri="{BB962C8B-B14F-4D97-AF65-F5344CB8AC3E}">
        <p14:creationId xmlns:p14="http://schemas.microsoft.com/office/powerpoint/2010/main" val="245623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Stack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4" name="Text Placeholder 3"/>
          <p:cNvSpPr>
            <a:spLocks noGrp="1"/>
          </p:cNvSpPr>
          <p:nvPr>
            <p:ph type="body" sz="quarter" idx="10"/>
          </p:nvPr>
        </p:nvSpPr>
        <p:spPr>
          <a:xfrm>
            <a:off x="401638" y="1447800"/>
            <a:ext cx="11339512" cy="685800"/>
          </a:xfrm>
        </p:spPr>
        <p:txBody>
          <a:bodyPr/>
          <a:lstStyle>
            <a:lvl1pPr marL="0" indent="0">
              <a:buFontTx/>
              <a:buNone/>
              <a:defRPr/>
            </a:lvl1pPr>
          </a:lstStyle>
          <a:p>
            <a:pPr lvl="0"/>
            <a:r>
              <a:rPr lang="en-US" dirty="0"/>
              <a:t>Click to edit Master text styles</a:t>
            </a:r>
          </a:p>
        </p:txBody>
      </p:sp>
      <p:sp>
        <p:nvSpPr>
          <p:cNvPr id="8" name="Content Placeholder 7"/>
          <p:cNvSpPr>
            <a:spLocks noGrp="1"/>
          </p:cNvSpPr>
          <p:nvPr>
            <p:ph sz="quarter" idx="1"/>
          </p:nvPr>
        </p:nvSpPr>
        <p:spPr>
          <a:xfrm>
            <a:off x="401637" y="2133600"/>
            <a:ext cx="11302501" cy="4225493"/>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Rectangle 11"/>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3" name="TextBox 12"/>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56304198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03466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2_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0" name="Content Placeholder 9"/>
          <p:cNvSpPr>
            <a:spLocks noGrp="1"/>
          </p:cNvSpPr>
          <p:nvPr>
            <p:ph sz="half" idx="1"/>
          </p:nvPr>
        </p:nvSpPr>
        <p:spPr>
          <a:xfrm>
            <a:off x="402335" y="1371600"/>
            <a:ext cx="7116065"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2" name="Content Placeholder 11"/>
          <p:cNvSpPr>
            <a:spLocks noGrp="1"/>
          </p:cNvSpPr>
          <p:nvPr>
            <p:ph sz="half" idx="2"/>
          </p:nvPr>
        </p:nvSpPr>
        <p:spPr>
          <a:xfrm>
            <a:off x="8026401" y="1371600"/>
            <a:ext cx="3759199" cy="4681728"/>
          </a:xfrm>
        </p:spPr>
        <p:txBody>
          <a:bodyPr/>
          <a:lstStyle>
            <a:lvl1pPr>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cxnSp>
        <p:nvCxnSpPr>
          <p:cNvPr id="4" name="Straight Connector 3"/>
          <p:cNvCxnSpPr/>
          <p:nvPr userDrawn="1"/>
        </p:nvCxnSpPr>
        <p:spPr>
          <a:xfrm flipH="1">
            <a:off x="7772400" y="1332705"/>
            <a:ext cx="1" cy="4773168"/>
          </a:xfrm>
          <a:prstGeom prst="line">
            <a:avLst/>
          </a:prstGeom>
          <a:ln>
            <a:solidFill>
              <a:schemeClr val="accent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1" name="TextBox 10"/>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46091013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scussion Questi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23900"/>
            <a:ext cx="8686800" cy="1371600"/>
          </a:xfrm>
        </p:spPr>
        <p:txBody>
          <a:bodyPr anchor="ctr" anchorCtr="0">
            <a:normAutofit/>
          </a:bodyPr>
          <a:lstStyle>
            <a:lvl1pPr algn="l">
              <a:defRPr sz="2800" b="0">
                <a:solidFill>
                  <a:schemeClr val="accent1"/>
                </a:solidFill>
                <a:latin typeface="Georgia" charset="0"/>
                <a:ea typeface="Georgia" charset="0"/>
                <a:cs typeface="Georgia" charset="0"/>
              </a:defRPr>
            </a:lvl1pPr>
          </a:lstStyle>
          <a:p>
            <a:r>
              <a:rPr lang="en-US" dirty="0"/>
              <a:t>Click to edit Master title style</a:t>
            </a:r>
          </a:p>
        </p:txBody>
      </p:sp>
      <p:sp>
        <p:nvSpPr>
          <p:cNvPr id="7" name="Oval 6"/>
          <p:cNvSpPr/>
          <p:nvPr userDrawn="1"/>
        </p:nvSpPr>
        <p:spPr>
          <a:xfrm>
            <a:off x="1219200" y="723900"/>
            <a:ext cx="1371600" cy="1371600"/>
          </a:xfrm>
          <a:prstGeom prst="ellipse">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0" dirty="0">
                <a:latin typeface="Arial Black" charset="0"/>
                <a:ea typeface="Arial Black" charset="0"/>
                <a:cs typeface="Arial Black" charset="0"/>
              </a:rPr>
              <a:t>?</a:t>
            </a:r>
          </a:p>
        </p:txBody>
      </p:sp>
      <p:sp>
        <p:nvSpPr>
          <p:cNvPr id="8" name="Rectangle 7"/>
          <p:cNvSpPr/>
          <p:nvPr userDrawn="1"/>
        </p:nvSpPr>
        <p:spPr>
          <a:xfrm>
            <a:off x="228600" y="2584450"/>
            <a:ext cx="11734800" cy="3587750"/>
          </a:xfrm>
          <a:prstGeom prst="rect">
            <a:avLst/>
          </a:prstGeom>
          <a:solidFill>
            <a:srgbClr val="3C5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p:nvPr>
        </p:nvSpPr>
        <p:spPr>
          <a:xfrm>
            <a:off x="6096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6" name="Text Placeholder 9"/>
          <p:cNvSpPr>
            <a:spLocks noGrp="1"/>
          </p:cNvSpPr>
          <p:nvPr>
            <p:ph type="body" sz="quarter" idx="14"/>
          </p:nvPr>
        </p:nvSpPr>
        <p:spPr>
          <a:xfrm>
            <a:off x="6172200" y="2667000"/>
            <a:ext cx="5410200" cy="3200400"/>
          </a:xfrm>
        </p:spPr>
        <p:txBody>
          <a:bodyPr/>
          <a:lstStyle>
            <a:lvl1pPr>
              <a:defRPr>
                <a:solidFill>
                  <a:schemeClr val="bg1"/>
                </a:solidFill>
                <a:latin typeface="Georgia" charset="0"/>
                <a:ea typeface="Georgia" charset="0"/>
                <a:cs typeface="Georgi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360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6" grpId="0" build="allAtOnce">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Picture Placeholder 3"/>
          <p:cNvSpPr>
            <a:spLocks noGrp="1"/>
          </p:cNvSpPr>
          <p:nvPr>
            <p:ph type="pic" sz="quarter" idx="10"/>
          </p:nvPr>
        </p:nvSpPr>
        <p:spPr>
          <a:xfrm>
            <a:off x="6477000" y="1447800"/>
            <a:ext cx="5105400" cy="4724400"/>
          </a:xfrm>
        </p:spPr>
        <p:txBody>
          <a:bodyPr/>
          <a:lstStyle/>
          <a:p>
            <a:endParaRPr lang="en-US" dirty="0"/>
          </a:p>
        </p:txBody>
      </p:sp>
      <p:sp>
        <p:nvSpPr>
          <p:cNvPr id="5" name="Rounded Rectangular Callout 4" descr="speech bubble"/>
          <p:cNvSpPr/>
          <p:nvPr userDrawn="1"/>
        </p:nvSpPr>
        <p:spPr>
          <a:xfrm>
            <a:off x="914400" y="1447800"/>
            <a:ext cx="4114800" cy="3429000"/>
          </a:xfrm>
          <a:prstGeom prst="wedgeRoundRectCallout">
            <a:avLst>
              <a:gd name="adj1" fmla="val 76698"/>
              <a:gd name="adj2" fmla="val -268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p:cNvSpPr>
            <a:spLocks noGrp="1"/>
          </p:cNvSpPr>
          <p:nvPr>
            <p:ph type="body" sz="quarter" idx="11"/>
          </p:nvPr>
        </p:nvSpPr>
        <p:spPr>
          <a:xfrm>
            <a:off x="1143000" y="1676400"/>
            <a:ext cx="3657600" cy="2971800"/>
          </a:xfrm>
        </p:spPr>
        <p:txBody>
          <a:bodyPr anchor="ctr" anchorCtr="0"/>
          <a:lstStyle>
            <a:lvl1pPr marL="0" indent="0">
              <a:buNone/>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6" name="Rectangle 5"/>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8" name="TextBox 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66074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4987384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llout with graphic">
    <p:spTree>
      <p:nvGrpSpPr>
        <p:cNvPr id="1" name=""/>
        <p:cNvGrpSpPr/>
        <p:nvPr/>
      </p:nvGrpSpPr>
      <p:grpSpPr>
        <a:xfrm>
          <a:off x="0" y="0"/>
          <a:ext cx="0" cy="0"/>
          <a:chOff x="0" y="0"/>
          <a:chExt cx="0" cy="0"/>
        </a:xfrm>
      </p:grpSpPr>
      <p:sp>
        <p:nvSpPr>
          <p:cNvPr id="3" name="Rectangle 2" descr="&quot;&quot;"/>
          <p:cNvSpPr/>
          <p:nvPr userDrawn="1"/>
        </p:nvSpPr>
        <p:spPr>
          <a:xfrm>
            <a:off x="1371600" y="1600200"/>
            <a:ext cx="9296400"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1371600" y="1600200"/>
            <a:ext cx="9296400" cy="1066800"/>
          </a:xfrm>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8" name="Content Placeholder 7"/>
          <p:cNvSpPr>
            <a:spLocks noGrp="1"/>
          </p:cNvSpPr>
          <p:nvPr>
            <p:ph sz="quarter" idx="11"/>
          </p:nvPr>
        </p:nvSpPr>
        <p:spPr>
          <a:xfrm>
            <a:off x="1371600" y="2819400"/>
            <a:ext cx="9296400" cy="342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289177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2503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8" name="Rectangle 7"/>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9" name="Rectangle 8"/>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charset="0"/>
            </a:endParaRPr>
          </a:p>
        </p:txBody>
      </p:sp>
      <p:sp>
        <p:nvSpPr>
          <p:cNvPr id="10" name="Rectangle 9"/>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with callout">
    <p:spTree>
      <p:nvGrpSpPr>
        <p:cNvPr id="1" name=""/>
        <p:cNvGrpSpPr/>
        <p:nvPr/>
      </p:nvGrpSpPr>
      <p:grpSpPr>
        <a:xfrm>
          <a:off x="0" y="0"/>
          <a:ext cx="0" cy="0"/>
          <a:chOff x="0" y="0"/>
          <a:chExt cx="0" cy="0"/>
        </a:xfrm>
      </p:grpSpPr>
      <p:sp>
        <p:nvSpPr>
          <p:cNvPr id="3" name="Rectangle 2" descr="&quot;&quot;"/>
          <p:cNvSpPr/>
          <p:nvPr userDrawn="1"/>
        </p:nvSpPr>
        <p:spPr>
          <a:xfrm>
            <a:off x="1409075" y="4419600"/>
            <a:ext cx="9296400" cy="1718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kumimoji="0" lang="en-US" sz="3300" kern="1200">
                <a:solidFill>
                  <a:srgbClr val="3D58A7"/>
                </a:solidFill>
                <a:latin typeface="+mj-lt"/>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1400331" y="4419600"/>
            <a:ext cx="9296400" cy="1718872"/>
          </a:xfrm>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8" name="Content Placeholder 7"/>
          <p:cNvSpPr>
            <a:spLocks noGrp="1"/>
          </p:cNvSpPr>
          <p:nvPr>
            <p:ph sz="quarter" idx="11"/>
          </p:nvPr>
        </p:nvSpPr>
        <p:spPr>
          <a:xfrm>
            <a:off x="436380" y="1391312"/>
            <a:ext cx="11349220" cy="236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9" name="TextBox 8"/>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93791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96931774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512377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userDrawn="1"/>
        </p:nvSpPr>
        <p:spPr bwMode="auto">
          <a:xfrm>
            <a:off x="211328" y="6391657"/>
            <a:ext cx="11777472"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Content Placeholder 7"/>
          <p:cNvSpPr>
            <a:spLocks noGrp="1"/>
          </p:cNvSpPr>
          <p:nvPr>
            <p:ph sz="quarter" idx="1"/>
          </p:nvPr>
        </p:nvSpPr>
        <p:spPr>
          <a:xfrm>
            <a:off x="402336" y="1205948"/>
            <a:ext cx="11338560" cy="5148765"/>
          </a:xfrm>
        </p:spPr>
        <p:txBody>
          <a:bodyPr anchor="t" anchorCtr="0"/>
          <a:lstStyle>
            <a:lvl1pPr>
              <a:buClrTx/>
              <a:defRPr/>
            </a:lvl1pPr>
            <a:lvl2pPr>
              <a:buClr>
                <a:srgbClr val="3D58A7"/>
              </a:buClr>
              <a:defRPr>
                <a:solidFill>
                  <a:schemeClr val="accent5">
                    <a:lumMod val="25000"/>
                  </a:schemeClr>
                </a:solidFill>
              </a:defRPr>
            </a:lvl2pPr>
            <a:lvl3pPr marL="822960" indent="-228600">
              <a:buClr>
                <a:srgbClr val="414042"/>
              </a:buClr>
              <a:buFont typeface="Wingdings" panose="05000000000000000000" pitchFamily="2" charset="2"/>
              <a:buChar char="v"/>
              <a:defRPr/>
            </a:lvl3pPr>
            <a:lvl4pPr>
              <a:buClr>
                <a:srgbClr val="183319"/>
              </a:buClr>
              <a:defRPr>
                <a:solidFill>
                  <a:schemeClr val="accent5">
                    <a:lumMod val="25000"/>
                  </a:schemeClr>
                </a:solidFill>
              </a:defRPr>
            </a:lvl4pPr>
            <a:lvl5pPr>
              <a:buClr>
                <a:srgbClr val="3D58A7"/>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Title 1"/>
          <p:cNvSpPr>
            <a:spLocks noGrp="1"/>
          </p:cNvSpPr>
          <p:nvPr>
            <p:ph type="title"/>
          </p:nvPr>
        </p:nvSpPr>
        <p:spPr>
          <a:xfrm>
            <a:off x="402336" y="307848"/>
            <a:ext cx="11379200" cy="758952"/>
          </a:xfrm>
        </p:spPr>
        <p:txBody>
          <a:bodyPr/>
          <a:lstStyle>
            <a:lvl1pPr>
              <a:defRPr>
                <a:solidFill>
                  <a:srgbClr val="3D58A7"/>
                </a:solidFill>
              </a:defRPr>
            </a:lvl1pPr>
          </a:lstStyle>
          <a:p>
            <a:r>
              <a:rPr kumimoji="0" lang="en-US"/>
              <a:t>Click to edit Master title style</a:t>
            </a:r>
            <a:endParaRPr kumimoji="0" lang="en-US" dirty="0"/>
          </a:p>
        </p:txBody>
      </p:sp>
      <p:sp>
        <p:nvSpPr>
          <p:cNvPr id="14" name="Rectangle 13"/>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15" name="TextBox 14"/>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15285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5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56797235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6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34647553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7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38614972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55948" y="189344"/>
            <a:ext cx="3554052" cy="6126113"/>
          </a:xfrm>
          <a:prstGeom prst="rect">
            <a:avLst/>
          </a:prstGeom>
          <a:solidFill>
            <a:srgbClr val="3D58A7"/>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585174" y="4610103"/>
            <a:ext cx="2895600" cy="1136903"/>
          </a:xfrm>
        </p:spPr>
        <p:txBody>
          <a:bodyPr anchor="t"/>
          <a:lstStyle>
            <a:lvl1pPr marL="0" indent="0" algn="ctr">
              <a:buNone/>
              <a:defRPr sz="1600" b="1" cap="all" spc="250" baseline="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rgbClr val="E6E7E8"/>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Title 5"/>
          <p:cNvSpPr txBox="1">
            <a:spLocks/>
          </p:cNvSpPr>
          <p:nvPr userDrawn="1"/>
        </p:nvSpPr>
        <p:spPr>
          <a:xfrm>
            <a:off x="3879993" y="1418092"/>
            <a:ext cx="2133600" cy="427928"/>
          </a:xfrm>
          <a:prstGeom prst="rect">
            <a:avLst/>
          </a:prstGeom>
        </p:spPr>
        <p:txBody>
          <a:bodyPr vert="horz" anchor="b">
            <a:normAutofit fontScale="92500" lnSpcReduction="20000"/>
          </a:bodyPr>
          <a:lstStyle>
            <a:lvl1pPr algn="ctr" rtl="0" eaLnBrk="1" latinLnBrk="0" hangingPunct="1">
              <a:spcBef>
                <a:spcPct val="0"/>
              </a:spcBef>
              <a:buNone/>
              <a:defRPr kumimoji="0" sz="3300" kern="1200">
                <a:solidFill>
                  <a:schemeClr val="accent5">
                    <a:lumMod val="10000"/>
                  </a:schemeClr>
                </a:solidFill>
                <a:latin typeface="+mj-lt"/>
                <a:ea typeface="+mj-ea"/>
                <a:cs typeface="+mj-cs"/>
              </a:defRPr>
            </a:lvl1pPr>
          </a:lstStyle>
          <a:p>
            <a:pPr algn="l"/>
            <a:r>
              <a:rPr lang="en-US" sz="2800" dirty="0"/>
              <a:t>Instructions</a:t>
            </a:r>
          </a:p>
        </p:txBody>
      </p:sp>
      <p:sp>
        <p:nvSpPr>
          <p:cNvPr id="23" name="Content Placeholder 9"/>
          <p:cNvSpPr>
            <a:spLocks noGrp="1"/>
          </p:cNvSpPr>
          <p:nvPr>
            <p:ph sz="half" idx="10"/>
          </p:nvPr>
        </p:nvSpPr>
        <p:spPr>
          <a:xfrm>
            <a:off x="4068085" y="2115128"/>
            <a:ext cx="5384800" cy="3048000"/>
          </a:xfrm>
        </p:spPr>
        <p:txBody>
          <a:bodyPr/>
          <a:lstStyle>
            <a:lvl1pPr marL="457200" indent="-457200">
              <a:buFont typeface="+mj-lt"/>
              <a:buAutoNum type="arabicPeriod"/>
              <a:defRPr sz="2500"/>
            </a:lvl1pPr>
            <a:lvl2pPr>
              <a:defRPr>
                <a:solidFill>
                  <a:schemeClr val="accent5">
                    <a:lumMod val="25000"/>
                  </a:schemeClr>
                </a:solidFill>
              </a:defRPr>
            </a:lvl2pPr>
            <a:lvl4pPr>
              <a:defRPr>
                <a:solidFill>
                  <a:schemeClr val="accent5">
                    <a:lumMod val="25000"/>
                  </a:schemeClr>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Rectangle 3"/>
          <p:cNvSpPr/>
          <p:nvPr userDrawn="1"/>
        </p:nvSpPr>
        <p:spPr>
          <a:xfrm>
            <a:off x="3879993" y="209737"/>
            <a:ext cx="7149048" cy="824808"/>
          </a:xfrm>
          <a:prstGeom prst="rect">
            <a:avLst/>
          </a:prstGeom>
          <a:noFill/>
          <a:ln>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itle 5"/>
          <p:cNvSpPr txBox="1">
            <a:spLocks/>
          </p:cNvSpPr>
          <p:nvPr userDrawn="1"/>
        </p:nvSpPr>
        <p:spPr>
          <a:xfrm>
            <a:off x="9452885" y="1418092"/>
            <a:ext cx="1576156" cy="427928"/>
          </a:xfrm>
          <a:prstGeom prst="rect">
            <a:avLst/>
          </a:prstGeom>
          <a:solidFill>
            <a:srgbClr val="3D58A7"/>
          </a:solidFill>
          <a:ln>
            <a:noFill/>
          </a:ln>
        </p:spPr>
        <p:txBody>
          <a:bodyPr vert="horz" anchor="b">
            <a:normAutofit/>
          </a:bodyPr>
          <a:lstStyle>
            <a:lvl1pPr algn="l" rtl="0" eaLnBrk="1" latinLnBrk="0" hangingPunct="1">
              <a:spcBef>
                <a:spcPct val="0"/>
              </a:spcBef>
              <a:buNone/>
              <a:defRPr kumimoji="0" sz="2800" kern="1200">
                <a:solidFill>
                  <a:schemeClr val="accent5">
                    <a:lumMod val="10000"/>
                  </a:schemeClr>
                </a:solidFill>
                <a:latin typeface="+mj-lt"/>
                <a:ea typeface="+mj-ea"/>
                <a:cs typeface="+mj-cs"/>
              </a:defRPr>
            </a:lvl1pPr>
          </a:lstStyle>
          <a:p>
            <a:endParaRPr lang="en-US" sz="1600" dirty="0">
              <a:solidFill>
                <a:schemeClr val="bg1"/>
              </a:solidFill>
            </a:endParaRPr>
          </a:p>
        </p:txBody>
      </p:sp>
      <p:pic>
        <p:nvPicPr>
          <p:cNvPr id="26" name="Picture 25"/>
          <p:cNvPicPr>
            <a:picLocks noChangeAspect="1"/>
          </p:cNvPicPr>
          <p:nvPr userDrawn="1"/>
        </p:nvPicPr>
        <p:blipFill>
          <a:blip r:embed="rId2">
            <a:lum bright="70000" contrast="-70000"/>
          </a:blip>
          <a:stretch>
            <a:fillRect/>
          </a:stretch>
        </p:blipFill>
        <p:spPr>
          <a:xfrm>
            <a:off x="605052" y="3312167"/>
            <a:ext cx="1060176" cy="1060176"/>
          </a:xfrm>
          <a:prstGeom prst="rect">
            <a:avLst/>
          </a:prstGeom>
        </p:spPr>
      </p:pic>
      <p:sp>
        <p:nvSpPr>
          <p:cNvPr id="20" name="Text Placeholder 2"/>
          <p:cNvSpPr>
            <a:spLocks noGrp="1"/>
          </p:cNvSpPr>
          <p:nvPr>
            <p:ph type="body" idx="12" hasCustomPrompt="1"/>
          </p:nvPr>
        </p:nvSpPr>
        <p:spPr>
          <a:xfrm>
            <a:off x="5615200" y="266696"/>
            <a:ext cx="5413841" cy="711415"/>
          </a:xfrm>
        </p:spPr>
        <p:txBody>
          <a:bodyPr anchor="t">
            <a:normAutofit/>
          </a:bodyPr>
          <a:lstStyle>
            <a:lvl1pPr marL="0" indent="0" algn="l" eaLnBrk="1" latinLnBrk="0" hangingPunct="1">
              <a:buNone/>
              <a:defRPr sz="1800" b="0" u="none" cap="none" spc="250" baseline="0">
                <a:solidFill>
                  <a:schemeClr val="accent5">
                    <a:lumMod val="1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 </a:t>
            </a:r>
            <a:r>
              <a:rPr lang="en-US" dirty="0"/>
              <a:t> </a:t>
            </a:r>
            <a:endParaRPr kumimoji="0" lang="en-US" dirty="0"/>
          </a:p>
        </p:txBody>
      </p:sp>
      <p:sp>
        <p:nvSpPr>
          <p:cNvPr id="6" name="Text Placeholder 5"/>
          <p:cNvSpPr>
            <a:spLocks noGrp="1"/>
          </p:cNvSpPr>
          <p:nvPr>
            <p:ph type="body" sz="quarter" idx="13"/>
          </p:nvPr>
        </p:nvSpPr>
        <p:spPr>
          <a:xfrm>
            <a:off x="9453563" y="1417638"/>
            <a:ext cx="1574800" cy="428625"/>
          </a:xfrm>
        </p:spPr>
        <p:txBody>
          <a:bodyPr lIns="45720" rIns="45720" anchor="ctr" anchorCtr="0">
            <a:noAutofit/>
          </a:bodyPr>
          <a:lstStyle>
            <a:lvl1pPr marL="0" indent="0" algn="ctr">
              <a:buNone/>
              <a:defRPr sz="1400">
                <a:solidFill>
                  <a:schemeClr val="bg2"/>
                </a:solidFill>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3879850" y="266700"/>
            <a:ext cx="1735138" cy="711200"/>
          </a:xfrm>
        </p:spPr>
        <p:txBody>
          <a:bodyPr>
            <a:noAutofit/>
          </a:bodyPr>
          <a:lstStyle>
            <a:lvl1pPr marL="0" indent="0">
              <a:buFontTx/>
              <a:buNone/>
              <a:defRPr sz="2400">
                <a:solidFill>
                  <a:schemeClr val="accent5">
                    <a:lumMod val="10000"/>
                  </a:schemeClr>
                </a:solidFill>
              </a:defRPr>
            </a:lvl1pPr>
          </a:lstStyle>
          <a:p>
            <a:pPr lvl="0"/>
            <a:r>
              <a:rPr lang="en-US" dirty="0"/>
              <a:t>Type “Purpose:”</a:t>
            </a:r>
          </a:p>
        </p:txBody>
      </p:sp>
      <p:sp>
        <p:nvSpPr>
          <p:cNvPr id="27" name="Rectangle 26"/>
          <p:cNvSpPr>
            <a:spLocks noChangeArrowheads="1"/>
          </p:cNvSpPr>
          <p:nvPr userDrawn="1"/>
        </p:nvSpPr>
        <p:spPr bwMode="auto">
          <a:xfrm>
            <a:off x="207264" y="6391657"/>
            <a:ext cx="11765280" cy="309563"/>
          </a:xfrm>
          <a:prstGeom prst="rect">
            <a:avLst/>
          </a:prstGeom>
          <a:solidFill>
            <a:srgbClr val="414042"/>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a:fld id="{FF5E4FCA-AA37-4C6B-AF08-C256E9988BBB}" type="slidenum">
              <a:rPr kumimoji="0" lang="en-US" sz="1200" smtClean="0">
                <a:solidFill>
                  <a:schemeClr val="bg2"/>
                </a:solidFill>
              </a:rPr>
              <a:pPr algn="r"/>
              <a:t>‹#›</a:t>
            </a:fld>
            <a:endParaRPr kumimoji="0" lang="en-US" sz="1200" dirty="0">
              <a:solidFill>
                <a:schemeClr val="bg2"/>
              </a:solidFill>
            </a:endParaRPr>
          </a:p>
        </p:txBody>
      </p:sp>
      <p:sp>
        <p:nvSpPr>
          <p:cNvPr id="28" name="TextBox 27"/>
          <p:cNvSpPr txBox="1"/>
          <p:nvPr userDrawn="1"/>
        </p:nvSpPr>
        <p:spPr>
          <a:xfrm>
            <a:off x="203200" y="6391657"/>
            <a:ext cx="7315200" cy="276999"/>
          </a:xfrm>
          <a:prstGeom prst="rect">
            <a:avLst/>
          </a:prstGeom>
          <a:noFill/>
        </p:spPr>
        <p:txBody>
          <a:bodyPr wrap="square" rtlCol="0">
            <a:spAutoFit/>
          </a:bodyPr>
          <a:lstStyle/>
          <a:p>
            <a:r>
              <a:rPr lang="en-US" sz="1200" dirty="0">
                <a:solidFill>
                  <a:schemeClr val="bg2"/>
                </a:solidFill>
              </a:rPr>
              <a:t>Georgia Department of Behavioral Health and Developmental Disabilities</a:t>
            </a:r>
          </a:p>
        </p:txBody>
      </p:sp>
    </p:spTree>
    <p:extLst>
      <p:ext uri="{BB962C8B-B14F-4D97-AF65-F5344CB8AC3E}">
        <p14:creationId xmlns:p14="http://schemas.microsoft.com/office/powerpoint/2010/main" val="11158758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B10633E-B5BF-7C48-9753-DDAD0C53CC1F}" type="slidenum">
              <a:rPr lang="en-US" smtClean="0"/>
              <a:t>‹#›</a:t>
            </a:fld>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10" name="Rectangle 9"/>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1" name="Rectangle 10"/>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2" name="Rectangle 11"/>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4"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B10633E-B5BF-7C48-9753-DDAD0C53CC1F}" type="slidenum">
              <a:rPr lang="en-US" smtClean="0"/>
              <a:t>‹#›</a:t>
            </a:fld>
            <a:endParaRPr lang="en-US" dirty="0"/>
          </a:p>
        </p:txBody>
      </p:sp>
      <p:sp>
        <p:nvSpPr>
          <p:cNvPr id="10"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
        <p:nvSpPr>
          <p:cNvPr id="11" name="Title 1"/>
          <p:cNvSpPr>
            <a:spLocks noGrp="1"/>
          </p:cNvSpPr>
          <p:nvPr>
            <p:ph type="title"/>
          </p:nvPr>
        </p:nvSpPr>
        <p:spPr>
          <a:xfrm>
            <a:off x="838200" y="145205"/>
            <a:ext cx="10515600" cy="1325563"/>
          </a:xfrm>
        </p:spPr>
        <p:txBody>
          <a:bodyPr>
            <a:normAutofit/>
          </a:bodyPr>
          <a:lstStyle>
            <a:lvl1pPr>
              <a:defRPr sz="3600"/>
            </a:lvl1pPr>
          </a:lstStyle>
          <a:p>
            <a:r>
              <a:rPr lang="en-US" dirty="0"/>
              <a:t>Click to edit Master title style</a:t>
            </a:r>
          </a:p>
        </p:txBody>
      </p:sp>
      <p:sp>
        <p:nvSpPr>
          <p:cNvPr id="12" name="Rectangle 11"/>
          <p:cNvSpPr/>
          <p:nvPr userDrawn="1"/>
        </p:nvSpPr>
        <p:spPr>
          <a:xfrm>
            <a:off x="0" y="0"/>
            <a:ext cx="12192000"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Rectangle 12"/>
          <p:cNvSpPr/>
          <p:nvPr userDrawn="1"/>
        </p:nvSpPr>
        <p:spPr>
          <a:xfrm>
            <a:off x="0" y="330400"/>
            <a:ext cx="12192000" cy="134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4" name="Rectangle 13"/>
          <p:cNvSpPr/>
          <p:nvPr userDrawn="1"/>
        </p:nvSpPr>
        <p:spPr>
          <a:xfrm>
            <a:off x="0" y="1134318"/>
            <a:ext cx="12192000" cy="554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B10633E-B5BF-7C48-9753-DDAD0C53CC1F}" type="slidenum">
              <a:rPr lang="en-US" smtClean="0"/>
              <a:t>‹#›</a:t>
            </a:fld>
            <a:endParaRPr lang="en-US" dirty="0"/>
          </a:p>
        </p:txBody>
      </p:sp>
      <p:sp>
        <p:nvSpPr>
          <p:cNvPr id="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10633E-B5BF-7C48-9753-DDAD0C53CC1F}" type="slidenum">
              <a:rPr lang="en-US" smtClean="0"/>
              <a:t>‹#›</a:t>
            </a:fld>
            <a:endParaRPr lang="en-US" dirty="0"/>
          </a:p>
        </p:txBody>
      </p:sp>
      <p:sp>
        <p:nvSpPr>
          <p:cNvPr id="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B10633E-B5BF-7C48-9753-DDAD0C53CC1F}" type="slidenum">
              <a:rPr lang="en-US" smtClean="0"/>
              <a:t>‹#›</a:t>
            </a:fld>
            <a:endParaRPr lang="en-US" dirty="0"/>
          </a:p>
        </p:txBody>
      </p:sp>
      <p:sp>
        <p:nvSpPr>
          <p:cNvPr id="8" name="Date Placeholder 3"/>
          <p:cNvSpPr>
            <a:spLocks noGrp="1"/>
          </p:cNvSpPr>
          <p:nvPr>
            <p:ph type="dt" sz="half" idx="13"/>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 and Number, Version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charset="0"/>
              </a:defRPr>
            </a:lvl1pPr>
          </a:lstStyle>
          <a:p>
            <a:r>
              <a:rPr lang="en-US" dirty="0"/>
              <a:t>Course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charset="0"/>
              </a:defRPr>
            </a:lvl1pPr>
          </a:lstStyle>
          <a:p>
            <a:fld id="{6B10633E-B5BF-7C48-9753-DDAD0C53CC1F}" type="slidenum">
              <a:rPr lang="en-US" smtClean="0"/>
              <a:pPr/>
              <a:t>‹#›</a:t>
            </a:fld>
            <a:endParaRPr lang="en-US" dirty="0"/>
          </a:p>
        </p:txBody>
      </p:sp>
    </p:spTree>
    <p:extLst>
      <p:ext uri="{BB962C8B-B14F-4D97-AF65-F5344CB8AC3E}">
        <p14:creationId xmlns:p14="http://schemas.microsoft.com/office/powerpoint/2010/main" val="8299283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34" r:id="rId12"/>
    <p:sldLayoutId id="2147483736" r:id="rId13"/>
    <p:sldLayoutId id="2147483737" r:id="rId14"/>
    <p:sldLayoutId id="2147483738" r:id="rId15"/>
    <p:sldLayoutId id="2147483739" r:id="rId16"/>
    <p:sldLayoutId id="2147483740"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Lst>
  <p:txStyles>
    <p:titleStyle>
      <a:lvl1pPr algn="l" defTabSz="914400" rtl="0" eaLnBrk="1" latinLnBrk="0" hangingPunct="1">
        <a:lnSpc>
          <a:spcPct val="90000"/>
        </a:lnSpc>
        <a:spcBef>
          <a:spcPct val="0"/>
        </a:spcBef>
        <a:buNone/>
        <a:defRPr sz="3600" kern="1200" baseline="0">
          <a:solidFill>
            <a:schemeClr val="tx2"/>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rmAutofit/>
          </a:bodyPr>
          <a:lstStyle/>
          <a:p>
            <a:r>
              <a:rPr lang="en-US" sz="1700" dirty="0"/>
              <a:t>Georgia Department of Behavioral Health &amp; Developmental Disabilities</a:t>
            </a:r>
          </a:p>
        </p:txBody>
      </p:sp>
      <p:cxnSp>
        <p:nvCxnSpPr>
          <p:cNvPr id="6" name="Straight Connector 5"/>
          <p:cNvCxnSpPr/>
          <p:nvPr/>
        </p:nvCxnSpPr>
        <p:spPr>
          <a:xfrm>
            <a:off x="4902200" y="1908619"/>
            <a:ext cx="66802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75199" y="513812"/>
            <a:ext cx="6807201" cy="1200329"/>
          </a:xfrm>
          <a:prstGeom prst="rect">
            <a:avLst/>
          </a:prstGeom>
          <a:noFill/>
        </p:spPr>
        <p:txBody>
          <a:bodyPr wrap="square" rtlCol="0" anchor="t">
            <a:spAutoFit/>
          </a:bodyPr>
          <a:lstStyle/>
          <a:p>
            <a:pPr>
              <a:spcAft>
                <a:spcPts val="600"/>
              </a:spcAft>
            </a:pPr>
            <a:r>
              <a:rPr lang="en-US" sz="3600" dirty="0">
                <a:solidFill>
                  <a:schemeClr val="tx2"/>
                </a:solidFill>
                <a:latin typeface="Arial"/>
                <a:cs typeface="Arial"/>
              </a:rPr>
              <a:t>Behavioral Health </a:t>
            </a:r>
            <a:br>
              <a:rPr lang="en-US" sz="3600" dirty="0">
                <a:solidFill>
                  <a:schemeClr val="tx2"/>
                </a:solidFill>
                <a:latin typeface="Arial"/>
                <a:cs typeface="Arial"/>
              </a:rPr>
            </a:br>
            <a:r>
              <a:rPr lang="en-US" sz="3600" dirty="0">
                <a:solidFill>
                  <a:schemeClr val="tx2"/>
                </a:solidFill>
                <a:latin typeface="Arial"/>
                <a:cs typeface="Arial"/>
              </a:rPr>
              <a:t>Coordinating Council Meeting </a:t>
            </a:r>
          </a:p>
        </p:txBody>
      </p:sp>
      <p:sp>
        <p:nvSpPr>
          <p:cNvPr id="9" name="TextBox 8"/>
          <p:cNvSpPr txBox="1"/>
          <p:nvPr/>
        </p:nvSpPr>
        <p:spPr>
          <a:xfrm>
            <a:off x="4775199" y="5213493"/>
            <a:ext cx="5504514" cy="784830"/>
          </a:xfrm>
          <a:prstGeom prst="rect">
            <a:avLst/>
          </a:prstGeom>
          <a:noFill/>
        </p:spPr>
        <p:txBody>
          <a:bodyPr wrap="square" rtlCol="0" anchor="t">
            <a:spAutoFit/>
          </a:bodyPr>
          <a:lstStyle/>
          <a:p>
            <a:pPr>
              <a:spcAft>
                <a:spcPts val="600"/>
              </a:spcAft>
            </a:pPr>
            <a:endParaRPr lang="en-US" sz="2000" dirty="0">
              <a:solidFill>
                <a:schemeClr val="tx2"/>
              </a:solidFill>
              <a:latin typeface="Arial"/>
              <a:cs typeface="Arial"/>
            </a:endParaRPr>
          </a:p>
          <a:p>
            <a:pPr>
              <a:spcAft>
                <a:spcPts val="600"/>
              </a:spcAft>
            </a:pPr>
            <a:r>
              <a:rPr lang="en-US" sz="2000" dirty="0">
                <a:solidFill>
                  <a:schemeClr val="tx2"/>
                </a:solidFill>
                <a:latin typeface="Arial"/>
                <a:cs typeface="Arial"/>
              </a:rPr>
              <a:t>May 12, 2021</a:t>
            </a:r>
          </a:p>
        </p:txBody>
      </p:sp>
    </p:spTree>
    <p:extLst>
      <p:ext uri="{BB962C8B-B14F-4D97-AF65-F5344CB8AC3E}">
        <p14:creationId xmlns:p14="http://schemas.microsoft.com/office/powerpoint/2010/main" val="104312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AFF5-A3C0-4866-93BF-0194FA8D90BD}"/>
              </a:ext>
            </a:extLst>
          </p:cNvPr>
          <p:cNvSpPr>
            <a:spLocks noGrp="1"/>
          </p:cNvSpPr>
          <p:nvPr>
            <p:ph type="title"/>
          </p:nvPr>
        </p:nvSpPr>
        <p:spPr/>
        <p:txBody>
          <a:bodyPr/>
          <a:lstStyle/>
          <a:p>
            <a:r>
              <a:rPr lang="en-US" sz="3600" b="1" dirty="0">
                <a:effectLst/>
                <a:latin typeface="+mn-lt"/>
                <a:ea typeface="Cambria" panose="02040503050406030204" pitchFamily="18" charset="0"/>
                <a:cs typeface="Cambria" panose="02040503050406030204" pitchFamily="18" charset="0"/>
              </a:rPr>
              <a:t>SOC Continuum of Care – Focus Areas </a:t>
            </a:r>
            <a:endParaRPr lang="en-US" dirty="0">
              <a:latin typeface="+mn-lt"/>
            </a:endParaRPr>
          </a:p>
        </p:txBody>
      </p:sp>
      <p:sp>
        <p:nvSpPr>
          <p:cNvPr id="3" name="Content Placeholder 2">
            <a:extLst>
              <a:ext uri="{FF2B5EF4-FFF2-40B4-BE49-F238E27FC236}">
                <a16:creationId xmlns:a16="http://schemas.microsoft.com/office/drawing/2014/main" id="{F1A58ECF-AF86-436F-9CDE-EE478505F21B}"/>
              </a:ext>
            </a:extLst>
          </p:cNvPr>
          <p:cNvSpPr>
            <a:spLocks noGrp="1"/>
          </p:cNvSpPr>
          <p:nvPr>
            <p:ph idx="1"/>
          </p:nvPr>
        </p:nvSpPr>
        <p:spPr/>
        <p:txBody>
          <a:bodyPr>
            <a:normAutofit/>
          </a:bodyPr>
          <a:lstStyle/>
          <a:p>
            <a:r>
              <a:rPr lang="en-US" dirty="0"/>
              <a:t>Prevention/Early Screening </a:t>
            </a:r>
          </a:p>
          <a:p>
            <a:pPr lvl="1"/>
            <a:r>
              <a:rPr lang="en-US" dirty="0"/>
              <a:t>Strategies intended to prevent or bend the curve on the development of behavioral health disorders in children birth to 8 years old. 	</a:t>
            </a:r>
          </a:p>
          <a:p>
            <a:pPr marL="457189" lvl="1" indent="0">
              <a:buNone/>
            </a:pPr>
            <a:endParaRPr lang="en-US" dirty="0"/>
          </a:p>
          <a:p>
            <a:r>
              <a:rPr lang="en-US" dirty="0"/>
              <a:t>Early Intervention </a:t>
            </a:r>
          </a:p>
          <a:p>
            <a:pPr lvl="1"/>
            <a:r>
              <a:rPr lang="en-US" dirty="0"/>
              <a:t>Strategies aimed at reducing the incidence of mental illness and developmental delays by enhancing protective factors for at-risk children and their families. </a:t>
            </a:r>
          </a:p>
          <a:p>
            <a:endParaRPr lang="en-US" dirty="0"/>
          </a:p>
        </p:txBody>
      </p:sp>
    </p:spTree>
    <p:extLst>
      <p:ext uri="{BB962C8B-B14F-4D97-AF65-F5344CB8AC3E}">
        <p14:creationId xmlns:p14="http://schemas.microsoft.com/office/powerpoint/2010/main" val="36502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7D16-7E16-40EB-B1B4-94E37ABE36F7}"/>
              </a:ext>
            </a:extLst>
          </p:cNvPr>
          <p:cNvSpPr>
            <a:spLocks noGrp="1"/>
          </p:cNvSpPr>
          <p:nvPr>
            <p:ph type="title"/>
          </p:nvPr>
        </p:nvSpPr>
        <p:spPr/>
        <p:txBody>
          <a:bodyPr/>
          <a:lstStyle/>
          <a:p>
            <a:r>
              <a:rPr lang="en-US" sz="3600" b="1" dirty="0">
                <a:effectLst/>
                <a:latin typeface="+mn-lt"/>
                <a:ea typeface="Cambria" panose="02040503050406030204" pitchFamily="18" charset="0"/>
                <a:cs typeface="Cambria" panose="02040503050406030204" pitchFamily="18" charset="0"/>
              </a:rPr>
              <a:t>SOC Continuum of Care – Focus Areas Cont. </a:t>
            </a:r>
            <a:endParaRPr lang="en-US" dirty="0">
              <a:latin typeface="+mn-lt"/>
            </a:endParaRPr>
          </a:p>
        </p:txBody>
      </p:sp>
      <p:sp>
        <p:nvSpPr>
          <p:cNvPr id="3" name="Content Placeholder 2">
            <a:extLst>
              <a:ext uri="{FF2B5EF4-FFF2-40B4-BE49-F238E27FC236}">
                <a16:creationId xmlns:a16="http://schemas.microsoft.com/office/drawing/2014/main" id="{A6524200-BE5E-4C40-9E11-0FBACB8067AB}"/>
              </a:ext>
            </a:extLst>
          </p:cNvPr>
          <p:cNvSpPr>
            <a:spLocks noGrp="1"/>
          </p:cNvSpPr>
          <p:nvPr>
            <p:ph idx="1"/>
          </p:nvPr>
        </p:nvSpPr>
        <p:spPr/>
        <p:txBody>
          <a:bodyPr/>
          <a:lstStyle/>
          <a:p>
            <a:r>
              <a:rPr lang="en-US" dirty="0"/>
              <a:t>Intervention </a:t>
            </a:r>
          </a:p>
          <a:p>
            <a:pPr lvl="1"/>
            <a:r>
              <a:rPr lang="en-US" dirty="0"/>
              <a:t>Skills-based interventions focused on reducing behavioral health challenges that are provided in individual, family, and/or group settings.</a:t>
            </a:r>
          </a:p>
          <a:p>
            <a:pPr marL="457189" lvl="1" indent="0">
              <a:buNone/>
            </a:pPr>
            <a:r>
              <a:rPr lang="en-US" dirty="0"/>
              <a:t> </a:t>
            </a:r>
          </a:p>
          <a:p>
            <a:r>
              <a:rPr lang="en-US" dirty="0"/>
              <a:t>Late Intervention </a:t>
            </a:r>
          </a:p>
          <a:p>
            <a:pPr lvl="1"/>
            <a:r>
              <a:rPr lang="en-US" dirty="0"/>
              <a:t>Interventions and supports for improving mental health among children and adolescents with higher acuities.</a:t>
            </a:r>
          </a:p>
          <a:p>
            <a:pPr marL="457189" lvl="1" indent="0">
              <a:buNone/>
            </a:pPr>
            <a:endParaRPr lang="en-US" dirty="0"/>
          </a:p>
          <a:p>
            <a:r>
              <a:rPr lang="en-US" dirty="0"/>
              <a:t>Spanning the Continuum  </a:t>
            </a:r>
          </a:p>
          <a:p>
            <a:pPr lvl="1"/>
            <a:r>
              <a:rPr lang="en-US" dirty="0"/>
              <a:t>Strategies that touch each phase of the care continuum.</a:t>
            </a:r>
          </a:p>
          <a:p>
            <a:endParaRPr lang="en-US" dirty="0"/>
          </a:p>
        </p:txBody>
      </p:sp>
    </p:spTree>
    <p:extLst>
      <p:ext uri="{BB962C8B-B14F-4D97-AF65-F5344CB8AC3E}">
        <p14:creationId xmlns:p14="http://schemas.microsoft.com/office/powerpoint/2010/main" val="304885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D1C1-2010-48FD-AF5B-DF9D0F673E48}"/>
              </a:ext>
            </a:extLst>
          </p:cNvPr>
          <p:cNvSpPr>
            <a:spLocks noGrp="1"/>
          </p:cNvSpPr>
          <p:nvPr>
            <p:ph type="title"/>
          </p:nvPr>
        </p:nvSpPr>
        <p:spPr/>
        <p:txBody>
          <a:bodyPr/>
          <a:lstStyle/>
          <a:p>
            <a:r>
              <a:rPr lang="en-US" b="1" dirty="0"/>
              <a:t>SOC Workgroups </a:t>
            </a:r>
          </a:p>
        </p:txBody>
      </p:sp>
      <p:sp>
        <p:nvSpPr>
          <p:cNvPr id="3" name="Content Placeholder 2">
            <a:extLst>
              <a:ext uri="{FF2B5EF4-FFF2-40B4-BE49-F238E27FC236}">
                <a16:creationId xmlns:a16="http://schemas.microsoft.com/office/drawing/2014/main" id="{9A34C248-8484-4CC1-BAF3-F7A91A12342C}"/>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Behavioral Health Mapping</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Coordination</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Cultural and Linguistic Competence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Evaluation</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Funding</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Infant and Early Child Mental Health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Marketing and Communications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Peer Support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School Based Mental Health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Telehealth</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mn-lt"/>
                <a:ea typeface="Calibri" panose="020F0502020204030204" pitchFamily="34" charset="0"/>
                <a:cs typeface="Times New Roman" panose="02020603050405020304" pitchFamily="18" charset="0"/>
              </a:rPr>
              <a:t>Workforce Development</a:t>
            </a:r>
          </a:p>
          <a:p>
            <a:endParaRPr lang="en-US" dirty="0"/>
          </a:p>
        </p:txBody>
      </p:sp>
    </p:spTree>
    <p:extLst>
      <p:ext uri="{BB962C8B-B14F-4D97-AF65-F5344CB8AC3E}">
        <p14:creationId xmlns:p14="http://schemas.microsoft.com/office/powerpoint/2010/main" val="79330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CF169-EF76-4B6C-9D2C-A25AE40F6E1E}"/>
              </a:ext>
            </a:extLst>
          </p:cNvPr>
          <p:cNvSpPr>
            <a:spLocks noGrp="1"/>
          </p:cNvSpPr>
          <p:nvPr>
            <p:ph type="title"/>
          </p:nvPr>
        </p:nvSpPr>
        <p:spPr/>
        <p:txBody>
          <a:bodyPr/>
          <a:lstStyle/>
          <a:p>
            <a:r>
              <a:rPr lang="en-US" b="1" dirty="0"/>
              <a:t>Implementation Highlights </a:t>
            </a:r>
          </a:p>
        </p:txBody>
      </p:sp>
      <p:sp>
        <p:nvSpPr>
          <p:cNvPr id="3" name="Content Placeholder 2">
            <a:extLst>
              <a:ext uri="{FF2B5EF4-FFF2-40B4-BE49-F238E27FC236}">
                <a16:creationId xmlns:a16="http://schemas.microsoft.com/office/drawing/2014/main" id="{FB934E82-F761-4EF0-8D30-C6AF4516C2A8}"/>
              </a:ext>
            </a:extLst>
          </p:cNvPr>
          <p:cNvSpPr>
            <a:spLocks noGrp="1"/>
          </p:cNvSpPr>
          <p:nvPr>
            <p:ph idx="1"/>
          </p:nvPr>
        </p:nvSpPr>
        <p:spPr/>
        <p:txBody>
          <a:bodyPr/>
          <a:lstStyle/>
          <a:p>
            <a:pPr marL="0" indent="0">
              <a:buNone/>
            </a:pPr>
            <a:r>
              <a:rPr lang="en-US" b="1" dirty="0"/>
              <a:t>2.1.5 Publish outcomes of state-funded school-based mental health programs</a:t>
            </a:r>
          </a:p>
          <a:p>
            <a:r>
              <a:rPr lang="en-US" dirty="0"/>
              <a:t>Developing SBMH brief highlighting the increase in behavioral health services in schools based on survey results from the previous state plan activities; completion June/July. </a:t>
            </a:r>
          </a:p>
        </p:txBody>
      </p:sp>
    </p:spTree>
    <p:extLst>
      <p:ext uri="{BB962C8B-B14F-4D97-AF65-F5344CB8AC3E}">
        <p14:creationId xmlns:p14="http://schemas.microsoft.com/office/powerpoint/2010/main" val="18601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1111-AE30-400C-9817-BEDF94A8381B}"/>
              </a:ext>
            </a:extLst>
          </p:cNvPr>
          <p:cNvSpPr>
            <a:spLocks noGrp="1"/>
          </p:cNvSpPr>
          <p:nvPr>
            <p:ph type="title"/>
          </p:nvPr>
        </p:nvSpPr>
        <p:spPr/>
        <p:txBody>
          <a:bodyPr/>
          <a:lstStyle/>
          <a:p>
            <a:r>
              <a:rPr lang="en-US" b="1" dirty="0"/>
              <a:t>Implementation Highlights </a:t>
            </a:r>
            <a:endParaRPr lang="en-US" dirty="0"/>
          </a:p>
        </p:txBody>
      </p:sp>
      <p:sp>
        <p:nvSpPr>
          <p:cNvPr id="3" name="Content Placeholder 2">
            <a:extLst>
              <a:ext uri="{FF2B5EF4-FFF2-40B4-BE49-F238E27FC236}">
                <a16:creationId xmlns:a16="http://schemas.microsoft.com/office/drawing/2014/main" id="{0144857F-2419-4FC6-9D74-CF4EEF5036AF}"/>
              </a:ext>
            </a:extLst>
          </p:cNvPr>
          <p:cNvSpPr>
            <a:spLocks noGrp="1"/>
          </p:cNvSpPr>
          <p:nvPr>
            <p:ph idx="1"/>
          </p:nvPr>
        </p:nvSpPr>
        <p:spPr/>
        <p:txBody>
          <a:bodyPr>
            <a:normAutofit/>
          </a:bodyPr>
          <a:lstStyle/>
          <a:p>
            <a:pPr marL="0" indent="0">
              <a:buNone/>
            </a:pPr>
            <a:r>
              <a:rPr lang="en-US" b="1" dirty="0"/>
              <a:t>4.1 – Improve local service coordination among child-serving agencies </a:t>
            </a:r>
          </a:p>
          <a:p>
            <a:r>
              <a:rPr lang="en-US" dirty="0"/>
              <a:t>Focusing on residential placement coordination and statewide family coordination between LIPTs and state partners; developing connection with families;  and identifying gaps and barriers such as digital/virtual engagement with families.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484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270C-25A2-4CA3-83F2-94524CACBB67}"/>
              </a:ext>
            </a:extLst>
          </p:cNvPr>
          <p:cNvSpPr>
            <a:spLocks noGrp="1"/>
          </p:cNvSpPr>
          <p:nvPr>
            <p:ph type="title"/>
          </p:nvPr>
        </p:nvSpPr>
        <p:spPr/>
        <p:txBody>
          <a:bodyPr/>
          <a:lstStyle/>
          <a:p>
            <a:r>
              <a:rPr lang="en-US" b="1" dirty="0"/>
              <a:t>Implementation Highlights </a:t>
            </a:r>
          </a:p>
        </p:txBody>
      </p:sp>
      <p:sp>
        <p:nvSpPr>
          <p:cNvPr id="3" name="Content Placeholder 2">
            <a:extLst>
              <a:ext uri="{FF2B5EF4-FFF2-40B4-BE49-F238E27FC236}">
                <a16:creationId xmlns:a16="http://schemas.microsoft.com/office/drawing/2014/main" id="{EFD7B270-6D72-4253-A857-50B6FB182E6B}"/>
              </a:ext>
            </a:extLst>
          </p:cNvPr>
          <p:cNvSpPr>
            <a:spLocks noGrp="1"/>
          </p:cNvSpPr>
          <p:nvPr>
            <p:ph idx="1"/>
          </p:nvPr>
        </p:nvSpPr>
        <p:spPr/>
        <p:txBody>
          <a:bodyPr>
            <a:normAutofit/>
          </a:bodyPr>
          <a:lstStyle/>
          <a:p>
            <a:pPr marL="0" indent="0">
              <a:buNone/>
            </a:pPr>
            <a:r>
              <a:rPr lang="en-US" b="1" dirty="0"/>
              <a:t>5.1 </a:t>
            </a:r>
            <a:r>
              <a:rPr lang="en-US" dirty="0"/>
              <a:t>– </a:t>
            </a:r>
            <a:r>
              <a:rPr lang="en-US" b="1" dirty="0"/>
              <a:t>Creation of a statewide behavioral health resource map and public behavioral health utilization map</a:t>
            </a:r>
          </a:p>
          <a:p>
            <a:r>
              <a:rPr lang="en-US" dirty="0"/>
              <a:t>The subgroup has been conducting ongoing meetings with state agencies and other stakeholders around data collection and sharing; including financial and service data from multiple IDT agency partners.  </a:t>
            </a:r>
          </a:p>
        </p:txBody>
      </p:sp>
    </p:spTree>
    <p:extLst>
      <p:ext uri="{BB962C8B-B14F-4D97-AF65-F5344CB8AC3E}">
        <p14:creationId xmlns:p14="http://schemas.microsoft.com/office/powerpoint/2010/main" val="252643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5FCC-154E-4B6D-BFF7-763AD284D6A2}"/>
              </a:ext>
            </a:extLst>
          </p:cNvPr>
          <p:cNvSpPr>
            <a:spLocks noGrp="1"/>
          </p:cNvSpPr>
          <p:nvPr>
            <p:ph type="title"/>
          </p:nvPr>
        </p:nvSpPr>
        <p:spPr/>
        <p:txBody>
          <a:bodyPr/>
          <a:lstStyle/>
          <a:p>
            <a:r>
              <a:rPr lang="en-US" b="1" dirty="0"/>
              <a:t>Implementation Highlights</a:t>
            </a:r>
          </a:p>
        </p:txBody>
      </p:sp>
      <p:sp>
        <p:nvSpPr>
          <p:cNvPr id="3" name="Content Placeholder 2">
            <a:extLst>
              <a:ext uri="{FF2B5EF4-FFF2-40B4-BE49-F238E27FC236}">
                <a16:creationId xmlns:a16="http://schemas.microsoft.com/office/drawing/2014/main" id="{785C6B29-C051-4739-99EC-5064BABB3974}"/>
              </a:ext>
            </a:extLst>
          </p:cNvPr>
          <p:cNvSpPr>
            <a:spLocks noGrp="1"/>
          </p:cNvSpPr>
          <p:nvPr>
            <p:ph idx="1"/>
          </p:nvPr>
        </p:nvSpPr>
        <p:spPr/>
        <p:txBody>
          <a:bodyPr/>
          <a:lstStyle/>
          <a:p>
            <a:pPr marL="0" indent="0">
              <a:buNone/>
            </a:pPr>
            <a:r>
              <a:rPr lang="en-US" b="1" dirty="0"/>
              <a:t>5.7 – Ensuring services are delivered based on culturally and linguistically appropriate standards </a:t>
            </a:r>
          </a:p>
          <a:p>
            <a:r>
              <a:rPr lang="en-US" dirty="0"/>
              <a:t>Starting a baseline scan of IDT member organization understanding and implementation of Culturally and Linguistically Appropriate Standards (CLAS) to help develop training recommendations for service providers. </a:t>
            </a:r>
          </a:p>
          <a:p>
            <a:endParaRPr lang="en-US" dirty="0"/>
          </a:p>
          <a:p>
            <a:pPr marL="457189" lvl="1" indent="0">
              <a:buNone/>
            </a:pPr>
            <a:endParaRPr lang="en-US" dirty="0"/>
          </a:p>
          <a:p>
            <a:endParaRPr lang="en-US" dirty="0"/>
          </a:p>
          <a:p>
            <a:endParaRPr lang="en-US" dirty="0"/>
          </a:p>
        </p:txBody>
      </p:sp>
    </p:spTree>
    <p:extLst>
      <p:ext uri="{BB962C8B-B14F-4D97-AF65-F5344CB8AC3E}">
        <p14:creationId xmlns:p14="http://schemas.microsoft.com/office/powerpoint/2010/main" val="81237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0D68-68CD-493A-8778-9B5E639F1DDE}"/>
              </a:ext>
            </a:extLst>
          </p:cNvPr>
          <p:cNvSpPr>
            <a:spLocks noGrp="1"/>
          </p:cNvSpPr>
          <p:nvPr>
            <p:ph type="title"/>
          </p:nvPr>
        </p:nvSpPr>
        <p:spPr/>
        <p:txBody>
          <a:bodyPr/>
          <a:lstStyle/>
          <a:p>
            <a:r>
              <a:rPr lang="en-US" b="1" dirty="0"/>
              <a:t>Implementation Highlights</a:t>
            </a:r>
          </a:p>
        </p:txBody>
      </p:sp>
      <p:sp>
        <p:nvSpPr>
          <p:cNvPr id="3" name="Content Placeholder 2">
            <a:extLst>
              <a:ext uri="{FF2B5EF4-FFF2-40B4-BE49-F238E27FC236}">
                <a16:creationId xmlns:a16="http://schemas.microsoft.com/office/drawing/2014/main" id="{6143F2EC-3455-4814-BDCB-37A9AB08E086}"/>
              </a:ext>
            </a:extLst>
          </p:cNvPr>
          <p:cNvSpPr>
            <a:spLocks noGrp="1"/>
          </p:cNvSpPr>
          <p:nvPr>
            <p:ph idx="1"/>
          </p:nvPr>
        </p:nvSpPr>
        <p:spPr/>
        <p:txBody>
          <a:bodyPr/>
          <a:lstStyle/>
          <a:p>
            <a:pPr marL="0" indent="0">
              <a:buNone/>
            </a:pPr>
            <a:r>
              <a:rPr lang="en-US" b="1" dirty="0"/>
              <a:t>5.8 Identify and promote strategies that support the recruitment and retention of clinical staff to address workforce shortages, especially in rural areas.</a:t>
            </a:r>
          </a:p>
          <a:p>
            <a:r>
              <a:rPr lang="en-US" dirty="0"/>
              <a:t>Subgroup is conducting a scan of current workforce data and identifying any gaps in data sets; recommendations will be developed for how to fill those gaps and how to establish a reliable system for tracking Georgia’s behavioral health workforce data. </a:t>
            </a:r>
          </a:p>
        </p:txBody>
      </p:sp>
    </p:spTree>
    <p:extLst>
      <p:ext uri="{BB962C8B-B14F-4D97-AF65-F5344CB8AC3E}">
        <p14:creationId xmlns:p14="http://schemas.microsoft.com/office/powerpoint/2010/main" val="18158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65C5C-9305-45B4-9963-1ABB7AD80911}"/>
              </a:ext>
            </a:extLst>
          </p:cNvPr>
          <p:cNvSpPr>
            <a:spLocks noGrp="1"/>
          </p:cNvSpPr>
          <p:nvPr>
            <p:ph type="title"/>
          </p:nvPr>
        </p:nvSpPr>
        <p:spPr/>
        <p:txBody>
          <a:bodyPr/>
          <a:lstStyle/>
          <a:p>
            <a:r>
              <a:rPr lang="en-US" b="1" dirty="0"/>
              <a:t>Implementation Highlights</a:t>
            </a:r>
          </a:p>
        </p:txBody>
      </p:sp>
      <p:sp>
        <p:nvSpPr>
          <p:cNvPr id="3" name="Content Placeholder 2">
            <a:extLst>
              <a:ext uri="{FF2B5EF4-FFF2-40B4-BE49-F238E27FC236}">
                <a16:creationId xmlns:a16="http://schemas.microsoft.com/office/drawing/2014/main" id="{83073EAD-29B7-49CC-9B8C-9BFAA6CC4635}"/>
              </a:ext>
            </a:extLst>
          </p:cNvPr>
          <p:cNvSpPr>
            <a:spLocks noGrp="1"/>
          </p:cNvSpPr>
          <p:nvPr>
            <p:ph idx="1"/>
          </p:nvPr>
        </p:nvSpPr>
        <p:spPr/>
        <p:txBody>
          <a:bodyPr/>
          <a:lstStyle/>
          <a:p>
            <a:pPr marL="0" indent="0">
              <a:buNone/>
            </a:pPr>
            <a:r>
              <a:rPr lang="en-US" b="1" dirty="0"/>
              <a:t>5.11 Increase awareness, interest, and support for the system of care using effective communication and social marketing activities </a:t>
            </a:r>
          </a:p>
          <a:p>
            <a:r>
              <a:rPr lang="en-US" dirty="0"/>
              <a:t>Developing an integrated SOC communication strategy across IDT member agencies; including a new SOC website that will be completed in July. </a:t>
            </a:r>
          </a:p>
        </p:txBody>
      </p:sp>
    </p:spTree>
    <p:extLst>
      <p:ext uri="{BB962C8B-B14F-4D97-AF65-F5344CB8AC3E}">
        <p14:creationId xmlns:p14="http://schemas.microsoft.com/office/powerpoint/2010/main" val="93918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E959-872E-4B79-989E-B5553339EDF8}"/>
              </a:ext>
            </a:extLst>
          </p:cNvPr>
          <p:cNvSpPr>
            <a:spLocks noGrp="1"/>
          </p:cNvSpPr>
          <p:nvPr>
            <p:ph type="title"/>
          </p:nvPr>
        </p:nvSpPr>
        <p:spPr/>
        <p:txBody>
          <a:bodyPr/>
          <a:lstStyle/>
          <a:p>
            <a:r>
              <a:rPr lang="en-US" b="1" dirty="0"/>
              <a:t>Implementation Highlights</a:t>
            </a:r>
          </a:p>
        </p:txBody>
      </p:sp>
      <p:sp>
        <p:nvSpPr>
          <p:cNvPr id="3" name="Content Placeholder 2">
            <a:extLst>
              <a:ext uri="{FF2B5EF4-FFF2-40B4-BE49-F238E27FC236}">
                <a16:creationId xmlns:a16="http://schemas.microsoft.com/office/drawing/2014/main" id="{3CA2FFA8-65BD-4878-B6EB-25F6DB3944DA}"/>
              </a:ext>
            </a:extLst>
          </p:cNvPr>
          <p:cNvSpPr>
            <a:spLocks noGrp="1"/>
          </p:cNvSpPr>
          <p:nvPr>
            <p:ph idx="1"/>
          </p:nvPr>
        </p:nvSpPr>
        <p:spPr/>
        <p:txBody>
          <a:bodyPr/>
          <a:lstStyle/>
          <a:p>
            <a:pPr marL="0" indent="0">
              <a:buNone/>
            </a:pPr>
            <a:r>
              <a:rPr lang="en-US" b="1" dirty="0"/>
              <a:t>5.14 – Creating state capacity to track trends and outcomes across public child-serving systems to better understand the multi-system impact. </a:t>
            </a:r>
          </a:p>
          <a:p>
            <a:r>
              <a:rPr lang="en-US" dirty="0"/>
              <a:t>Subgroup is developing processes and recommendations to support data sharing and storage requests, creating templates for data visualization, and updating State Plan Logic Model. </a:t>
            </a:r>
          </a:p>
          <a:p>
            <a:endParaRPr lang="en-US" dirty="0"/>
          </a:p>
          <a:p>
            <a:endParaRPr lang="en-US" dirty="0"/>
          </a:p>
        </p:txBody>
      </p:sp>
    </p:spTree>
    <p:extLst>
      <p:ext uri="{BB962C8B-B14F-4D97-AF65-F5344CB8AC3E}">
        <p14:creationId xmlns:p14="http://schemas.microsoft.com/office/powerpoint/2010/main" val="410573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7447"/>
            <a:ext cx="12192000" cy="5680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charset="0"/>
            </a:endParaRPr>
          </a:p>
        </p:txBody>
      </p:sp>
      <p:sp>
        <p:nvSpPr>
          <p:cNvPr id="2" name="Content Placeholder 1"/>
          <p:cNvSpPr>
            <a:spLocks noGrp="1"/>
          </p:cNvSpPr>
          <p:nvPr>
            <p:ph sz="half" idx="2"/>
          </p:nvPr>
        </p:nvSpPr>
        <p:spPr>
          <a:xfrm>
            <a:off x="6375400" y="2207218"/>
            <a:ext cx="4978400" cy="4351338"/>
          </a:xfrm>
        </p:spPr>
        <p:txBody>
          <a:bodyPr>
            <a:normAutofit/>
          </a:bodyPr>
          <a:lstStyle/>
          <a:p>
            <a:pPr marL="0" indent="0">
              <a:lnSpc>
                <a:spcPct val="100000"/>
              </a:lnSpc>
              <a:spcAft>
                <a:spcPts val="1800"/>
              </a:spcAft>
              <a:buNone/>
            </a:pPr>
            <a:r>
              <a:rPr lang="en-US" sz="3200" dirty="0">
                <a:solidFill>
                  <a:schemeClr val="bg1"/>
                </a:solidFill>
              </a:rPr>
              <a:t>BHCC Initiatives</a:t>
            </a:r>
          </a:p>
          <a:p>
            <a:pPr marL="0" indent="0">
              <a:lnSpc>
                <a:spcPct val="100000"/>
              </a:lnSpc>
              <a:spcAft>
                <a:spcPts val="1800"/>
              </a:spcAft>
              <a:buNone/>
            </a:pPr>
            <a:r>
              <a:rPr lang="en-US" sz="3200" dirty="0">
                <a:solidFill>
                  <a:schemeClr val="bg1"/>
                </a:solidFill>
              </a:rPr>
              <a:t>Chair’s Report</a:t>
            </a:r>
          </a:p>
          <a:p>
            <a:pPr marL="0" indent="0">
              <a:lnSpc>
                <a:spcPct val="100000"/>
              </a:lnSpc>
              <a:spcAft>
                <a:spcPts val="1800"/>
              </a:spcAft>
              <a:buNone/>
            </a:pPr>
            <a:r>
              <a:rPr lang="en-US" sz="3200" dirty="0">
                <a:solidFill>
                  <a:schemeClr val="bg1"/>
                </a:solidFill>
              </a:rPr>
              <a:t>Next Meeting Date</a:t>
            </a:r>
          </a:p>
          <a:p>
            <a:pPr marL="0" indent="0">
              <a:lnSpc>
                <a:spcPct val="100000"/>
              </a:lnSpc>
              <a:spcAft>
                <a:spcPts val="1800"/>
              </a:spcAft>
              <a:buNone/>
            </a:pPr>
            <a:endParaRPr lang="en-US" sz="3200" dirty="0">
              <a:solidFill>
                <a:schemeClr val="bg1"/>
              </a:solidFill>
            </a:endParaRPr>
          </a:p>
        </p:txBody>
      </p:sp>
      <p:sp>
        <p:nvSpPr>
          <p:cNvPr id="20" name="Content Placeholder 19"/>
          <p:cNvSpPr>
            <a:spLocks noGrp="1"/>
          </p:cNvSpPr>
          <p:nvPr>
            <p:ph sz="half" idx="1"/>
          </p:nvPr>
        </p:nvSpPr>
        <p:spPr>
          <a:xfrm>
            <a:off x="838200" y="2207218"/>
            <a:ext cx="4699000" cy="5188404"/>
          </a:xfrm>
        </p:spPr>
        <p:txBody>
          <a:bodyPr>
            <a:noAutofit/>
          </a:bodyPr>
          <a:lstStyle/>
          <a:p>
            <a:pPr marL="0" indent="0">
              <a:lnSpc>
                <a:spcPct val="100000"/>
              </a:lnSpc>
              <a:spcAft>
                <a:spcPts val="1800"/>
              </a:spcAft>
              <a:buNone/>
            </a:pPr>
            <a:r>
              <a:rPr lang="en-US" sz="3200" dirty="0">
                <a:solidFill>
                  <a:schemeClr val="bg1"/>
                </a:solidFill>
              </a:rPr>
              <a:t>Roll Call / Call to Order</a:t>
            </a:r>
          </a:p>
          <a:p>
            <a:pPr marL="0" indent="0">
              <a:lnSpc>
                <a:spcPct val="100000"/>
              </a:lnSpc>
              <a:spcAft>
                <a:spcPts val="1800"/>
              </a:spcAft>
              <a:buNone/>
            </a:pPr>
            <a:r>
              <a:rPr lang="en-US" sz="3200" dirty="0">
                <a:solidFill>
                  <a:schemeClr val="bg1"/>
                </a:solidFill>
              </a:rPr>
              <a:t>Recovery Speaker</a:t>
            </a:r>
          </a:p>
          <a:p>
            <a:pPr marL="0" indent="0">
              <a:lnSpc>
                <a:spcPct val="100000"/>
              </a:lnSpc>
              <a:spcAft>
                <a:spcPts val="1800"/>
              </a:spcAft>
              <a:buNone/>
            </a:pPr>
            <a:r>
              <a:rPr lang="en-US" sz="3200" dirty="0">
                <a:solidFill>
                  <a:schemeClr val="bg1"/>
                </a:solidFill>
              </a:rPr>
              <a:t>Action Items</a:t>
            </a:r>
          </a:p>
        </p:txBody>
      </p:sp>
      <p:sp>
        <p:nvSpPr>
          <p:cNvPr id="19" name="Title 18"/>
          <p:cNvSpPr>
            <a:spLocks noGrp="1"/>
          </p:cNvSpPr>
          <p:nvPr>
            <p:ph type="title"/>
          </p:nvPr>
        </p:nvSpPr>
        <p:spPr>
          <a:xfrm>
            <a:off x="838200" y="195080"/>
            <a:ext cx="10896600" cy="1325563"/>
          </a:xfrm>
        </p:spPr>
        <p:txBody>
          <a:bodyPr/>
          <a:lstStyle/>
          <a:p>
            <a:r>
              <a:rPr lang="en-US" dirty="0"/>
              <a:t>Agenda </a:t>
            </a:r>
          </a:p>
        </p:txBody>
      </p:sp>
      <p:cxnSp>
        <p:nvCxnSpPr>
          <p:cNvPr id="5" name="Straight Connector 4"/>
          <p:cNvCxnSpPr/>
          <p:nvPr/>
        </p:nvCxnSpPr>
        <p:spPr>
          <a:xfrm>
            <a:off x="5896494" y="1752722"/>
            <a:ext cx="0" cy="45497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838200" y="2948603"/>
            <a:ext cx="435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754072"/>
            <a:ext cx="435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75400" y="2944620"/>
            <a:ext cx="435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4640471"/>
            <a:ext cx="435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75400" y="3763597"/>
            <a:ext cx="43561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75400" y="4642957"/>
            <a:ext cx="4356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23982" y="226033"/>
            <a:ext cx="11034445" cy="2263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003" y="5025049"/>
            <a:ext cx="957149" cy="1412690"/>
          </a:xfrm>
          <a:prstGeom prst="rect">
            <a:avLst/>
          </a:prstGeom>
        </p:spPr>
      </p:pic>
      <p:sp>
        <p:nvSpPr>
          <p:cNvPr id="25" name="Subtitle 11"/>
          <p:cNvSpPr txBox="1">
            <a:spLocks/>
          </p:cNvSpPr>
          <p:nvPr/>
        </p:nvSpPr>
        <p:spPr>
          <a:xfrm>
            <a:off x="2851181" y="5363427"/>
            <a:ext cx="4471920" cy="39448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800" dirty="0"/>
              <a:t>Georgia Department of Behavioral Health &amp; Developmental Disabilities</a:t>
            </a:r>
          </a:p>
        </p:txBody>
      </p:sp>
      <p:sp>
        <p:nvSpPr>
          <p:cNvPr id="26" name="TextBox 25"/>
          <p:cNvSpPr txBox="1"/>
          <p:nvPr/>
        </p:nvSpPr>
        <p:spPr>
          <a:xfrm>
            <a:off x="1142700" y="548034"/>
            <a:ext cx="9906599" cy="1831271"/>
          </a:xfrm>
          <a:prstGeom prst="rect">
            <a:avLst/>
          </a:prstGeom>
          <a:noFill/>
        </p:spPr>
        <p:txBody>
          <a:bodyPr wrap="square" rtlCol="0" anchor="t">
            <a:spAutoFit/>
          </a:bodyPr>
          <a:lstStyle/>
          <a:p>
            <a:pPr algn="ctr">
              <a:spcAft>
                <a:spcPts val="600"/>
              </a:spcAft>
            </a:pPr>
            <a:r>
              <a:rPr lang="en-US" sz="4000" dirty="0">
                <a:solidFill>
                  <a:schemeClr val="bg1"/>
                </a:solidFill>
                <a:latin typeface="Arial"/>
                <a:cs typeface="Arial"/>
              </a:rPr>
              <a:t>Behavioral Health Coordinating Council Transition –Reentry Committee</a:t>
            </a:r>
          </a:p>
          <a:p>
            <a:pPr algn="ctr">
              <a:spcAft>
                <a:spcPts val="600"/>
              </a:spcAft>
            </a:pPr>
            <a:endParaRPr lang="en-US" sz="2800" dirty="0">
              <a:solidFill>
                <a:schemeClr val="bg1"/>
              </a:solidFill>
              <a:latin typeface="Arial"/>
              <a:cs typeface="Arial"/>
            </a:endParaRPr>
          </a:p>
        </p:txBody>
      </p:sp>
      <p:sp>
        <p:nvSpPr>
          <p:cNvPr id="27" name="TextBox 26"/>
          <p:cNvSpPr txBox="1"/>
          <p:nvPr/>
        </p:nvSpPr>
        <p:spPr>
          <a:xfrm>
            <a:off x="1433004" y="2712019"/>
            <a:ext cx="4464056" cy="1785104"/>
          </a:xfrm>
          <a:prstGeom prst="rect">
            <a:avLst/>
          </a:prstGeom>
          <a:noFill/>
        </p:spPr>
        <p:txBody>
          <a:bodyPr wrap="square" rtlCol="0" anchor="t">
            <a:spAutoFit/>
          </a:bodyPr>
          <a:lstStyle/>
          <a:p>
            <a:pPr>
              <a:spcAft>
                <a:spcPts val="600"/>
              </a:spcAft>
            </a:pPr>
            <a:r>
              <a:rPr lang="en-US" b="1" dirty="0">
                <a:solidFill>
                  <a:schemeClr val="tx2"/>
                </a:solidFill>
                <a:latin typeface="Arial"/>
                <a:cs typeface="Arial"/>
              </a:rPr>
              <a:t>Co-Chairperson Terri Timberlake, Ph.D.</a:t>
            </a:r>
          </a:p>
          <a:p>
            <a:pPr>
              <a:spcAft>
                <a:spcPts val="600"/>
              </a:spcAft>
            </a:pPr>
            <a:r>
              <a:rPr lang="en-US" dirty="0">
                <a:solidFill>
                  <a:schemeClr val="tx2"/>
                </a:solidFill>
                <a:latin typeface="Arial"/>
                <a:cs typeface="Arial"/>
              </a:rPr>
              <a:t>Director, </a:t>
            </a:r>
          </a:p>
          <a:p>
            <a:pPr>
              <a:spcAft>
                <a:spcPts val="600"/>
              </a:spcAft>
            </a:pPr>
            <a:r>
              <a:rPr lang="en-US" dirty="0">
                <a:solidFill>
                  <a:schemeClr val="tx2"/>
                </a:solidFill>
                <a:latin typeface="Arial"/>
                <a:cs typeface="Arial"/>
              </a:rPr>
              <a:t>Office of Adult Mental Health </a:t>
            </a:r>
          </a:p>
          <a:p>
            <a:pPr>
              <a:spcAft>
                <a:spcPts val="600"/>
              </a:spcAft>
            </a:pPr>
            <a:r>
              <a:rPr lang="en-US" dirty="0">
                <a:solidFill>
                  <a:schemeClr val="tx2"/>
                </a:solidFill>
                <a:latin typeface="Arial"/>
                <a:cs typeface="Arial"/>
              </a:rPr>
              <a:t>Division of Behavioral Health</a:t>
            </a:r>
          </a:p>
          <a:p>
            <a:pPr>
              <a:spcAft>
                <a:spcPts val="600"/>
              </a:spcAft>
            </a:pPr>
            <a:r>
              <a:rPr lang="en-US" dirty="0">
                <a:solidFill>
                  <a:schemeClr val="tx2"/>
                </a:solidFill>
                <a:latin typeface="Arial"/>
                <a:cs typeface="Arial"/>
              </a:rPr>
              <a:t>DBHDD</a:t>
            </a:r>
          </a:p>
        </p:txBody>
      </p:sp>
      <p:sp>
        <p:nvSpPr>
          <p:cNvPr id="28" name="TextBox 27"/>
          <p:cNvSpPr txBox="1"/>
          <p:nvPr/>
        </p:nvSpPr>
        <p:spPr>
          <a:xfrm>
            <a:off x="6095999" y="2701306"/>
            <a:ext cx="4553623" cy="1785104"/>
          </a:xfrm>
          <a:prstGeom prst="rect">
            <a:avLst/>
          </a:prstGeom>
          <a:noFill/>
        </p:spPr>
        <p:txBody>
          <a:bodyPr wrap="square" rtlCol="0" anchor="t">
            <a:spAutoFit/>
          </a:bodyPr>
          <a:lstStyle/>
          <a:p>
            <a:pPr>
              <a:spcAft>
                <a:spcPts val="600"/>
              </a:spcAft>
            </a:pPr>
            <a:r>
              <a:rPr lang="en-US" b="1" dirty="0">
                <a:solidFill>
                  <a:schemeClr val="tx2"/>
                </a:solidFill>
                <a:latin typeface="Arial"/>
                <a:cs typeface="Arial"/>
              </a:rPr>
              <a:t>Co-Chairperson Michelle Stanley</a:t>
            </a:r>
          </a:p>
          <a:p>
            <a:pPr>
              <a:spcAft>
                <a:spcPts val="600"/>
              </a:spcAft>
            </a:pPr>
            <a:r>
              <a:rPr lang="en-US" dirty="0">
                <a:solidFill>
                  <a:schemeClr val="tx2"/>
                </a:solidFill>
                <a:latin typeface="Arial"/>
                <a:cs typeface="Arial"/>
              </a:rPr>
              <a:t>Deputy Director,</a:t>
            </a:r>
          </a:p>
          <a:p>
            <a:pPr>
              <a:spcAft>
                <a:spcPts val="600"/>
              </a:spcAft>
            </a:pPr>
            <a:r>
              <a:rPr lang="en-US" dirty="0">
                <a:solidFill>
                  <a:schemeClr val="tx2"/>
                </a:solidFill>
                <a:latin typeface="Arial"/>
                <a:cs typeface="Arial"/>
              </a:rPr>
              <a:t>Office of Reentry Services</a:t>
            </a:r>
          </a:p>
          <a:p>
            <a:pPr>
              <a:spcAft>
                <a:spcPts val="600"/>
              </a:spcAft>
            </a:pPr>
            <a:r>
              <a:rPr lang="en-US" dirty="0">
                <a:solidFill>
                  <a:schemeClr val="tx2"/>
                </a:solidFill>
                <a:latin typeface="Arial"/>
                <a:cs typeface="Arial"/>
              </a:rPr>
              <a:t>Field Operations Division</a:t>
            </a:r>
          </a:p>
          <a:p>
            <a:pPr>
              <a:spcAft>
                <a:spcPts val="600"/>
              </a:spcAft>
            </a:pPr>
            <a:r>
              <a:rPr lang="en-US" dirty="0">
                <a:solidFill>
                  <a:schemeClr val="tx2"/>
                </a:solidFill>
                <a:cs typeface="Arial"/>
              </a:rPr>
              <a:t>DCS</a:t>
            </a:r>
          </a:p>
        </p:txBody>
      </p:sp>
      <p:cxnSp>
        <p:nvCxnSpPr>
          <p:cNvPr id="29" name="Straight Connector 28"/>
          <p:cNvCxnSpPr/>
          <p:nvPr/>
        </p:nvCxnSpPr>
        <p:spPr>
          <a:xfrm>
            <a:off x="1433003" y="4841158"/>
            <a:ext cx="932599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4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91491"/>
            <a:ext cx="12192000" cy="5666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02592" y="172518"/>
            <a:ext cx="11826970" cy="1325563"/>
          </a:xfrm>
        </p:spPr>
        <p:txBody>
          <a:bodyPr>
            <a:normAutofit/>
          </a:bodyPr>
          <a:lstStyle/>
          <a:p>
            <a:r>
              <a:rPr lang="en-US" sz="3200" dirty="0"/>
              <a:t>BHCC transition reentry committee current areas of focus</a:t>
            </a:r>
          </a:p>
        </p:txBody>
      </p:sp>
      <p:grpSp>
        <p:nvGrpSpPr>
          <p:cNvPr id="15" name="Group 14"/>
          <p:cNvGrpSpPr/>
          <p:nvPr/>
        </p:nvGrpSpPr>
        <p:grpSpPr>
          <a:xfrm>
            <a:off x="983870" y="2359442"/>
            <a:ext cx="640080" cy="640080"/>
            <a:chOff x="2057400" y="2514600"/>
            <a:chExt cx="640080" cy="640080"/>
          </a:xfrm>
        </p:grpSpPr>
        <p:sp>
          <p:nvSpPr>
            <p:cNvPr id="16" name="Oval 15"/>
            <p:cNvSpPr/>
            <p:nvPr/>
          </p:nvSpPr>
          <p:spPr>
            <a:xfrm>
              <a:off x="2057400" y="251460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charset="0"/>
              </a:endParaRPr>
            </a:p>
          </p:txBody>
        </p:sp>
        <p:sp>
          <p:nvSpPr>
            <p:cNvPr id="17" name="TextBox 16"/>
            <p:cNvSpPr txBox="1"/>
            <p:nvPr/>
          </p:nvSpPr>
          <p:spPr>
            <a:xfrm>
              <a:off x="2221675" y="2643043"/>
              <a:ext cx="304800" cy="369332"/>
            </a:xfrm>
            <a:prstGeom prst="rect">
              <a:avLst/>
            </a:prstGeom>
            <a:noFill/>
          </p:spPr>
          <p:txBody>
            <a:bodyPr wrap="square" rtlCol="0">
              <a:spAutoFit/>
            </a:bodyPr>
            <a:lstStyle/>
            <a:p>
              <a:r>
                <a:rPr lang="en-US" dirty="0">
                  <a:solidFill>
                    <a:schemeClr val="tx2"/>
                  </a:solidFill>
                  <a:latin typeface="Arial" charset="0"/>
                </a:rPr>
                <a:t>2</a:t>
              </a:r>
            </a:p>
          </p:txBody>
        </p:sp>
      </p:grpSp>
      <p:grpSp>
        <p:nvGrpSpPr>
          <p:cNvPr id="18" name="Group 17"/>
          <p:cNvGrpSpPr/>
          <p:nvPr/>
        </p:nvGrpSpPr>
        <p:grpSpPr>
          <a:xfrm>
            <a:off x="987235" y="3072175"/>
            <a:ext cx="640080" cy="640080"/>
            <a:chOff x="2057400" y="2514600"/>
            <a:chExt cx="640080" cy="640080"/>
          </a:xfrm>
        </p:grpSpPr>
        <p:sp>
          <p:nvSpPr>
            <p:cNvPr id="19" name="Oval 18"/>
            <p:cNvSpPr/>
            <p:nvPr/>
          </p:nvSpPr>
          <p:spPr>
            <a:xfrm>
              <a:off x="2057400" y="251460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charset="0"/>
              </a:endParaRPr>
            </a:p>
          </p:txBody>
        </p:sp>
        <p:sp>
          <p:nvSpPr>
            <p:cNvPr id="20" name="TextBox 19"/>
            <p:cNvSpPr txBox="1"/>
            <p:nvPr/>
          </p:nvSpPr>
          <p:spPr>
            <a:xfrm>
              <a:off x="2221675" y="2643043"/>
              <a:ext cx="304800" cy="369332"/>
            </a:xfrm>
            <a:prstGeom prst="rect">
              <a:avLst/>
            </a:prstGeom>
            <a:noFill/>
          </p:spPr>
          <p:txBody>
            <a:bodyPr wrap="square" rtlCol="0">
              <a:spAutoFit/>
            </a:bodyPr>
            <a:lstStyle/>
            <a:p>
              <a:r>
                <a:rPr lang="en-US" dirty="0">
                  <a:solidFill>
                    <a:schemeClr val="tx2"/>
                  </a:solidFill>
                  <a:latin typeface="Arial" charset="0"/>
                </a:rPr>
                <a:t>3</a:t>
              </a:r>
            </a:p>
          </p:txBody>
        </p:sp>
      </p:grpSp>
      <p:sp>
        <p:nvSpPr>
          <p:cNvPr id="21" name="Content Placeholder 1"/>
          <p:cNvSpPr>
            <a:spLocks noGrp="1"/>
          </p:cNvSpPr>
          <p:nvPr>
            <p:ph idx="1"/>
          </p:nvPr>
        </p:nvSpPr>
        <p:spPr>
          <a:xfrm>
            <a:off x="1772986" y="1830335"/>
            <a:ext cx="10031088" cy="4706195"/>
          </a:xfrm>
        </p:spPr>
        <p:txBody>
          <a:bodyPr>
            <a:noAutofit/>
          </a:bodyPr>
          <a:lstStyle/>
          <a:p>
            <a:pPr marL="0" indent="0">
              <a:lnSpc>
                <a:spcPct val="100000"/>
              </a:lnSpc>
              <a:spcAft>
                <a:spcPts val="1500"/>
              </a:spcAft>
              <a:buNone/>
            </a:pPr>
            <a:r>
              <a:rPr lang="en-US" sz="2400" dirty="0">
                <a:solidFill>
                  <a:schemeClr val="bg1"/>
                </a:solidFill>
              </a:rPr>
              <a:t>Access to Respect Institute speakers for partnering agencies</a:t>
            </a:r>
          </a:p>
          <a:p>
            <a:pPr marL="0" indent="0">
              <a:lnSpc>
                <a:spcPct val="100000"/>
              </a:lnSpc>
              <a:spcAft>
                <a:spcPts val="1500"/>
              </a:spcAft>
              <a:buNone/>
            </a:pPr>
            <a:r>
              <a:rPr lang="en-US" sz="2400" dirty="0">
                <a:solidFill>
                  <a:schemeClr val="bg1"/>
                </a:solidFill>
              </a:rPr>
              <a:t>Forensic Peer Mentor program</a:t>
            </a:r>
          </a:p>
          <a:p>
            <a:pPr marL="0" indent="0">
              <a:lnSpc>
                <a:spcPct val="100000"/>
              </a:lnSpc>
              <a:spcAft>
                <a:spcPts val="1500"/>
              </a:spcAft>
              <a:buNone/>
            </a:pPr>
            <a:r>
              <a:rPr lang="en-US" sz="2400" dirty="0">
                <a:solidFill>
                  <a:schemeClr val="bg1"/>
                </a:solidFill>
              </a:rPr>
              <a:t>Employment for returning citizens</a:t>
            </a:r>
          </a:p>
          <a:p>
            <a:pPr marL="0" indent="0">
              <a:lnSpc>
                <a:spcPct val="100000"/>
              </a:lnSpc>
              <a:spcAft>
                <a:spcPts val="1500"/>
              </a:spcAft>
              <a:buNone/>
            </a:pPr>
            <a:r>
              <a:rPr lang="en-US" sz="2400" dirty="0">
                <a:solidFill>
                  <a:schemeClr val="bg1"/>
                </a:solidFill>
              </a:rPr>
              <a:t>Family Reunification project</a:t>
            </a:r>
          </a:p>
        </p:txBody>
      </p:sp>
      <p:grpSp>
        <p:nvGrpSpPr>
          <p:cNvPr id="22" name="Group 21"/>
          <p:cNvGrpSpPr/>
          <p:nvPr/>
        </p:nvGrpSpPr>
        <p:grpSpPr>
          <a:xfrm>
            <a:off x="987235" y="3807651"/>
            <a:ext cx="640080" cy="640080"/>
            <a:chOff x="2057400" y="2514600"/>
            <a:chExt cx="640080" cy="640080"/>
          </a:xfrm>
        </p:grpSpPr>
        <p:sp>
          <p:nvSpPr>
            <p:cNvPr id="23" name="Oval 22"/>
            <p:cNvSpPr/>
            <p:nvPr/>
          </p:nvSpPr>
          <p:spPr>
            <a:xfrm>
              <a:off x="2057400" y="251460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charset="0"/>
              </a:endParaRPr>
            </a:p>
          </p:txBody>
        </p:sp>
        <p:sp>
          <p:nvSpPr>
            <p:cNvPr id="24" name="TextBox 23"/>
            <p:cNvSpPr txBox="1"/>
            <p:nvPr/>
          </p:nvSpPr>
          <p:spPr>
            <a:xfrm>
              <a:off x="2221675" y="2643043"/>
              <a:ext cx="304800" cy="369332"/>
            </a:xfrm>
            <a:prstGeom prst="rect">
              <a:avLst/>
            </a:prstGeom>
            <a:noFill/>
          </p:spPr>
          <p:txBody>
            <a:bodyPr wrap="square" rtlCol="0">
              <a:spAutoFit/>
            </a:bodyPr>
            <a:lstStyle/>
            <a:p>
              <a:r>
                <a:rPr lang="en-US" dirty="0">
                  <a:solidFill>
                    <a:schemeClr val="tx2"/>
                  </a:solidFill>
                  <a:latin typeface="Arial" charset="0"/>
                </a:rPr>
                <a:t>4</a:t>
              </a:r>
            </a:p>
          </p:txBody>
        </p:sp>
      </p:grpSp>
      <p:grpSp>
        <p:nvGrpSpPr>
          <p:cNvPr id="43" name="Group 42"/>
          <p:cNvGrpSpPr/>
          <p:nvPr/>
        </p:nvGrpSpPr>
        <p:grpSpPr>
          <a:xfrm>
            <a:off x="987235" y="1643478"/>
            <a:ext cx="640080" cy="640080"/>
            <a:chOff x="2057400" y="2514600"/>
            <a:chExt cx="640080" cy="640080"/>
          </a:xfrm>
        </p:grpSpPr>
        <p:sp>
          <p:nvSpPr>
            <p:cNvPr id="44" name="Oval 43"/>
            <p:cNvSpPr/>
            <p:nvPr/>
          </p:nvSpPr>
          <p:spPr>
            <a:xfrm>
              <a:off x="2057400" y="2514600"/>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latin typeface="Arial" charset="0"/>
              </a:endParaRPr>
            </a:p>
          </p:txBody>
        </p:sp>
        <p:sp>
          <p:nvSpPr>
            <p:cNvPr id="45" name="TextBox 44"/>
            <p:cNvSpPr txBox="1"/>
            <p:nvPr/>
          </p:nvSpPr>
          <p:spPr>
            <a:xfrm>
              <a:off x="2221675" y="2643043"/>
              <a:ext cx="304800" cy="369332"/>
            </a:xfrm>
            <a:prstGeom prst="rect">
              <a:avLst/>
            </a:prstGeom>
            <a:noFill/>
          </p:spPr>
          <p:txBody>
            <a:bodyPr wrap="square" rtlCol="0">
              <a:spAutoFit/>
            </a:bodyPr>
            <a:lstStyle/>
            <a:p>
              <a:r>
                <a:rPr lang="en-US" dirty="0">
                  <a:solidFill>
                    <a:schemeClr val="tx2"/>
                  </a:solidFill>
                  <a:latin typeface="Arial" charset="0"/>
                </a:rPr>
                <a:t>1</a:t>
              </a:r>
            </a:p>
          </p:txBody>
        </p:sp>
      </p:grpSp>
    </p:spTree>
    <p:extLst>
      <p:ext uri="{BB962C8B-B14F-4D97-AF65-F5344CB8AC3E}">
        <p14:creationId xmlns:p14="http://schemas.microsoft.com/office/powerpoint/2010/main" val="145589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478578"/>
            <a:ext cx="12192000" cy="593344"/>
          </a:xfrm>
        </p:spPr>
        <p:txBody>
          <a:bodyPr>
            <a:noAutofit/>
          </a:bodyPr>
          <a:lstStyle/>
          <a:p>
            <a:r>
              <a:rPr lang="en-US" sz="3200" dirty="0"/>
              <a:t>Returning Citizens with Behavioral Health Classification </a:t>
            </a:r>
          </a:p>
        </p:txBody>
      </p:sp>
      <p:graphicFrame>
        <p:nvGraphicFramePr>
          <p:cNvPr id="3" name="Table 2">
            <a:extLst>
              <a:ext uri="{FF2B5EF4-FFF2-40B4-BE49-F238E27FC236}">
                <a16:creationId xmlns:a16="http://schemas.microsoft.com/office/drawing/2014/main" id="{98324684-69B2-4D86-BB0B-A808CB495CF4}"/>
              </a:ext>
            </a:extLst>
          </p:cNvPr>
          <p:cNvGraphicFramePr>
            <a:graphicFrameLocks noGrp="1"/>
          </p:cNvGraphicFramePr>
          <p:nvPr>
            <p:extLst>
              <p:ext uri="{D42A27DB-BD31-4B8C-83A1-F6EECF244321}">
                <p14:modId xmlns:p14="http://schemas.microsoft.com/office/powerpoint/2010/main" val="2233009667"/>
              </p:ext>
            </p:extLst>
          </p:nvPr>
        </p:nvGraphicFramePr>
        <p:xfrm>
          <a:off x="463827" y="1680962"/>
          <a:ext cx="11217634" cy="2874373"/>
        </p:xfrm>
        <a:graphic>
          <a:graphicData uri="http://schemas.openxmlformats.org/drawingml/2006/table">
            <a:tbl>
              <a:tblPr/>
              <a:tblGrid>
                <a:gridCol w="3610536">
                  <a:extLst>
                    <a:ext uri="{9D8B030D-6E8A-4147-A177-3AD203B41FA5}">
                      <a16:colId xmlns:a16="http://schemas.microsoft.com/office/drawing/2014/main" val="3286402647"/>
                    </a:ext>
                  </a:extLst>
                </a:gridCol>
                <a:gridCol w="3803549">
                  <a:extLst>
                    <a:ext uri="{9D8B030D-6E8A-4147-A177-3AD203B41FA5}">
                      <a16:colId xmlns:a16="http://schemas.microsoft.com/office/drawing/2014/main" val="3866041777"/>
                    </a:ext>
                  </a:extLst>
                </a:gridCol>
                <a:gridCol w="3803549">
                  <a:extLst>
                    <a:ext uri="{9D8B030D-6E8A-4147-A177-3AD203B41FA5}">
                      <a16:colId xmlns:a16="http://schemas.microsoft.com/office/drawing/2014/main" val="1029908757"/>
                    </a:ext>
                  </a:extLst>
                </a:gridCol>
              </a:tblGrid>
              <a:tr h="140492">
                <a:tc gridSpan="3">
                  <a:txBody>
                    <a:bodyPr/>
                    <a:lstStyle/>
                    <a:p>
                      <a:pPr algn="ctr" fontAlgn="b"/>
                      <a:r>
                        <a:rPr lang="en-US" sz="2800" b="0" i="0" u="none" strike="noStrike" dirty="0">
                          <a:solidFill>
                            <a:schemeClr val="tx1"/>
                          </a:solidFill>
                          <a:effectLst/>
                          <a:latin typeface="+mj-lt"/>
                        </a:rPr>
                        <a:t>Returning citizens who paroled from GDC back into the community with classification Mental Health Levels 2, 3 and 4</a:t>
                      </a:r>
                    </a:p>
                  </a:txBody>
                  <a:tcPr marL="4763" marR="4763" marT="4763" marB="0" anchor="b">
                    <a:lnL>
                      <a:noFill/>
                    </a:lnL>
                    <a:lnR>
                      <a:noFill/>
                    </a:lnR>
                    <a:lnT>
                      <a:noFill/>
                    </a:lnT>
                    <a:lnB>
                      <a:no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8535287"/>
                  </a:ext>
                </a:extLst>
              </a:tr>
              <a:tr h="243396">
                <a:tc>
                  <a:txBody>
                    <a:bodyPr/>
                    <a:lstStyle/>
                    <a:p>
                      <a:pPr algn="l" fontAlgn="b"/>
                      <a:endParaRPr lang="en-US"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extLst>
                  <a:ext uri="{0D108BD9-81ED-4DB2-BD59-A6C34878D82A}">
                    <a16:rowId xmlns:a16="http://schemas.microsoft.com/office/drawing/2014/main" val="2785799199"/>
                  </a:ext>
                </a:extLst>
              </a:tr>
              <a:tr h="524256">
                <a:tc>
                  <a:txBody>
                    <a:bodyPr/>
                    <a:lstStyle/>
                    <a:p>
                      <a:pPr algn="l" fontAlgn="b"/>
                      <a:endParaRPr lang="en-US"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extLst>
                  <a:ext uri="{0D108BD9-81ED-4DB2-BD59-A6C34878D82A}">
                    <a16:rowId xmlns:a16="http://schemas.microsoft.com/office/drawing/2014/main" val="3795686317"/>
                  </a:ext>
                </a:extLst>
              </a:tr>
              <a:tr h="394117">
                <a:tc>
                  <a:txBody>
                    <a:bodyPr/>
                    <a:lstStyle/>
                    <a:p>
                      <a:pPr algn="r" fontAlgn="b"/>
                      <a:endParaRPr lang="en-US" sz="20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extLst>
                  <a:ext uri="{0D108BD9-81ED-4DB2-BD59-A6C34878D82A}">
                    <a16:rowId xmlns:a16="http://schemas.microsoft.com/office/drawing/2014/main" val="644278665"/>
                  </a:ext>
                </a:extLst>
              </a:tr>
              <a:tr h="394117">
                <a:tc>
                  <a:txBody>
                    <a:bodyPr/>
                    <a:lstStyle/>
                    <a:p>
                      <a:pPr algn="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extLst>
                  <a:ext uri="{0D108BD9-81ED-4DB2-BD59-A6C34878D82A}">
                    <a16:rowId xmlns:a16="http://schemas.microsoft.com/office/drawing/2014/main" val="61699020"/>
                  </a:ext>
                </a:extLst>
              </a:tr>
              <a:tr h="394117">
                <a:tc>
                  <a:txBody>
                    <a:bodyPr/>
                    <a:lstStyle/>
                    <a:p>
                      <a:pPr algn="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FFC000"/>
                    </a:solidFill>
                  </a:tcPr>
                </a:tc>
                <a:extLst>
                  <a:ext uri="{0D108BD9-81ED-4DB2-BD59-A6C34878D82A}">
                    <a16:rowId xmlns:a16="http://schemas.microsoft.com/office/drawing/2014/main" val="2788310695"/>
                  </a:ext>
                </a:extLst>
              </a:tr>
            </a:tbl>
          </a:graphicData>
        </a:graphic>
      </p:graphicFrame>
      <p:graphicFrame>
        <p:nvGraphicFramePr>
          <p:cNvPr id="7" name="Table 6">
            <a:extLst>
              <a:ext uri="{FF2B5EF4-FFF2-40B4-BE49-F238E27FC236}">
                <a16:creationId xmlns:a16="http://schemas.microsoft.com/office/drawing/2014/main" id="{D72D741C-1437-40A6-AF4F-3AFE5A630774}"/>
              </a:ext>
            </a:extLst>
          </p:cNvPr>
          <p:cNvGraphicFramePr>
            <a:graphicFrameLocks noGrp="1"/>
          </p:cNvGraphicFramePr>
          <p:nvPr>
            <p:extLst>
              <p:ext uri="{D42A27DB-BD31-4B8C-83A1-F6EECF244321}">
                <p14:modId xmlns:p14="http://schemas.microsoft.com/office/powerpoint/2010/main" val="1046468751"/>
              </p:ext>
            </p:extLst>
          </p:nvPr>
        </p:nvGraphicFramePr>
        <p:xfrm>
          <a:off x="2743656" y="3006022"/>
          <a:ext cx="6657975" cy="2693071"/>
        </p:xfrm>
        <a:graphic>
          <a:graphicData uri="http://schemas.openxmlformats.org/drawingml/2006/table">
            <a:tbl>
              <a:tblPr firstRow="1" bandRow="1">
                <a:tableStyleId>{5C22544A-7EE6-4342-B048-85BDC9FD1C3A}</a:tableStyleId>
              </a:tblPr>
              <a:tblGrid>
                <a:gridCol w="3187739">
                  <a:extLst>
                    <a:ext uri="{9D8B030D-6E8A-4147-A177-3AD203B41FA5}">
                      <a16:colId xmlns:a16="http://schemas.microsoft.com/office/drawing/2014/main" val="356268609"/>
                    </a:ext>
                  </a:extLst>
                </a:gridCol>
                <a:gridCol w="1735118">
                  <a:extLst>
                    <a:ext uri="{9D8B030D-6E8A-4147-A177-3AD203B41FA5}">
                      <a16:colId xmlns:a16="http://schemas.microsoft.com/office/drawing/2014/main" val="4170905338"/>
                    </a:ext>
                  </a:extLst>
                </a:gridCol>
                <a:gridCol w="1735118">
                  <a:extLst>
                    <a:ext uri="{9D8B030D-6E8A-4147-A177-3AD203B41FA5}">
                      <a16:colId xmlns:a16="http://schemas.microsoft.com/office/drawing/2014/main" val="2771330190"/>
                    </a:ext>
                  </a:extLst>
                </a:gridCol>
              </a:tblGrid>
              <a:tr h="483809">
                <a:tc>
                  <a:txBody>
                    <a:bodyPr/>
                    <a:lstStyle/>
                    <a:p>
                      <a:pPr algn="ctr"/>
                      <a:r>
                        <a:rPr lang="en-US" dirty="0"/>
                        <a:t>Level</a:t>
                      </a:r>
                    </a:p>
                  </a:txBody>
                  <a:tcPr/>
                </a:tc>
                <a:tc>
                  <a:txBody>
                    <a:bodyPr/>
                    <a:lstStyle/>
                    <a:p>
                      <a:pPr algn="ctr"/>
                      <a:r>
                        <a:rPr lang="en-US" dirty="0"/>
                        <a:t>March 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2021</a:t>
                      </a:r>
                    </a:p>
                  </a:txBody>
                  <a:tcPr/>
                </a:tc>
                <a:extLst>
                  <a:ext uri="{0D108BD9-81ED-4DB2-BD59-A6C34878D82A}">
                    <a16:rowId xmlns:a16="http://schemas.microsoft.com/office/drawing/2014/main" val="423205769"/>
                  </a:ext>
                </a:extLst>
              </a:tr>
              <a:tr h="545445">
                <a:tc>
                  <a:txBody>
                    <a:bodyPr/>
                    <a:lstStyle/>
                    <a:p>
                      <a:r>
                        <a:rPr lang="en-US" dirty="0"/>
                        <a:t>Level 2- </a:t>
                      </a:r>
                      <a:r>
                        <a:rPr lang="en-US" sz="1800" dirty="0"/>
                        <a:t>Outpatient Treatment</a:t>
                      </a:r>
                    </a:p>
                  </a:txBody>
                  <a:tcPr/>
                </a:tc>
                <a:tc>
                  <a:txBody>
                    <a:bodyPr/>
                    <a:lstStyle/>
                    <a:p>
                      <a:pPr lvl="0" algn="ctr">
                        <a:buNone/>
                      </a:pPr>
                      <a:r>
                        <a:rPr lang="en-US" dirty="0"/>
                        <a:t>214</a:t>
                      </a:r>
                    </a:p>
                  </a:txBody>
                  <a:tcPr/>
                </a:tc>
                <a:tc>
                  <a:txBody>
                    <a:bodyPr/>
                    <a:lstStyle/>
                    <a:p>
                      <a:pPr lvl="0" algn="ctr">
                        <a:buNone/>
                      </a:pPr>
                      <a:r>
                        <a:rPr lang="en-US" dirty="0"/>
                        <a:t>229</a:t>
                      </a:r>
                    </a:p>
                  </a:txBody>
                  <a:tcPr/>
                </a:tc>
                <a:extLst>
                  <a:ext uri="{0D108BD9-81ED-4DB2-BD59-A6C34878D82A}">
                    <a16:rowId xmlns:a16="http://schemas.microsoft.com/office/drawing/2014/main" val="1140674329"/>
                  </a:ext>
                </a:extLst>
              </a:tr>
              <a:tr h="54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3- Inpatient Moderate</a:t>
                      </a:r>
                    </a:p>
                  </a:txBody>
                  <a:tcPr/>
                </a:tc>
                <a:tc>
                  <a:txBody>
                    <a:bodyPr/>
                    <a:lstStyle/>
                    <a:p>
                      <a:pPr algn="ctr"/>
                      <a:r>
                        <a:rPr lang="en-US" dirty="0"/>
                        <a:t>22</a:t>
                      </a:r>
                    </a:p>
                  </a:txBody>
                  <a:tcPr/>
                </a:tc>
                <a:tc>
                  <a:txBody>
                    <a:bodyPr/>
                    <a:lstStyle/>
                    <a:p>
                      <a:pPr algn="ctr"/>
                      <a:r>
                        <a:rPr lang="en-US" dirty="0"/>
                        <a:t>25</a:t>
                      </a:r>
                    </a:p>
                  </a:txBody>
                  <a:tcPr/>
                </a:tc>
                <a:extLst>
                  <a:ext uri="{0D108BD9-81ED-4DB2-BD59-A6C34878D82A}">
                    <a16:rowId xmlns:a16="http://schemas.microsoft.com/office/drawing/2014/main" val="3944713176"/>
                  </a:ext>
                </a:extLst>
              </a:tr>
              <a:tr h="545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4- Inpatient Intensive</a:t>
                      </a:r>
                    </a:p>
                  </a:txBody>
                  <a:tcPr/>
                </a:tc>
                <a:tc>
                  <a:txBody>
                    <a:bodyPr/>
                    <a:lstStyle/>
                    <a:p>
                      <a:pPr lvl="0" algn="ctr">
                        <a:buNone/>
                      </a:pPr>
                      <a:r>
                        <a:rPr lang="en-US" dirty="0"/>
                        <a:t>6</a:t>
                      </a:r>
                    </a:p>
                  </a:txBody>
                  <a:tcPr/>
                </a:tc>
                <a:tc>
                  <a:txBody>
                    <a:bodyPr/>
                    <a:lstStyle/>
                    <a:p>
                      <a:pPr lvl="0" algn="ctr">
                        <a:buNone/>
                      </a:pPr>
                      <a:r>
                        <a:rPr lang="en-US" dirty="0"/>
                        <a:t>3</a:t>
                      </a:r>
                    </a:p>
                  </a:txBody>
                  <a:tcPr/>
                </a:tc>
                <a:extLst>
                  <a:ext uri="{0D108BD9-81ED-4DB2-BD59-A6C34878D82A}">
                    <a16:rowId xmlns:a16="http://schemas.microsoft.com/office/drawing/2014/main" val="1569259646"/>
                  </a:ext>
                </a:extLst>
              </a:tr>
              <a:tr h="4782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TOTAL</a:t>
                      </a:r>
                    </a:p>
                  </a:txBody>
                  <a:tcPr/>
                </a:tc>
                <a:tc>
                  <a:txBody>
                    <a:bodyPr/>
                    <a:lstStyle/>
                    <a:p>
                      <a:pPr lvl="0" algn="ctr">
                        <a:buNone/>
                      </a:pPr>
                      <a:r>
                        <a:rPr lang="en-US" b="1" dirty="0"/>
                        <a:t>242</a:t>
                      </a:r>
                    </a:p>
                  </a:txBody>
                  <a:tcPr/>
                </a:tc>
                <a:tc>
                  <a:txBody>
                    <a:bodyPr/>
                    <a:lstStyle/>
                    <a:p>
                      <a:pPr lvl="0" algn="ctr">
                        <a:buNone/>
                      </a:pPr>
                      <a:r>
                        <a:rPr lang="en-US" b="1" dirty="0"/>
                        <a:t>257</a:t>
                      </a:r>
                    </a:p>
                  </a:txBody>
                  <a:tcPr/>
                </a:tc>
                <a:extLst>
                  <a:ext uri="{0D108BD9-81ED-4DB2-BD59-A6C34878D82A}">
                    <a16:rowId xmlns:a16="http://schemas.microsoft.com/office/drawing/2014/main" val="2644443683"/>
                  </a:ext>
                </a:extLst>
              </a:tr>
            </a:tbl>
          </a:graphicData>
        </a:graphic>
      </p:graphicFrame>
      <p:sp>
        <p:nvSpPr>
          <p:cNvPr id="4" name="Rectangle 3">
            <a:extLst>
              <a:ext uri="{FF2B5EF4-FFF2-40B4-BE49-F238E27FC236}">
                <a16:creationId xmlns:a16="http://schemas.microsoft.com/office/drawing/2014/main" id="{6A2C874B-3279-4000-8A75-00B3DCC5DA7B}"/>
              </a:ext>
            </a:extLst>
          </p:cNvPr>
          <p:cNvSpPr/>
          <p:nvPr/>
        </p:nvSpPr>
        <p:spPr>
          <a:xfrm>
            <a:off x="4323223" y="5699093"/>
            <a:ext cx="5125121" cy="400110"/>
          </a:xfrm>
          <a:prstGeom prst="rect">
            <a:avLst/>
          </a:prstGeom>
        </p:spPr>
        <p:txBody>
          <a:bodyPr wrap="none">
            <a:spAutoFit/>
          </a:bodyPr>
          <a:lstStyle/>
          <a:p>
            <a:r>
              <a:rPr lang="en-US" sz="2000" i="1" dirty="0"/>
              <a:t>Source: Georgia Department of Corrections</a:t>
            </a:r>
          </a:p>
        </p:txBody>
      </p:sp>
    </p:spTree>
    <p:extLst>
      <p:ext uri="{BB962C8B-B14F-4D97-AF65-F5344CB8AC3E}">
        <p14:creationId xmlns:p14="http://schemas.microsoft.com/office/powerpoint/2010/main" val="287207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19FC467-F60F-43A9-A3C1-D7D3E01924A0}"/>
              </a:ext>
            </a:extLst>
          </p:cNvPr>
          <p:cNvGraphicFramePr>
            <a:graphicFrameLocks noGrp="1"/>
          </p:cNvGraphicFramePr>
          <p:nvPr>
            <p:ph sz="half" idx="1"/>
            <p:extLst>
              <p:ext uri="{D42A27DB-BD31-4B8C-83A1-F6EECF244321}">
                <p14:modId xmlns:p14="http://schemas.microsoft.com/office/powerpoint/2010/main" val="3186037187"/>
              </p:ext>
            </p:extLst>
          </p:nvPr>
        </p:nvGraphicFramePr>
        <p:xfrm>
          <a:off x="383059" y="1700654"/>
          <a:ext cx="11454714" cy="4649216"/>
        </p:xfrm>
        <a:graphic>
          <a:graphicData uri="http://schemas.openxmlformats.org/drawingml/2006/table">
            <a:tbl>
              <a:tblPr firstRow="1" bandRow="1">
                <a:tableStyleId>{5C22544A-7EE6-4342-B048-85BDC9FD1C3A}</a:tableStyleId>
              </a:tblPr>
              <a:tblGrid>
                <a:gridCol w="4228348">
                  <a:extLst>
                    <a:ext uri="{9D8B030D-6E8A-4147-A177-3AD203B41FA5}">
                      <a16:colId xmlns:a16="http://schemas.microsoft.com/office/drawing/2014/main" val="3817548087"/>
                    </a:ext>
                  </a:extLst>
                </a:gridCol>
                <a:gridCol w="3619019">
                  <a:extLst>
                    <a:ext uri="{9D8B030D-6E8A-4147-A177-3AD203B41FA5}">
                      <a16:colId xmlns:a16="http://schemas.microsoft.com/office/drawing/2014/main" val="3644201673"/>
                    </a:ext>
                  </a:extLst>
                </a:gridCol>
                <a:gridCol w="3607347">
                  <a:extLst>
                    <a:ext uri="{9D8B030D-6E8A-4147-A177-3AD203B41FA5}">
                      <a16:colId xmlns:a16="http://schemas.microsoft.com/office/drawing/2014/main" val="23663416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5</a:t>
                      </a:r>
                      <a:r>
                        <a:rPr lang="en-US" sz="1600" b="1" dirty="0">
                          <a:latin typeface="arial"/>
                          <a:cs typeface="arial"/>
                        </a:rPr>
                        <a:t> State Prisons</a:t>
                      </a:r>
                      <a:endParaRPr lang="en-US" sz="1600" dirty="0"/>
                    </a:p>
                  </a:txBody>
                  <a:tcPr/>
                </a:tc>
                <a:tc>
                  <a:txBody>
                    <a:bodyPr/>
                    <a:lstStyle/>
                    <a:p>
                      <a:pPr algn="l"/>
                      <a:r>
                        <a:rPr lang="en-US" sz="1600" b="1" kern="1200" dirty="0">
                          <a:solidFill>
                            <a:schemeClr val="bg1"/>
                          </a:solidFill>
                          <a:latin typeface="+mn-lt"/>
                          <a:ea typeface="+mn-ea"/>
                          <a:cs typeface="+mn-cs"/>
                        </a:rPr>
                        <a:t>7 Day Reporting Centers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a:cs typeface="arial"/>
                        </a:rPr>
                        <a:t>6 Mental Health Treatment Courts</a:t>
                      </a:r>
                    </a:p>
                  </a:txBody>
                  <a:tcPr/>
                </a:tc>
                <a:extLst>
                  <a:ext uri="{0D108BD9-81ED-4DB2-BD59-A6C34878D82A}">
                    <a16:rowId xmlns:a16="http://schemas.microsoft.com/office/drawing/2014/main" val="320994655"/>
                  </a:ext>
                </a:extLst>
              </a:tr>
              <a:tr h="370840">
                <a:tc>
                  <a:txBody>
                    <a:bodyPr/>
                    <a:lstStyle/>
                    <a:p>
                      <a:r>
                        <a:rPr lang="en-US" i="1" dirty="0"/>
                        <a:t>5 Positions – All Filled</a:t>
                      </a:r>
                    </a:p>
                  </a:txBody>
                  <a:tcPr/>
                </a:tc>
                <a:tc>
                  <a:txBody>
                    <a:bodyPr/>
                    <a:lstStyle/>
                    <a:p>
                      <a:r>
                        <a:rPr lang="en-US" i="1" dirty="0"/>
                        <a:t>7 Positions – 6 Filled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5 Positions – All Filled</a:t>
                      </a:r>
                    </a:p>
                  </a:txBody>
                  <a:tcPr/>
                </a:tc>
                <a:extLst>
                  <a:ext uri="{0D108BD9-81ED-4DB2-BD59-A6C34878D82A}">
                    <a16:rowId xmlns:a16="http://schemas.microsoft.com/office/drawing/2014/main" val="2187327933"/>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Lee </a:t>
                      </a:r>
                      <a:r>
                        <a:rPr kumimoji="0" lang="en-US" sz="1800" b="0" i="0" u="none" strike="noStrike" kern="1200" cap="none" spc="0" normalizeH="0" baseline="0" noProof="0" dirty="0" err="1">
                          <a:ln>
                            <a:noFill/>
                          </a:ln>
                          <a:solidFill>
                            <a:srgbClr val="000000"/>
                          </a:solidFill>
                          <a:effectLst/>
                          <a:uLnTx/>
                          <a:uFillTx/>
                          <a:latin typeface="arial"/>
                          <a:ea typeface="+mn-ea"/>
                          <a:cs typeface="arial"/>
                        </a:rPr>
                        <a:t>Arrendale</a:t>
                      </a:r>
                      <a:r>
                        <a:rPr kumimoji="0" lang="en-US" sz="1800" b="0" i="0" u="none" strike="noStrike" kern="1200" cap="none" spc="0" normalizeH="0" baseline="0" noProof="0" dirty="0">
                          <a:ln>
                            <a:noFill/>
                          </a:ln>
                          <a:solidFill>
                            <a:srgbClr val="000000"/>
                          </a:solidFill>
                          <a:effectLst/>
                          <a:uLnTx/>
                          <a:uFillTx/>
                          <a:latin typeface="arial"/>
                          <a:ea typeface="+mn-ea"/>
                          <a:cs typeface="arial"/>
                        </a:rPr>
                        <a:t> State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Atlanta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Avita (Hall/Dawson Co.)</a:t>
                      </a:r>
                    </a:p>
                  </a:txBody>
                  <a:tcPr/>
                </a:tc>
                <a:extLst>
                  <a:ext uri="{0D108BD9-81ED-4DB2-BD59-A6C34878D82A}">
                    <a16:rowId xmlns:a16="http://schemas.microsoft.com/office/drawing/2014/main" val="715250456"/>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Rutledge State </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rPr>
                        <a:t>Athens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Cobb CSB (Cobb Co.)</a:t>
                      </a:r>
                    </a:p>
                  </a:txBody>
                  <a:tcPr/>
                </a:tc>
                <a:extLst>
                  <a:ext uri="{0D108BD9-81ED-4DB2-BD59-A6C34878D82A}">
                    <a16:rowId xmlns:a16="http://schemas.microsoft.com/office/drawing/2014/main" val="425798376"/>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Metro Atlanta</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Griffin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Highland Rivers (Fannin/Gilmer/Pickens Co)</a:t>
                      </a:r>
                    </a:p>
                  </a:txBody>
                  <a:tcPr/>
                </a:tc>
                <a:extLst>
                  <a:ext uri="{0D108BD9-81ED-4DB2-BD59-A6C34878D82A}">
                    <a16:rowId xmlns:a16="http://schemas.microsoft.com/office/drawing/2014/main" val="85390559"/>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Phillips State Prison &amp; Transitional Center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Morrow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River Edge CSB (Bibb Co)</a:t>
                      </a:r>
                    </a:p>
                  </a:txBody>
                  <a:tcPr/>
                </a:tc>
                <a:extLst>
                  <a:ext uri="{0D108BD9-81ED-4DB2-BD59-A6C34878D82A}">
                    <a16:rowId xmlns:a16="http://schemas.microsoft.com/office/drawing/2014/main" val="3644826334"/>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Central State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rPr>
                        <a:t>Gainesville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McIntosh Trail (Spalding Co.) </a:t>
                      </a:r>
                      <a:endParaRPr kumimoji="0" lang="en-US" sz="800" b="1" i="0" u="sng" strike="noStrike" kern="1200" cap="none" spc="0" normalizeH="0" baseline="0" noProof="0" dirty="0">
                        <a:ln>
                          <a:noFill/>
                        </a:ln>
                        <a:solidFill>
                          <a:srgbClr val="D48106"/>
                        </a:solidFill>
                        <a:effectLst/>
                        <a:uLnTx/>
                        <a:uFillTx/>
                        <a:latin typeface="Arial"/>
                        <a:ea typeface="+mn-ea"/>
                        <a:cs typeface="Arial"/>
                      </a:endParaRPr>
                    </a:p>
                  </a:txBody>
                  <a:tcPr/>
                </a:tc>
                <a:extLst>
                  <a:ext uri="{0D108BD9-81ED-4DB2-BD59-A6C34878D82A}">
                    <a16:rowId xmlns:a16="http://schemas.microsoft.com/office/drawing/2014/main" val="3992545815"/>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Arial"/>
                        </a:rPr>
                        <a:t>Gwinnett DRC</a:t>
                      </a:r>
                      <a:endParaRPr kumimoji="0" lang="en-US" sz="1800" b="0" i="0" u="none" strike="noStrike" kern="1200" cap="none" spc="0" normalizeH="0" baseline="0" noProof="0" dirty="0">
                        <a:ln>
                          <a:noFill/>
                        </a:ln>
                        <a:solidFill>
                          <a:schemeClr val="tx1">
                            <a:lumMod val="95000"/>
                            <a:lumOff val="5000"/>
                          </a:schemeClr>
                        </a:solidFill>
                        <a:effectLst/>
                        <a:uLnTx/>
                        <a:uFillTx/>
                        <a:latin typeface="Arial" panose="020B060402020202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D48106"/>
                        </a:solidFill>
                        <a:effectLst/>
                        <a:uLnTx/>
                        <a:uFillTx/>
                        <a:latin typeface="Arial"/>
                        <a:ea typeface="+mn-ea"/>
                        <a:cs typeface="Arial"/>
                      </a:endParaRPr>
                    </a:p>
                  </a:txBody>
                  <a:tcPr/>
                </a:tc>
                <a:extLst>
                  <a:ext uri="{0D108BD9-81ED-4DB2-BD59-A6C34878D82A}">
                    <a16:rowId xmlns:a16="http://schemas.microsoft.com/office/drawing/2014/main" val="389356078"/>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lumMod val="95000"/>
                              <a:lumOff val="5000"/>
                            </a:schemeClr>
                          </a:solidFill>
                          <a:effectLst/>
                          <a:uLnTx/>
                          <a:uFillTx/>
                          <a:latin typeface="+mn-lt"/>
                          <a:ea typeface="+mn-ea"/>
                          <a:cs typeface="+mn-cs"/>
                        </a:rPr>
                        <a:t>Columbus DRC</a:t>
                      </a:r>
                      <a:endParaRPr kumimoji="0" lang="en-US" sz="1800" b="0" i="0" u="none" strike="noStrike" kern="1200" cap="none" spc="0" normalizeH="0" baseline="0" noProof="0" dirty="0">
                        <a:ln>
                          <a:noFill/>
                        </a:ln>
                        <a:solidFill>
                          <a:schemeClr val="tx1">
                            <a:lumMod val="95000"/>
                            <a:lumOff val="5000"/>
                          </a:schemeClr>
                        </a:solidFill>
                        <a:effectLst/>
                        <a:uLnTx/>
                        <a:uFillTx/>
                        <a:latin typeface="+mn-lt"/>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D48106"/>
                        </a:solidFill>
                        <a:effectLst/>
                        <a:uLnTx/>
                        <a:uFillTx/>
                        <a:latin typeface="Arial"/>
                        <a:ea typeface="+mn-ea"/>
                        <a:cs typeface="Arial"/>
                      </a:endParaRPr>
                    </a:p>
                  </a:txBody>
                  <a:tcPr/>
                </a:tc>
                <a:extLst>
                  <a:ext uri="{0D108BD9-81ED-4DB2-BD59-A6C34878D82A}">
                    <a16:rowId xmlns:a16="http://schemas.microsoft.com/office/drawing/2014/main" val="14541993"/>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1D1953"/>
                        </a:solidFill>
                        <a:effectLst/>
                        <a:uLnTx/>
                        <a:uFillTx/>
                        <a:latin typeface="+mn-lt"/>
                        <a:ea typeface="+mn-ea"/>
                        <a:cs typeface="Arial"/>
                      </a:endParaRPr>
                    </a:p>
                  </a:txBody>
                  <a:tcPr/>
                </a:tc>
                <a:tc>
                  <a:txBody>
                    <a:bodyPr/>
                    <a:lstStyle/>
                    <a:p>
                      <a:endParaRPr lang="en-US" dirty="0"/>
                    </a:p>
                  </a:txBody>
                  <a:tcPr/>
                </a:tc>
                <a:extLst>
                  <a:ext uri="{0D108BD9-81ED-4DB2-BD59-A6C34878D82A}">
                    <a16:rowId xmlns:a16="http://schemas.microsoft.com/office/drawing/2014/main" val="383755609"/>
                  </a:ext>
                </a:extLst>
              </a:tr>
              <a:tr h="37084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arial"/>
                          <a:ea typeface="+mn-ea"/>
                          <a:cs typeface="arial"/>
                        </a:rPr>
                        <a:t>Current Census: 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6"/>
                          </a:solidFill>
                          <a:effectLst/>
                          <a:uLnTx/>
                          <a:uFillTx/>
                          <a:latin typeface="arial"/>
                          <a:ea typeface="+mn-ea"/>
                          <a:cs typeface="arial"/>
                        </a:rPr>
                        <a:t>Current Census: 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solidFill>
                          <a:effectLst/>
                          <a:uLnTx/>
                          <a:uFillTx/>
                          <a:latin typeface="arial"/>
                          <a:ea typeface="+mn-ea"/>
                          <a:cs typeface="arial"/>
                        </a:rPr>
                        <a:t>Current Census: 118</a:t>
                      </a:r>
                    </a:p>
                  </a:txBody>
                  <a:tcPr/>
                </a:tc>
                <a:extLst>
                  <a:ext uri="{0D108BD9-81ED-4DB2-BD59-A6C34878D82A}">
                    <a16:rowId xmlns:a16="http://schemas.microsoft.com/office/drawing/2014/main" val="3352440220"/>
                  </a:ext>
                </a:extLst>
              </a:tr>
            </a:tbl>
          </a:graphicData>
        </a:graphic>
      </p:graphicFrame>
      <p:sp>
        <p:nvSpPr>
          <p:cNvPr id="4" name="Title 3">
            <a:extLst>
              <a:ext uri="{FF2B5EF4-FFF2-40B4-BE49-F238E27FC236}">
                <a16:creationId xmlns:a16="http://schemas.microsoft.com/office/drawing/2014/main" id="{38239F0F-36ED-4B0F-A2CE-61EEF8DCB55D}"/>
              </a:ext>
            </a:extLst>
          </p:cNvPr>
          <p:cNvSpPr>
            <a:spLocks noGrp="1"/>
          </p:cNvSpPr>
          <p:nvPr>
            <p:ph type="title"/>
          </p:nvPr>
        </p:nvSpPr>
        <p:spPr>
          <a:xfrm>
            <a:off x="383059" y="379984"/>
            <a:ext cx="11454714" cy="917476"/>
          </a:xfrm>
        </p:spPr>
        <p:txBody>
          <a:bodyPr>
            <a:normAutofit/>
          </a:bodyPr>
          <a:lstStyle/>
          <a:p>
            <a:r>
              <a:rPr lang="en-US" sz="3200" dirty="0"/>
              <a:t>Forensic Peer Mentor Program Locations and Current Census</a:t>
            </a:r>
          </a:p>
        </p:txBody>
      </p:sp>
      <p:sp>
        <p:nvSpPr>
          <p:cNvPr id="8" name="Rectangle 7">
            <a:extLst>
              <a:ext uri="{FF2B5EF4-FFF2-40B4-BE49-F238E27FC236}">
                <a16:creationId xmlns:a16="http://schemas.microsoft.com/office/drawing/2014/main" id="{D1D61EC4-89D0-46E0-805E-BBE842987C49}"/>
              </a:ext>
            </a:extLst>
          </p:cNvPr>
          <p:cNvSpPr/>
          <p:nvPr/>
        </p:nvSpPr>
        <p:spPr>
          <a:xfrm>
            <a:off x="383059" y="1285377"/>
            <a:ext cx="6734433" cy="369332"/>
          </a:xfrm>
          <a:prstGeom prst="rect">
            <a:avLst/>
          </a:prstGeom>
        </p:spPr>
        <p:txBody>
          <a:bodyPr wrap="square">
            <a:spAutoFit/>
          </a:bodyPr>
          <a:lstStyle/>
          <a:p>
            <a:r>
              <a:rPr lang="en-US" b="1" dirty="0"/>
              <a:t>Department of Corrections Facilities Day Reporting Centers </a:t>
            </a:r>
            <a:endParaRPr lang="en-US" dirty="0"/>
          </a:p>
        </p:txBody>
      </p:sp>
      <p:sp>
        <p:nvSpPr>
          <p:cNvPr id="9" name="Rectangle 8">
            <a:extLst>
              <a:ext uri="{FF2B5EF4-FFF2-40B4-BE49-F238E27FC236}">
                <a16:creationId xmlns:a16="http://schemas.microsoft.com/office/drawing/2014/main" id="{4622C65D-FDED-4412-98A9-2D0FE46A7AE7}"/>
              </a:ext>
            </a:extLst>
          </p:cNvPr>
          <p:cNvSpPr/>
          <p:nvPr/>
        </p:nvSpPr>
        <p:spPr>
          <a:xfrm>
            <a:off x="8113612" y="1303947"/>
            <a:ext cx="3724161" cy="369332"/>
          </a:xfrm>
          <a:prstGeom prst="rect">
            <a:avLst/>
          </a:prstGeom>
        </p:spPr>
        <p:txBody>
          <a:bodyPr wrap="none">
            <a:spAutoFit/>
          </a:bodyPr>
          <a:lstStyle/>
          <a:p>
            <a:r>
              <a:rPr lang="en-US" b="1" dirty="0"/>
              <a:t>Mental Health Treatment Courts </a:t>
            </a:r>
            <a:endParaRPr lang="en-US" dirty="0"/>
          </a:p>
        </p:txBody>
      </p:sp>
      <p:sp>
        <p:nvSpPr>
          <p:cNvPr id="10" name="TextBox 9">
            <a:extLst>
              <a:ext uri="{FF2B5EF4-FFF2-40B4-BE49-F238E27FC236}">
                <a16:creationId xmlns:a16="http://schemas.microsoft.com/office/drawing/2014/main" id="{59DB645B-D062-4771-B6C7-D16531342392}"/>
              </a:ext>
            </a:extLst>
          </p:cNvPr>
          <p:cNvSpPr txBox="1"/>
          <p:nvPr/>
        </p:nvSpPr>
        <p:spPr>
          <a:xfrm>
            <a:off x="4558292" y="6432530"/>
            <a:ext cx="3104248" cy="369332"/>
          </a:xfrm>
          <a:prstGeom prst="rect">
            <a:avLst/>
          </a:prstGeom>
          <a:noFill/>
        </p:spPr>
        <p:txBody>
          <a:bodyPr wrap="none" rtlCol="0">
            <a:spAutoFit/>
          </a:bodyPr>
          <a:lstStyle/>
          <a:p>
            <a:pPr algn="ctr"/>
            <a:r>
              <a:rPr lang="en-US" b="1" dirty="0"/>
              <a:t>Current Total Census:  246</a:t>
            </a:r>
          </a:p>
        </p:txBody>
      </p:sp>
      <p:sp>
        <p:nvSpPr>
          <p:cNvPr id="11" name="Rectangle 10">
            <a:extLst>
              <a:ext uri="{FF2B5EF4-FFF2-40B4-BE49-F238E27FC236}">
                <a16:creationId xmlns:a16="http://schemas.microsoft.com/office/drawing/2014/main" id="{40E7D5AF-7F41-4819-96E9-7456DB5632B4}"/>
              </a:ext>
            </a:extLst>
          </p:cNvPr>
          <p:cNvSpPr/>
          <p:nvPr/>
        </p:nvSpPr>
        <p:spPr>
          <a:xfrm>
            <a:off x="9703995" y="6422584"/>
            <a:ext cx="2252540" cy="338554"/>
          </a:xfrm>
          <a:prstGeom prst="rect">
            <a:avLst/>
          </a:prstGeom>
        </p:spPr>
        <p:txBody>
          <a:bodyPr wrap="none">
            <a:spAutoFit/>
          </a:bodyPr>
          <a:lstStyle/>
          <a:p>
            <a:r>
              <a:rPr lang="en-US" sz="1600" dirty="0"/>
              <a:t>(as of March 31, 2021)</a:t>
            </a:r>
          </a:p>
        </p:txBody>
      </p:sp>
    </p:spTree>
    <p:extLst>
      <p:ext uri="{BB962C8B-B14F-4D97-AF65-F5344CB8AC3E}">
        <p14:creationId xmlns:p14="http://schemas.microsoft.com/office/powerpoint/2010/main" val="1284010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E01E6-CAFB-40B2-B094-C3E102AF1AFA}"/>
              </a:ext>
            </a:extLst>
          </p:cNvPr>
          <p:cNvSpPr>
            <a:spLocks noGrp="1"/>
          </p:cNvSpPr>
          <p:nvPr>
            <p:ph type="title"/>
          </p:nvPr>
        </p:nvSpPr>
        <p:spPr>
          <a:xfrm>
            <a:off x="580768" y="145205"/>
            <a:ext cx="10773032" cy="1325563"/>
          </a:xfrm>
        </p:spPr>
        <p:txBody>
          <a:bodyPr/>
          <a:lstStyle/>
          <a:p>
            <a:r>
              <a:rPr lang="en-US" dirty="0"/>
              <a:t>Peers Served FY21</a:t>
            </a:r>
          </a:p>
        </p:txBody>
      </p:sp>
      <p:graphicFrame>
        <p:nvGraphicFramePr>
          <p:cNvPr id="5" name="Table 5">
            <a:extLst>
              <a:ext uri="{FF2B5EF4-FFF2-40B4-BE49-F238E27FC236}">
                <a16:creationId xmlns:a16="http://schemas.microsoft.com/office/drawing/2014/main" id="{1B2BB2B2-69FB-42B1-9C59-FB2F462E56BD}"/>
              </a:ext>
            </a:extLst>
          </p:cNvPr>
          <p:cNvGraphicFramePr>
            <a:graphicFrameLocks noGrp="1"/>
          </p:cNvGraphicFramePr>
          <p:nvPr>
            <p:extLst>
              <p:ext uri="{D42A27DB-BD31-4B8C-83A1-F6EECF244321}">
                <p14:modId xmlns:p14="http://schemas.microsoft.com/office/powerpoint/2010/main" val="2401863207"/>
              </p:ext>
            </p:extLst>
          </p:nvPr>
        </p:nvGraphicFramePr>
        <p:xfrm>
          <a:off x="535459" y="2100963"/>
          <a:ext cx="11121082" cy="3632574"/>
        </p:xfrm>
        <a:graphic>
          <a:graphicData uri="http://schemas.openxmlformats.org/drawingml/2006/table">
            <a:tbl>
              <a:tblPr firstRow="1" lastRow="1" bandRow="1">
                <a:tableStyleId>{5C22544A-7EE6-4342-B048-85BDC9FD1C3A}</a:tableStyleId>
              </a:tblPr>
              <a:tblGrid>
                <a:gridCol w="5560541">
                  <a:extLst>
                    <a:ext uri="{9D8B030D-6E8A-4147-A177-3AD203B41FA5}">
                      <a16:colId xmlns:a16="http://schemas.microsoft.com/office/drawing/2014/main" val="201934973"/>
                    </a:ext>
                  </a:extLst>
                </a:gridCol>
                <a:gridCol w="5560541">
                  <a:extLst>
                    <a:ext uri="{9D8B030D-6E8A-4147-A177-3AD203B41FA5}">
                      <a16:colId xmlns:a16="http://schemas.microsoft.com/office/drawing/2014/main" val="4097798080"/>
                    </a:ext>
                  </a:extLst>
                </a:gridCol>
              </a:tblGrid>
              <a:tr h="605429">
                <a:tc>
                  <a:txBody>
                    <a:bodyPr/>
                    <a:lstStyle/>
                    <a:p>
                      <a:r>
                        <a:rPr lang="en-US" sz="2800" dirty="0"/>
                        <a:t>Facilities</a:t>
                      </a:r>
                    </a:p>
                  </a:txBody>
                  <a:tcPr/>
                </a:tc>
                <a:tc>
                  <a:txBody>
                    <a:bodyPr/>
                    <a:lstStyle/>
                    <a:p>
                      <a:r>
                        <a:rPr lang="en-US" sz="2800" dirty="0"/>
                        <a:t>Total Peers Served FY21TD</a:t>
                      </a:r>
                    </a:p>
                  </a:txBody>
                  <a:tcPr/>
                </a:tc>
                <a:extLst>
                  <a:ext uri="{0D108BD9-81ED-4DB2-BD59-A6C34878D82A}">
                    <a16:rowId xmlns:a16="http://schemas.microsoft.com/office/drawing/2014/main" val="474404250"/>
                  </a:ext>
                </a:extLst>
              </a:tr>
              <a:tr h="6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Prisons</a:t>
                      </a:r>
                    </a:p>
                  </a:txBody>
                  <a:tcPr/>
                </a:tc>
                <a:tc>
                  <a:txBody>
                    <a:bodyPr/>
                    <a:lstStyle/>
                    <a:p>
                      <a:pPr algn="ctr"/>
                      <a:r>
                        <a:rPr lang="en-US" dirty="0"/>
                        <a:t>139</a:t>
                      </a:r>
                    </a:p>
                  </a:txBody>
                  <a:tcPr/>
                </a:tc>
                <a:extLst>
                  <a:ext uri="{0D108BD9-81ED-4DB2-BD59-A6C34878D82A}">
                    <a16:rowId xmlns:a16="http://schemas.microsoft.com/office/drawing/2014/main" val="2554218808"/>
                  </a:ext>
                </a:extLst>
              </a:tr>
              <a:tr h="6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Reporting Centers</a:t>
                      </a:r>
                    </a:p>
                  </a:txBody>
                  <a:tcPr/>
                </a:tc>
                <a:tc>
                  <a:txBody>
                    <a:bodyPr/>
                    <a:lstStyle/>
                    <a:p>
                      <a:pPr algn="ctr"/>
                      <a:r>
                        <a:rPr lang="en-US" dirty="0"/>
                        <a:t>181</a:t>
                      </a:r>
                    </a:p>
                  </a:txBody>
                  <a:tcPr/>
                </a:tc>
                <a:extLst>
                  <a:ext uri="{0D108BD9-81ED-4DB2-BD59-A6C34878D82A}">
                    <a16:rowId xmlns:a16="http://schemas.microsoft.com/office/drawing/2014/main" val="3395094931"/>
                  </a:ext>
                </a:extLst>
              </a:tr>
              <a:tr h="6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Hospitals</a:t>
                      </a:r>
                    </a:p>
                  </a:txBody>
                  <a:tcPr/>
                </a:tc>
                <a:tc>
                  <a:txBody>
                    <a:bodyPr/>
                    <a:lstStyle/>
                    <a:p>
                      <a:pPr algn="ctr"/>
                      <a:r>
                        <a:rPr lang="en-US" dirty="0"/>
                        <a:t>17</a:t>
                      </a:r>
                    </a:p>
                  </a:txBody>
                  <a:tcPr/>
                </a:tc>
                <a:extLst>
                  <a:ext uri="{0D108BD9-81ED-4DB2-BD59-A6C34878D82A}">
                    <a16:rowId xmlns:a16="http://schemas.microsoft.com/office/drawing/2014/main" val="439097074"/>
                  </a:ext>
                </a:extLst>
              </a:tr>
              <a:tr h="605429">
                <a:tc>
                  <a:txBody>
                    <a:bodyPr/>
                    <a:lstStyle/>
                    <a:p>
                      <a:r>
                        <a:rPr lang="en-US" dirty="0"/>
                        <a:t>Mental Health Treatment Courts</a:t>
                      </a:r>
                    </a:p>
                  </a:txBody>
                  <a:tcPr/>
                </a:tc>
                <a:tc>
                  <a:txBody>
                    <a:bodyPr/>
                    <a:lstStyle/>
                    <a:p>
                      <a:pPr algn="ctr"/>
                      <a:r>
                        <a:rPr lang="en-US" dirty="0"/>
                        <a:t>179</a:t>
                      </a:r>
                    </a:p>
                  </a:txBody>
                  <a:tcPr/>
                </a:tc>
                <a:extLst>
                  <a:ext uri="{0D108BD9-81ED-4DB2-BD59-A6C34878D82A}">
                    <a16:rowId xmlns:a16="http://schemas.microsoft.com/office/drawing/2014/main" val="2796833542"/>
                  </a:ext>
                </a:extLst>
              </a:tr>
              <a:tr h="605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Peers served YTD</a:t>
                      </a:r>
                      <a:endParaRPr lang="en-US" dirty="0"/>
                    </a:p>
                  </a:txBody>
                  <a:tcPr/>
                </a:tc>
                <a:tc>
                  <a:txBody>
                    <a:bodyPr/>
                    <a:lstStyle/>
                    <a:p>
                      <a:pPr algn="ctr"/>
                      <a:r>
                        <a:rPr lang="en-US" b="1" dirty="0"/>
                        <a:t> 516</a:t>
                      </a:r>
                      <a:endParaRPr lang="en-US" dirty="0"/>
                    </a:p>
                  </a:txBody>
                  <a:tcPr/>
                </a:tc>
                <a:extLst>
                  <a:ext uri="{0D108BD9-81ED-4DB2-BD59-A6C34878D82A}">
                    <a16:rowId xmlns:a16="http://schemas.microsoft.com/office/drawing/2014/main" val="4214349372"/>
                  </a:ext>
                </a:extLst>
              </a:tr>
            </a:tbl>
          </a:graphicData>
        </a:graphic>
      </p:graphicFrame>
      <p:sp>
        <p:nvSpPr>
          <p:cNvPr id="7" name="Rectangle 6">
            <a:extLst>
              <a:ext uri="{FF2B5EF4-FFF2-40B4-BE49-F238E27FC236}">
                <a16:creationId xmlns:a16="http://schemas.microsoft.com/office/drawing/2014/main" id="{F3ECAD27-AE1F-46CC-A710-FE815F421249}"/>
              </a:ext>
            </a:extLst>
          </p:cNvPr>
          <p:cNvSpPr/>
          <p:nvPr/>
        </p:nvSpPr>
        <p:spPr>
          <a:xfrm>
            <a:off x="9404001" y="6237367"/>
            <a:ext cx="2252540" cy="338554"/>
          </a:xfrm>
          <a:prstGeom prst="rect">
            <a:avLst/>
          </a:prstGeom>
        </p:spPr>
        <p:txBody>
          <a:bodyPr wrap="none">
            <a:spAutoFit/>
          </a:bodyPr>
          <a:lstStyle/>
          <a:p>
            <a:r>
              <a:rPr lang="en-US" sz="1600" dirty="0"/>
              <a:t>(as of March 31, 2021)</a:t>
            </a:r>
          </a:p>
        </p:txBody>
      </p:sp>
    </p:spTree>
    <p:extLst>
      <p:ext uri="{BB962C8B-B14F-4D97-AF65-F5344CB8AC3E}">
        <p14:creationId xmlns:p14="http://schemas.microsoft.com/office/powerpoint/2010/main" val="175067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668E86-D420-4E21-B836-053A985F8826}"/>
              </a:ext>
            </a:extLst>
          </p:cNvPr>
          <p:cNvSpPr>
            <a:spLocks noGrp="1"/>
          </p:cNvSpPr>
          <p:nvPr>
            <p:ph type="title"/>
          </p:nvPr>
        </p:nvSpPr>
        <p:spPr>
          <a:xfrm>
            <a:off x="457200" y="145205"/>
            <a:ext cx="10896600" cy="1325563"/>
          </a:xfrm>
        </p:spPr>
        <p:txBody>
          <a:bodyPr/>
          <a:lstStyle/>
          <a:p>
            <a:r>
              <a:rPr lang="en-US" dirty="0">
                <a:latin typeface="arial"/>
                <a:cs typeface="arial"/>
              </a:rPr>
              <a:t>Forensic Peer Mentor Program Outcomes </a:t>
            </a:r>
            <a:endParaRPr lang="en-US" dirty="0"/>
          </a:p>
        </p:txBody>
      </p:sp>
      <p:graphicFrame>
        <p:nvGraphicFramePr>
          <p:cNvPr id="9" name="Table 9">
            <a:extLst>
              <a:ext uri="{FF2B5EF4-FFF2-40B4-BE49-F238E27FC236}">
                <a16:creationId xmlns:a16="http://schemas.microsoft.com/office/drawing/2014/main" id="{4CF72BDA-1896-4E8D-AEC6-445646B46C51}"/>
              </a:ext>
            </a:extLst>
          </p:cNvPr>
          <p:cNvGraphicFramePr>
            <a:graphicFrameLocks noGrp="1"/>
          </p:cNvGraphicFramePr>
          <p:nvPr>
            <p:ph sz="half" idx="1"/>
            <p:extLst>
              <p:ext uri="{D42A27DB-BD31-4B8C-83A1-F6EECF244321}">
                <p14:modId xmlns:p14="http://schemas.microsoft.com/office/powerpoint/2010/main" val="210818518"/>
              </p:ext>
            </p:extLst>
          </p:nvPr>
        </p:nvGraphicFramePr>
        <p:xfrm>
          <a:off x="838200" y="2784735"/>
          <a:ext cx="10515600" cy="2225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096508488"/>
                    </a:ext>
                  </a:extLst>
                </a:gridCol>
                <a:gridCol w="5257800">
                  <a:extLst>
                    <a:ext uri="{9D8B030D-6E8A-4147-A177-3AD203B41FA5}">
                      <a16:colId xmlns:a16="http://schemas.microsoft.com/office/drawing/2014/main" val="3555235615"/>
                    </a:ext>
                  </a:extLst>
                </a:gridCol>
              </a:tblGrid>
              <a:tr h="370840">
                <a:tc>
                  <a:txBody>
                    <a:bodyPr/>
                    <a:lstStyle/>
                    <a:p>
                      <a:r>
                        <a:rPr lang="en-US" sz="1800" b="1" u="none" dirty="0"/>
                        <a:t>Post-Prison Release in Community</a:t>
                      </a:r>
                    </a:p>
                  </a:txBody>
                  <a:tcPr/>
                </a:tc>
                <a:tc>
                  <a:txBody>
                    <a:bodyPr/>
                    <a:lstStyle/>
                    <a:p>
                      <a:pPr algn="ctr"/>
                      <a:r>
                        <a:rPr lang="en-US" sz="1800" dirty="0"/>
                        <a:t>FY21TD</a:t>
                      </a:r>
                    </a:p>
                  </a:txBody>
                  <a:tcPr/>
                </a:tc>
                <a:extLst>
                  <a:ext uri="{0D108BD9-81ED-4DB2-BD59-A6C34878D82A}">
                    <a16:rowId xmlns:a16="http://schemas.microsoft.com/office/drawing/2014/main" val="490485268"/>
                  </a:ext>
                </a:extLst>
              </a:tr>
              <a:tr h="370840">
                <a:tc>
                  <a:txBody>
                    <a:bodyPr/>
                    <a:lstStyle/>
                    <a:p>
                      <a:r>
                        <a:rPr lang="en-US" sz="1800" b="0" u="none" dirty="0">
                          <a:solidFill>
                            <a:schemeClr val="tx1"/>
                          </a:solidFill>
                        </a:rPr>
                        <a:t>Peers Served</a:t>
                      </a:r>
                      <a:endParaRPr lang="en-US" sz="1800" dirty="0"/>
                    </a:p>
                  </a:txBody>
                  <a:tcPr/>
                </a:tc>
                <a:tc>
                  <a:txBody>
                    <a:bodyPr/>
                    <a:lstStyle/>
                    <a:p>
                      <a:pPr algn="ctr"/>
                      <a:r>
                        <a:rPr lang="en-US" sz="1800" dirty="0"/>
                        <a:t>31</a:t>
                      </a:r>
                    </a:p>
                  </a:txBody>
                  <a:tcPr/>
                </a:tc>
                <a:extLst>
                  <a:ext uri="{0D108BD9-81ED-4DB2-BD59-A6C34878D82A}">
                    <a16:rowId xmlns:a16="http://schemas.microsoft.com/office/drawing/2014/main" val="3042583381"/>
                  </a:ext>
                </a:extLst>
              </a:tr>
              <a:tr h="370840">
                <a:tc>
                  <a:txBody>
                    <a:bodyPr/>
                    <a:lstStyle/>
                    <a:p>
                      <a:r>
                        <a:rPr lang="en-US" sz="1800" b="0" dirty="0">
                          <a:solidFill>
                            <a:schemeClr val="tx1"/>
                          </a:solidFill>
                        </a:rPr>
                        <a:t>Psychiatric hospital readmission</a:t>
                      </a:r>
                      <a:endParaRPr lang="en-US" sz="1800" dirty="0"/>
                    </a:p>
                  </a:txBody>
                  <a:tcPr/>
                </a:tc>
                <a:tc>
                  <a:txBody>
                    <a:bodyPr/>
                    <a:lstStyle/>
                    <a:p>
                      <a:pPr algn="ctr"/>
                      <a:r>
                        <a:rPr lang="en-US" sz="1800" dirty="0"/>
                        <a:t>0</a:t>
                      </a:r>
                    </a:p>
                  </a:txBody>
                  <a:tcPr/>
                </a:tc>
                <a:extLst>
                  <a:ext uri="{0D108BD9-81ED-4DB2-BD59-A6C34878D82A}">
                    <a16:rowId xmlns:a16="http://schemas.microsoft.com/office/drawing/2014/main" val="3852001716"/>
                  </a:ext>
                </a:extLst>
              </a:tr>
              <a:tr h="370840">
                <a:tc>
                  <a:txBody>
                    <a:bodyPr/>
                    <a:lstStyle/>
                    <a:p>
                      <a:r>
                        <a:rPr lang="en-US" sz="1800" b="0" dirty="0">
                          <a:solidFill>
                            <a:schemeClr val="tx1"/>
                          </a:solidFill>
                        </a:rPr>
                        <a:t>Re-arrest</a:t>
                      </a:r>
                      <a:endParaRPr lang="en-US" sz="1800" dirty="0"/>
                    </a:p>
                  </a:txBody>
                  <a:tcPr/>
                </a:tc>
                <a:tc>
                  <a:txBody>
                    <a:bodyPr/>
                    <a:lstStyle/>
                    <a:p>
                      <a:pPr algn="ctr"/>
                      <a:r>
                        <a:rPr lang="en-US" sz="1800" dirty="0"/>
                        <a:t>0</a:t>
                      </a:r>
                    </a:p>
                  </a:txBody>
                  <a:tcPr/>
                </a:tc>
                <a:extLst>
                  <a:ext uri="{0D108BD9-81ED-4DB2-BD59-A6C34878D82A}">
                    <a16:rowId xmlns:a16="http://schemas.microsoft.com/office/drawing/2014/main" val="3791485319"/>
                  </a:ext>
                </a:extLst>
              </a:tr>
              <a:tr h="370840">
                <a:tc>
                  <a:txBody>
                    <a:bodyPr/>
                    <a:lstStyle/>
                    <a:p>
                      <a:r>
                        <a:rPr lang="en-US" sz="1800" b="0" dirty="0">
                          <a:solidFill>
                            <a:schemeClr val="tx1"/>
                          </a:solidFill>
                        </a:rPr>
                        <a:t>Re-Conviction</a:t>
                      </a:r>
                      <a:endParaRPr lang="en-US" sz="1800" dirty="0"/>
                    </a:p>
                  </a:txBody>
                  <a:tcPr/>
                </a:tc>
                <a:tc>
                  <a:txBody>
                    <a:bodyPr/>
                    <a:lstStyle/>
                    <a:p>
                      <a:pPr algn="ctr"/>
                      <a:r>
                        <a:rPr lang="en-US" sz="1800" dirty="0"/>
                        <a:t>0</a:t>
                      </a:r>
                    </a:p>
                  </a:txBody>
                  <a:tcPr/>
                </a:tc>
                <a:extLst>
                  <a:ext uri="{0D108BD9-81ED-4DB2-BD59-A6C34878D82A}">
                    <a16:rowId xmlns:a16="http://schemas.microsoft.com/office/drawing/2014/main" val="2600574420"/>
                  </a:ext>
                </a:extLst>
              </a:tr>
              <a:tr h="370840">
                <a:tc>
                  <a:txBody>
                    <a:bodyPr/>
                    <a:lstStyle/>
                    <a:p>
                      <a:r>
                        <a:rPr lang="en-US" sz="1800" b="0" dirty="0">
                          <a:solidFill>
                            <a:schemeClr val="tx1"/>
                          </a:solidFill>
                        </a:rPr>
                        <a:t>Probation/Parole Revocations</a:t>
                      </a:r>
                      <a:endParaRPr lang="en-US" sz="1800" dirty="0"/>
                    </a:p>
                  </a:txBody>
                  <a:tcPr/>
                </a:tc>
                <a:tc>
                  <a:txBody>
                    <a:bodyPr/>
                    <a:lstStyle/>
                    <a:p>
                      <a:pPr algn="ctr"/>
                      <a:r>
                        <a:rPr lang="en-US" sz="1800" dirty="0"/>
                        <a:t>0</a:t>
                      </a:r>
                    </a:p>
                  </a:txBody>
                  <a:tcPr/>
                </a:tc>
                <a:extLst>
                  <a:ext uri="{0D108BD9-81ED-4DB2-BD59-A6C34878D82A}">
                    <a16:rowId xmlns:a16="http://schemas.microsoft.com/office/drawing/2014/main" val="1088178308"/>
                  </a:ext>
                </a:extLst>
              </a:tr>
            </a:tbl>
          </a:graphicData>
        </a:graphic>
      </p:graphicFrame>
      <p:sp>
        <p:nvSpPr>
          <p:cNvPr id="13" name="Rectangle 12">
            <a:extLst>
              <a:ext uri="{FF2B5EF4-FFF2-40B4-BE49-F238E27FC236}">
                <a16:creationId xmlns:a16="http://schemas.microsoft.com/office/drawing/2014/main" id="{0085FE04-612C-40EE-949C-D75BA4A40BBE}"/>
              </a:ext>
            </a:extLst>
          </p:cNvPr>
          <p:cNvSpPr/>
          <p:nvPr/>
        </p:nvSpPr>
        <p:spPr>
          <a:xfrm>
            <a:off x="2648582" y="2177213"/>
            <a:ext cx="6894836" cy="461665"/>
          </a:xfrm>
          <a:prstGeom prst="rect">
            <a:avLst/>
          </a:prstGeom>
        </p:spPr>
        <p:txBody>
          <a:bodyPr wrap="none">
            <a:spAutoFit/>
          </a:bodyPr>
          <a:lstStyle/>
          <a:p>
            <a:r>
              <a:rPr lang="en-US" sz="2400" dirty="0"/>
              <a:t>Recidivism/Re-arrest Readmissions </a:t>
            </a:r>
            <a:r>
              <a:rPr lang="en-US" dirty="0"/>
              <a:t>(as of March 31) </a:t>
            </a:r>
            <a:endParaRPr lang="en-US" sz="2400" dirty="0"/>
          </a:p>
        </p:txBody>
      </p:sp>
    </p:spTree>
    <p:extLst>
      <p:ext uri="{BB962C8B-B14F-4D97-AF65-F5344CB8AC3E}">
        <p14:creationId xmlns:p14="http://schemas.microsoft.com/office/powerpoint/2010/main" val="75305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472B8-49A9-4DDC-9B14-93994FECC5E9}"/>
              </a:ext>
            </a:extLst>
          </p:cNvPr>
          <p:cNvSpPr>
            <a:spLocks noGrp="1"/>
          </p:cNvSpPr>
          <p:nvPr>
            <p:ph type="title"/>
          </p:nvPr>
        </p:nvSpPr>
        <p:spPr/>
        <p:txBody>
          <a:bodyPr/>
          <a:lstStyle/>
          <a:p>
            <a:r>
              <a:rPr lang="en-US" dirty="0">
                <a:latin typeface="arial"/>
                <a:cs typeface="arial"/>
              </a:rPr>
              <a:t>Forensic Peer Mentor Program Outcomes </a:t>
            </a:r>
            <a:endParaRPr lang="en-US" dirty="0"/>
          </a:p>
        </p:txBody>
      </p:sp>
      <p:graphicFrame>
        <p:nvGraphicFramePr>
          <p:cNvPr id="5" name="Table 11">
            <a:extLst>
              <a:ext uri="{FF2B5EF4-FFF2-40B4-BE49-F238E27FC236}">
                <a16:creationId xmlns:a16="http://schemas.microsoft.com/office/drawing/2014/main" id="{8545099D-C6DE-4D14-B3E3-7B0B0ED70C77}"/>
              </a:ext>
            </a:extLst>
          </p:cNvPr>
          <p:cNvGraphicFramePr>
            <a:graphicFrameLocks noGrp="1"/>
          </p:cNvGraphicFramePr>
          <p:nvPr>
            <p:extLst>
              <p:ext uri="{D42A27DB-BD31-4B8C-83A1-F6EECF244321}">
                <p14:modId xmlns:p14="http://schemas.microsoft.com/office/powerpoint/2010/main" val="1011159"/>
              </p:ext>
            </p:extLst>
          </p:nvPr>
        </p:nvGraphicFramePr>
        <p:xfrm>
          <a:off x="838200" y="2316480"/>
          <a:ext cx="10515600" cy="2225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21370465"/>
                    </a:ext>
                  </a:extLst>
                </a:gridCol>
                <a:gridCol w="5257800">
                  <a:extLst>
                    <a:ext uri="{9D8B030D-6E8A-4147-A177-3AD203B41FA5}">
                      <a16:colId xmlns:a16="http://schemas.microsoft.com/office/drawing/2014/main" val="1141253654"/>
                    </a:ext>
                  </a:extLst>
                </a:gridCol>
              </a:tblGrid>
              <a:tr h="370840">
                <a:tc>
                  <a:txBody>
                    <a:bodyPr/>
                    <a:lstStyle/>
                    <a:p>
                      <a:r>
                        <a:rPr lang="en-US" dirty="0"/>
                        <a:t>Daily Report Centers</a:t>
                      </a:r>
                    </a:p>
                  </a:txBody>
                  <a:tcPr/>
                </a:tc>
                <a:tc>
                  <a:txBody>
                    <a:bodyPr/>
                    <a:lstStyle/>
                    <a:p>
                      <a:pPr algn="ctr"/>
                      <a:r>
                        <a:rPr lang="en-US" dirty="0"/>
                        <a:t>FY21TD</a:t>
                      </a:r>
                    </a:p>
                  </a:txBody>
                  <a:tcPr/>
                </a:tc>
                <a:extLst>
                  <a:ext uri="{0D108BD9-81ED-4DB2-BD59-A6C34878D82A}">
                    <a16:rowId xmlns:a16="http://schemas.microsoft.com/office/drawing/2014/main" val="1240634060"/>
                  </a:ext>
                </a:extLst>
              </a:tr>
              <a:tr h="370840">
                <a:tc>
                  <a:txBody>
                    <a:bodyPr/>
                    <a:lstStyle/>
                    <a:p>
                      <a:r>
                        <a:rPr lang="en-US" dirty="0"/>
                        <a:t>Peers Served</a:t>
                      </a:r>
                    </a:p>
                  </a:txBody>
                  <a:tcPr/>
                </a:tc>
                <a:tc>
                  <a:txBody>
                    <a:bodyPr/>
                    <a:lstStyle/>
                    <a:p>
                      <a:pPr algn="ctr"/>
                      <a:r>
                        <a:rPr lang="en-US" dirty="0"/>
                        <a:t>181</a:t>
                      </a:r>
                    </a:p>
                  </a:txBody>
                  <a:tcPr/>
                </a:tc>
                <a:extLst>
                  <a:ext uri="{0D108BD9-81ED-4DB2-BD59-A6C34878D82A}">
                    <a16:rowId xmlns:a16="http://schemas.microsoft.com/office/drawing/2014/main" val="2502521288"/>
                  </a:ext>
                </a:extLst>
              </a:tr>
              <a:tr h="370840">
                <a:tc>
                  <a:txBody>
                    <a:bodyPr/>
                    <a:lstStyle/>
                    <a:p>
                      <a:r>
                        <a:rPr lang="en-US" b="0" dirty="0">
                          <a:solidFill>
                            <a:schemeClr val="tx1"/>
                          </a:solidFill>
                        </a:rPr>
                        <a:t>Psychiatric hospital readmission</a:t>
                      </a:r>
                      <a:endParaRPr lang="en-US" dirty="0"/>
                    </a:p>
                  </a:txBody>
                  <a:tcPr/>
                </a:tc>
                <a:tc>
                  <a:txBody>
                    <a:bodyPr/>
                    <a:lstStyle/>
                    <a:p>
                      <a:pPr algn="ctr"/>
                      <a:r>
                        <a:rPr lang="en-US" dirty="0"/>
                        <a:t>2 (1%)</a:t>
                      </a:r>
                    </a:p>
                  </a:txBody>
                  <a:tcPr/>
                </a:tc>
                <a:extLst>
                  <a:ext uri="{0D108BD9-81ED-4DB2-BD59-A6C34878D82A}">
                    <a16:rowId xmlns:a16="http://schemas.microsoft.com/office/drawing/2014/main" val="2653443716"/>
                  </a:ext>
                </a:extLst>
              </a:tr>
              <a:tr h="370840">
                <a:tc>
                  <a:txBody>
                    <a:bodyPr/>
                    <a:lstStyle/>
                    <a:p>
                      <a:r>
                        <a:rPr lang="en-US" b="0" dirty="0">
                          <a:solidFill>
                            <a:schemeClr val="tx1"/>
                          </a:solidFill>
                        </a:rPr>
                        <a:t>Re-arrest</a:t>
                      </a:r>
                      <a:endParaRPr lang="en-US" dirty="0"/>
                    </a:p>
                  </a:txBody>
                  <a:tcPr/>
                </a:tc>
                <a:tc>
                  <a:txBody>
                    <a:bodyPr/>
                    <a:lstStyle/>
                    <a:p>
                      <a:pPr algn="ctr"/>
                      <a:r>
                        <a:rPr lang="en-US" dirty="0"/>
                        <a:t>8 (4.4 %)* (Shoplifting, Drugs)</a:t>
                      </a:r>
                    </a:p>
                  </a:txBody>
                  <a:tcPr/>
                </a:tc>
                <a:extLst>
                  <a:ext uri="{0D108BD9-81ED-4DB2-BD59-A6C34878D82A}">
                    <a16:rowId xmlns:a16="http://schemas.microsoft.com/office/drawing/2014/main" val="2448170730"/>
                  </a:ext>
                </a:extLst>
              </a:tr>
              <a:tr h="370840">
                <a:tc>
                  <a:txBody>
                    <a:bodyPr/>
                    <a:lstStyle/>
                    <a:p>
                      <a:r>
                        <a:rPr lang="en-US" b="0" dirty="0">
                          <a:solidFill>
                            <a:schemeClr val="tx1"/>
                          </a:solidFill>
                        </a:rPr>
                        <a:t>Re-Conviction</a:t>
                      </a:r>
                      <a:endParaRPr lang="en-US" dirty="0"/>
                    </a:p>
                  </a:txBody>
                  <a:tcPr/>
                </a:tc>
                <a:tc>
                  <a:txBody>
                    <a:bodyPr/>
                    <a:lstStyle/>
                    <a:p>
                      <a:pPr algn="ctr"/>
                      <a:r>
                        <a:rPr lang="en-US" dirty="0"/>
                        <a:t>0</a:t>
                      </a:r>
                    </a:p>
                  </a:txBody>
                  <a:tcPr/>
                </a:tc>
                <a:extLst>
                  <a:ext uri="{0D108BD9-81ED-4DB2-BD59-A6C34878D82A}">
                    <a16:rowId xmlns:a16="http://schemas.microsoft.com/office/drawing/2014/main" val="487407588"/>
                  </a:ext>
                </a:extLst>
              </a:tr>
              <a:tr h="370840">
                <a:tc>
                  <a:txBody>
                    <a:bodyPr/>
                    <a:lstStyle/>
                    <a:p>
                      <a:r>
                        <a:rPr lang="en-US" b="0" dirty="0">
                          <a:solidFill>
                            <a:schemeClr val="tx1"/>
                          </a:solidFill>
                        </a:rPr>
                        <a:t>Probation/Parole Revocations</a:t>
                      </a:r>
                      <a:endParaRPr lang="en-US" dirty="0"/>
                    </a:p>
                  </a:txBody>
                  <a:tcPr/>
                </a:tc>
                <a:tc>
                  <a:txBody>
                    <a:bodyPr/>
                    <a:lstStyle/>
                    <a:p>
                      <a:pPr algn="ctr"/>
                      <a:r>
                        <a:rPr lang="en-US" dirty="0"/>
                        <a:t>  1 (&lt;1%)</a:t>
                      </a:r>
                    </a:p>
                  </a:txBody>
                  <a:tcPr/>
                </a:tc>
                <a:extLst>
                  <a:ext uri="{0D108BD9-81ED-4DB2-BD59-A6C34878D82A}">
                    <a16:rowId xmlns:a16="http://schemas.microsoft.com/office/drawing/2014/main" val="56164927"/>
                  </a:ext>
                </a:extLst>
              </a:tr>
            </a:tbl>
          </a:graphicData>
        </a:graphic>
      </p:graphicFrame>
      <p:sp>
        <p:nvSpPr>
          <p:cNvPr id="7" name="TextBox 6">
            <a:extLst>
              <a:ext uri="{FF2B5EF4-FFF2-40B4-BE49-F238E27FC236}">
                <a16:creationId xmlns:a16="http://schemas.microsoft.com/office/drawing/2014/main" id="{EEDC9106-974B-42D0-BBA8-C510CBE695FA}"/>
              </a:ext>
            </a:extLst>
          </p:cNvPr>
          <p:cNvSpPr txBox="1"/>
          <p:nvPr/>
        </p:nvSpPr>
        <p:spPr>
          <a:xfrm>
            <a:off x="838200" y="4687377"/>
            <a:ext cx="10515600" cy="646331"/>
          </a:xfrm>
          <a:prstGeom prst="rect">
            <a:avLst/>
          </a:prstGeom>
          <a:noFill/>
        </p:spPr>
        <p:txBody>
          <a:bodyPr wrap="square" rtlCol="0">
            <a:spAutoFit/>
          </a:bodyPr>
          <a:lstStyle/>
          <a:p>
            <a:r>
              <a:rPr lang="en-US" dirty="0">
                <a:solidFill>
                  <a:schemeClr val="bg2">
                    <a:lumMod val="25000"/>
                  </a:schemeClr>
                </a:solidFill>
              </a:rPr>
              <a:t>*Arrest Charges: (Aug:1) Shoplifting; (Jan:3) 1-DV, 1-Acessory to taking drugs into prison, 1- DUI/No </a:t>
            </a:r>
            <a:r>
              <a:rPr lang="en-US" dirty="0" err="1">
                <a:solidFill>
                  <a:schemeClr val="bg2">
                    <a:lumMod val="25000"/>
                  </a:schemeClr>
                </a:solidFill>
              </a:rPr>
              <a:t>Lic</a:t>
            </a:r>
            <a:r>
              <a:rPr lang="en-US" dirty="0">
                <a:solidFill>
                  <a:schemeClr val="bg2">
                    <a:lumMod val="25000"/>
                  </a:schemeClr>
                </a:solidFill>
              </a:rPr>
              <a:t>/H&amp;R (Feb: 4) 2-Possession, 1-Loitering/prowling, 1-possession/trafficking/paraphernalia</a:t>
            </a:r>
          </a:p>
        </p:txBody>
      </p:sp>
      <p:sp>
        <p:nvSpPr>
          <p:cNvPr id="8" name="Rectangle 7">
            <a:extLst>
              <a:ext uri="{FF2B5EF4-FFF2-40B4-BE49-F238E27FC236}">
                <a16:creationId xmlns:a16="http://schemas.microsoft.com/office/drawing/2014/main" id="{D3A4DD09-E4A2-497F-91A5-813478A33E8C}"/>
              </a:ext>
            </a:extLst>
          </p:cNvPr>
          <p:cNvSpPr/>
          <p:nvPr/>
        </p:nvSpPr>
        <p:spPr>
          <a:xfrm>
            <a:off x="2648582" y="1708958"/>
            <a:ext cx="6894836" cy="461665"/>
          </a:xfrm>
          <a:prstGeom prst="rect">
            <a:avLst/>
          </a:prstGeom>
        </p:spPr>
        <p:txBody>
          <a:bodyPr wrap="none">
            <a:spAutoFit/>
          </a:bodyPr>
          <a:lstStyle/>
          <a:p>
            <a:r>
              <a:rPr lang="en-US" sz="2400" dirty="0"/>
              <a:t>Recidivism/Re-arrest Readmissions </a:t>
            </a:r>
            <a:r>
              <a:rPr lang="en-US" dirty="0"/>
              <a:t>(as of March 31) </a:t>
            </a:r>
            <a:endParaRPr lang="en-US" sz="2400" dirty="0"/>
          </a:p>
        </p:txBody>
      </p:sp>
    </p:spTree>
    <p:extLst>
      <p:ext uri="{BB962C8B-B14F-4D97-AF65-F5344CB8AC3E}">
        <p14:creationId xmlns:p14="http://schemas.microsoft.com/office/powerpoint/2010/main" val="199181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051" y="1424672"/>
            <a:ext cx="11580147" cy="9853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dirty="0">
                <a:solidFill>
                  <a:schemeClr val="tx1"/>
                </a:solidFill>
              </a:rPr>
              <a:t>Community Outcomes FY21</a:t>
            </a:r>
          </a:p>
          <a:p>
            <a:pPr algn="ctr"/>
            <a:r>
              <a:rPr lang="en-US" dirty="0">
                <a:solidFill>
                  <a:schemeClr val="tx1"/>
                </a:solidFill>
              </a:rPr>
              <a:t>July 1, 2021 - March 31, 2021</a:t>
            </a:r>
          </a:p>
          <a:p>
            <a:pPr algn="ctr"/>
            <a:endParaRPr lang="en-US" sz="2800" dirty="0"/>
          </a:p>
        </p:txBody>
      </p:sp>
      <p:sp>
        <p:nvSpPr>
          <p:cNvPr id="11" name="Text Placeholder 7"/>
          <p:cNvSpPr txBox="1">
            <a:spLocks/>
          </p:cNvSpPr>
          <p:nvPr/>
        </p:nvSpPr>
        <p:spPr>
          <a:xfrm>
            <a:off x="937950" y="1941512"/>
            <a:ext cx="4470400"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b="1" dirty="0">
              <a:solidFill>
                <a:schemeClr val="bg1"/>
              </a:solidFill>
            </a:endParaRPr>
          </a:p>
        </p:txBody>
      </p:sp>
      <p:sp>
        <p:nvSpPr>
          <p:cNvPr id="12" name="Text Placeholder 8"/>
          <p:cNvSpPr txBox="1">
            <a:spLocks/>
          </p:cNvSpPr>
          <p:nvPr/>
        </p:nvSpPr>
        <p:spPr>
          <a:xfrm>
            <a:off x="6526650" y="1941512"/>
            <a:ext cx="5380037"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dirty="0">
              <a:solidFill>
                <a:schemeClr val="bg1"/>
              </a:solidFill>
            </a:endParaRPr>
          </a:p>
        </p:txBody>
      </p:sp>
      <p:sp>
        <p:nvSpPr>
          <p:cNvPr id="2" name="Title 1"/>
          <p:cNvSpPr>
            <a:spLocks noGrp="1"/>
          </p:cNvSpPr>
          <p:nvPr>
            <p:ph type="title"/>
          </p:nvPr>
        </p:nvSpPr>
        <p:spPr>
          <a:xfrm>
            <a:off x="285313" y="145205"/>
            <a:ext cx="11906687" cy="1325563"/>
          </a:xfrm>
        </p:spPr>
        <p:txBody>
          <a:bodyPr/>
          <a:lstStyle/>
          <a:p>
            <a:r>
              <a:rPr lang="en-US" dirty="0">
                <a:latin typeface="arial"/>
                <a:cs typeface="arial"/>
              </a:rPr>
              <a:t>Forensic Peer Mentor Program Outcomes </a:t>
            </a:r>
            <a:endParaRPr lang="en-US" dirty="0"/>
          </a:p>
        </p:txBody>
      </p:sp>
      <p:graphicFrame>
        <p:nvGraphicFramePr>
          <p:cNvPr id="4" name="Table 6">
            <a:extLst>
              <a:ext uri="{FF2B5EF4-FFF2-40B4-BE49-F238E27FC236}">
                <a16:creationId xmlns:a16="http://schemas.microsoft.com/office/drawing/2014/main" id="{4847836B-56F6-44F0-9141-EFA4E33B43E5}"/>
              </a:ext>
            </a:extLst>
          </p:cNvPr>
          <p:cNvGraphicFramePr>
            <a:graphicFrameLocks noGrp="1"/>
          </p:cNvGraphicFramePr>
          <p:nvPr/>
        </p:nvGraphicFramePr>
        <p:xfrm>
          <a:off x="285313" y="2865787"/>
          <a:ext cx="11515624" cy="2768600"/>
        </p:xfrm>
        <a:graphic>
          <a:graphicData uri="http://schemas.openxmlformats.org/drawingml/2006/table">
            <a:tbl>
              <a:tblPr firstRow="1" bandRow="1">
                <a:tableStyleId>{5C22544A-7EE6-4342-B048-85BDC9FD1C3A}</a:tableStyleId>
              </a:tblPr>
              <a:tblGrid>
                <a:gridCol w="5269230">
                  <a:extLst>
                    <a:ext uri="{9D8B030D-6E8A-4147-A177-3AD203B41FA5}">
                      <a16:colId xmlns:a16="http://schemas.microsoft.com/office/drawing/2014/main" val="3749406888"/>
                    </a:ext>
                  </a:extLst>
                </a:gridCol>
                <a:gridCol w="1583055">
                  <a:extLst>
                    <a:ext uri="{9D8B030D-6E8A-4147-A177-3AD203B41FA5}">
                      <a16:colId xmlns:a16="http://schemas.microsoft.com/office/drawing/2014/main" val="2032579149"/>
                    </a:ext>
                  </a:extLst>
                </a:gridCol>
                <a:gridCol w="1583055">
                  <a:extLst>
                    <a:ext uri="{9D8B030D-6E8A-4147-A177-3AD203B41FA5}">
                      <a16:colId xmlns:a16="http://schemas.microsoft.com/office/drawing/2014/main" val="4227752756"/>
                    </a:ext>
                  </a:extLst>
                </a:gridCol>
                <a:gridCol w="1540142">
                  <a:extLst>
                    <a:ext uri="{9D8B030D-6E8A-4147-A177-3AD203B41FA5}">
                      <a16:colId xmlns:a16="http://schemas.microsoft.com/office/drawing/2014/main" val="825464095"/>
                    </a:ext>
                  </a:extLst>
                </a:gridCol>
                <a:gridCol w="1540142">
                  <a:extLst>
                    <a:ext uri="{9D8B030D-6E8A-4147-A177-3AD203B41FA5}">
                      <a16:colId xmlns:a16="http://schemas.microsoft.com/office/drawing/2014/main" val="3993052201"/>
                    </a:ext>
                  </a:extLst>
                </a:gridCol>
              </a:tblGrid>
              <a:tr h="254825">
                <a:tc>
                  <a:txBody>
                    <a:bodyPr/>
                    <a:lstStyle/>
                    <a:p>
                      <a:pPr algn="ctr"/>
                      <a:r>
                        <a:rPr lang="en-US" sz="2400" dirty="0"/>
                        <a:t>Outcome</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effectLst/>
                          <a:latin typeface="Arial" panose="020B0604020202020204" pitchFamily="34" charset="0"/>
                          <a:ea typeface="+mn-ea"/>
                          <a:cs typeface="+mn-cs"/>
                        </a:rPr>
                        <a:t>Post-Prison Release in Community </a:t>
                      </a:r>
                      <a:endParaRPr lang="en-US" dirty="0">
                        <a:solidFill>
                          <a:schemeClr val="bg1"/>
                        </a:solidFill>
                        <a:effectLst/>
                      </a:endParaRPr>
                    </a:p>
                    <a:p>
                      <a:pPr algn="ctr"/>
                      <a:endParaRPr lang="en-US" dirty="0"/>
                    </a:p>
                  </a:txBody>
                  <a:tcPr/>
                </a:tc>
                <a:tc hMerge="1">
                  <a:txBody>
                    <a:bodyPr/>
                    <a:lstStyle/>
                    <a:p>
                      <a:endParaRPr lang="en-US"/>
                    </a:p>
                  </a:txBody>
                  <a:tcPr/>
                </a:tc>
                <a:tc gridSpan="2">
                  <a:txBody>
                    <a:bodyPr/>
                    <a:lstStyle/>
                    <a:p>
                      <a:pPr algn="ctr"/>
                      <a:r>
                        <a:rPr lang="en-US" dirty="0">
                          <a:solidFill>
                            <a:schemeClr val="bg1"/>
                          </a:solidFill>
                        </a:rPr>
                        <a:t>DRC</a:t>
                      </a:r>
                    </a:p>
                  </a:txBody>
                  <a:tcPr/>
                </a:tc>
                <a:tc hMerge="1">
                  <a:txBody>
                    <a:bodyPr/>
                    <a:lstStyle/>
                    <a:p>
                      <a:endParaRPr lang="en-US"/>
                    </a:p>
                  </a:txBody>
                  <a:tcPr/>
                </a:tc>
                <a:extLst>
                  <a:ext uri="{0D108BD9-81ED-4DB2-BD59-A6C34878D82A}">
                    <a16:rowId xmlns:a16="http://schemas.microsoft.com/office/drawing/2014/main" val="3854334306"/>
                  </a:ext>
                </a:extLst>
              </a:tr>
              <a:tr h="370840">
                <a:tc>
                  <a:txBody>
                    <a:bodyPr/>
                    <a:lstStyle/>
                    <a:p>
                      <a:r>
                        <a:rPr lang="en-US" sz="1800" b="0" kern="1200" dirty="0">
                          <a:solidFill>
                            <a:srgbClr val="000000"/>
                          </a:solidFill>
                          <a:effectLst/>
                          <a:latin typeface="Arial" panose="020B0604020202020204" pitchFamily="34" charset="0"/>
                          <a:ea typeface="+mn-ea"/>
                          <a:cs typeface="+mn-cs"/>
                        </a:rPr>
                        <a:t>Peers Served              </a:t>
                      </a:r>
                      <a:endParaRPr lang="en-US" dirty="0"/>
                    </a:p>
                  </a:txBody>
                  <a:tcPr/>
                </a:tc>
                <a:tc gridSpan="2">
                  <a:txBody>
                    <a:bodyPr/>
                    <a:lstStyle/>
                    <a:p>
                      <a:pPr algn="ctr"/>
                      <a:r>
                        <a:rPr lang="en-US" dirty="0"/>
                        <a:t>31</a:t>
                      </a:r>
                    </a:p>
                  </a:txBody>
                  <a:tcPr/>
                </a:tc>
                <a:tc hMerge="1">
                  <a:txBody>
                    <a:bodyPr/>
                    <a:lstStyle/>
                    <a:p>
                      <a:endParaRPr lang="en-US"/>
                    </a:p>
                  </a:txBody>
                  <a:tcPr/>
                </a:tc>
                <a:tc gridSpan="2">
                  <a:txBody>
                    <a:bodyPr/>
                    <a:lstStyle/>
                    <a:p>
                      <a:pPr algn="ctr"/>
                      <a:r>
                        <a:rPr lang="en-US" dirty="0"/>
                        <a:t>181</a:t>
                      </a:r>
                    </a:p>
                  </a:txBody>
                  <a:tcPr/>
                </a:tc>
                <a:tc hMerge="1">
                  <a:txBody>
                    <a:bodyPr/>
                    <a:lstStyle/>
                    <a:p>
                      <a:endParaRPr lang="en-US"/>
                    </a:p>
                  </a:txBody>
                  <a:tcPr/>
                </a:tc>
                <a:extLst>
                  <a:ext uri="{0D108BD9-81ED-4DB2-BD59-A6C34878D82A}">
                    <a16:rowId xmlns:a16="http://schemas.microsoft.com/office/drawing/2014/main" val="1961022818"/>
                  </a:ext>
                </a:extLst>
              </a:tr>
              <a:tr h="370840">
                <a:tc>
                  <a:txBody>
                    <a:bodyPr/>
                    <a:lstStyle/>
                    <a:p>
                      <a:r>
                        <a:rPr lang="en-US" dirty="0"/>
                        <a:t>Employed or Receiving Benefits </a:t>
                      </a:r>
                    </a:p>
                  </a:txBody>
                  <a:tcPr/>
                </a:tc>
                <a:tc>
                  <a:txBody>
                    <a:bodyPr/>
                    <a:lstStyle/>
                    <a:p>
                      <a:pPr algn="ctr"/>
                      <a:r>
                        <a:rPr lang="en-US" dirty="0"/>
                        <a:t>25</a:t>
                      </a:r>
                    </a:p>
                  </a:txBody>
                  <a:tcPr/>
                </a:tc>
                <a:tc>
                  <a:txBody>
                    <a:bodyPr/>
                    <a:lstStyle/>
                    <a:p>
                      <a:pPr algn="ctr"/>
                      <a:r>
                        <a:rPr lang="en-US" dirty="0"/>
                        <a:t>81%</a:t>
                      </a:r>
                    </a:p>
                  </a:txBody>
                  <a:tcPr/>
                </a:tc>
                <a:tc>
                  <a:txBody>
                    <a:bodyPr/>
                    <a:lstStyle/>
                    <a:p>
                      <a:pPr algn="ctr"/>
                      <a:r>
                        <a:rPr lang="en-US" dirty="0"/>
                        <a:t>138</a:t>
                      </a:r>
                    </a:p>
                  </a:txBody>
                  <a:tcPr/>
                </a:tc>
                <a:tc>
                  <a:txBody>
                    <a:bodyPr/>
                    <a:lstStyle/>
                    <a:p>
                      <a:pPr algn="ctr"/>
                      <a:r>
                        <a:rPr lang="en-US" dirty="0"/>
                        <a:t>76%</a:t>
                      </a:r>
                    </a:p>
                  </a:txBody>
                  <a:tcPr/>
                </a:tc>
                <a:extLst>
                  <a:ext uri="{0D108BD9-81ED-4DB2-BD59-A6C34878D82A}">
                    <a16:rowId xmlns:a16="http://schemas.microsoft.com/office/drawing/2014/main" val="912275612"/>
                  </a:ext>
                </a:extLst>
              </a:tr>
              <a:tr h="370840">
                <a:tc>
                  <a:txBody>
                    <a:bodyPr/>
                    <a:lstStyle/>
                    <a:p>
                      <a:r>
                        <a:rPr lang="en-US" dirty="0"/>
                        <a:t>Enrolled in Community Mental Health Services</a:t>
                      </a:r>
                    </a:p>
                  </a:txBody>
                  <a:tcPr/>
                </a:tc>
                <a:tc>
                  <a:txBody>
                    <a:bodyPr/>
                    <a:lstStyle/>
                    <a:p>
                      <a:pPr algn="ctr"/>
                      <a:r>
                        <a:rPr lang="en-US" dirty="0"/>
                        <a:t>22</a:t>
                      </a:r>
                    </a:p>
                  </a:txBody>
                  <a:tcPr/>
                </a:tc>
                <a:tc>
                  <a:txBody>
                    <a:bodyPr/>
                    <a:lstStyle/>
                    <a:p>
                      <a:pPr algn="ctr"/>
                      <a:r>
                        <a:rPr lang="en-US" dirty="0"/>
                        <a:t>71%</a:t>
                      </a:r>
                    </a:p>
                  </a:txBody>
                  <a:tcPr/>
                </a:tc>
                <a:tc>
                  <a:txBody>
                    <a:bodyPr/>
                    <a:lstStyle/>
                    <a:p>
                      <a:pPr algn="ctr"/>
                      <a:r>
                        <a:rPr lang="en-US" dirty="0"/>
                        <a:t>98</a:t>
                      </a:r>
                    </a:p>
                  </a:txBody>
                  <a:tcPr/>
                </a:tc>
                <a:tc>
                  <a:txBody>
                    <a:bodyPr/>
                    <a:lstStyle/>
                    <a:p>
                      <a:pPr algn="ctr"/>
                      <a:r>
                        <a:rPr lang="en-US" dirty="0"/>
                        <a:t>54%</a:t>
                      </a:r>
                    </a:p>
                  </a:txBody>
                  <a:tcPr/>
                </a:tc>
                <a:extLst>
                  <a:ext uri="{0D108BD9-81ED-4DB2-BD59-A6C34878D82A}">
                    <a16:rowId xmlns:a16="http://schemas.microsoft.com/office/drawing/2014/main" val="1098494406"/>
                  </a:ext>
                </a:extLst>
              </a:tr>
              <a:tr h="370840">
                <a:tc>
                  <a:txBody>
                    <a:bodyPr/>
                    <a:lstStyle/>
                    <a:p>
                      <a:r>
                        <a:rPr lang="en-US" dirty="0"/>
                        <a:t>Housed</a:t>
                      </a:r>
                    </a:p>
                  </a:txBody>
                  <a:tcPr/>
                </a:tc>
                <a:tc>
                  <a:txBody>
                    <a:bodyPr/>
                    <a:lstStyle/>
                    <a:p>
                      <a:pPr algn="ctr"/>
                      <a:r>
                        <a:rPr lang="en-US" dirty="0"/>
                        <a:t>31</a:t>
                      </a:r>
                    </a:p>
                  </a:txBody>
                  <a:tcPr/>
                </a:tc>
                <a:tc>
                  <a:txBody>
                    <a:bodyPr/>
                    <a:lstStyle/>
                    <a:p>
                      <a:pPr algn="ctr"/>
                      <a:r>
                        <a:rPr lang="en-US" dirty="0"/>
                        <a:t>100%</a:t>
                      </a:r>
                    </a:p>
                  </a:txBody>
                  <a:tcPr/>
                </a:tc>
                <a:tc>
                  <a:txBody>
                    <a:bodyPr/>
                    <a:lstStyle/>
                    <a:p>
                      <a:pPr algn="ctr"/>
                      <a:r>
                        <a:rPr lang="en-US" dirty="0"/>
                        <a:t>176</a:t>
                      </a:r>
                    </a:p>
                  </a:txBody>
                  <a:tcPr/>
                </a:tc>
                <a:tc>
                  <a:txBody>
                    <a:bodyPr/>
                    <a:lstStyle/>
                    <a:p>
                      <a:pPr algn="ctr"/>
                      <a:r>
                        <a:rPr lang="en-US" dirty="0"/>
                        <a:t>99%</a:t>
                      </a:r>
                    </a:p>
                  </a:txBody>
                  <a:tcPr/>
                </a:tc>
                <a:extLst>
                  <a:ext uri="{0D108BD9-81ED-4DB2-BD59-A6C34878D82A}">
                    <a16:rowId xmlns:a16="http://schemas.microsoft.com/office/drawing/2014/main" val="3090530240"/>
                  </a:ext>
                </a:extLst>
              </a:tr>
              <a:tr h="370840">
                <a:tc>
                  <a:txBody>
                    <a:bodyPr/>
                    <a:lstStyle/>
                    <a:p>
                      <a:r>
                        <a:rPr lang="en-US" dirty="0"/>
                        <a:t>Incidents of Homelessness</a:t>
                      </a:r>
                    </a:p>
                  </a:txBody>
                  <a:tcPr/>
                </a:tc>
                <a:tc gridSpan="2">
                  <a:txBody>
                    <a:bodyPr/>
                    <a:lstStyle/>
                    <a:p>
                      <a:pPr algn="ctr"/>
                      <a:r>
                        <a:rPr lang="en-US" dirty="0"/>
                        <a:t>2</a:t>
                      </a:r>
                    </a:p>
                  </a:txBody>
                  <a:tcPr/>
                </a:tc>
                <a:tc hMerge="1">
                  <a:txBody>
                    <a:bodyPr/>
                    <a:lstStyle/>
                    <a:p>
                      <a:endParaRPr lang="en-US"/>
                    </a:p>
                  </a:txBody>
                  <a:tcPr/>
                </a:tc>
                <a:tc gridSpan="2">
                  <a:txBody>
                    <a:bodyPr/>
                    <a:lstStyle/>
                    <a:p>
                      <a:pPr algn="ctr"/>
                      <a:r>
                        <a:rPr lang="en-US" dirty="0"/>
                        <a:t>3</a:t>
                      </a:r>
                    </a:p>
                  </a:txBody>
                  <a:tcPr/>
                </a:tc>
                <a:tc hMerge="1">
                  <a:txBody>
                    <a:bodyPr/>
                    <a:lstStyle/>
                    <a:p>
                      <a:endParaRPr lang="en-US"/>
                    </a:p>
                  </a:txBody>
                  <a:tcPr/>
                </a:tc>
                <a:extLst>
                  <a:ext uri="{0D108BD9-81ED-4DB2-BD59-A6C34878D82A}">
                    <a16:rowId xmlns:a16="http://schemas.microsoft.com/office/drawing/2014/main" val="157936557"/>
                  </a:ext>
                </a:extLst>
              </a:tr>
            </a:tbl>
          </a:graphicData>
        </a:graphic>
      </p:graphicFrame>
    </p:spTree>
    <p:extLst>
      <p:ext uri="{BB962C8B-B14F-4D97-AF65-F5344CB8AC3E}">
        <p14:creationId xmlns:p14="http://schemas.microsoft.com/office/powerpoint/2010/main" val="920909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A0077-4E38-40F7-8574-2E9E5C0ED42F}"/>
              </a:ext>
            </a:extLst>
          </p:cNvPr>
          <p:cNvSpPr>
            <a:spLocks noGrp="1"/>
          </p:cNvSpPr>
          <p:nvPr>
            <p:ph type="title"/>
          </p:nvPr>
        </p:nvSpPr>
        <p:spPr>
          <a:xfrm>
            <a:off x="375684" y="145205"/>
            <a:ext cx="11505654" cy="1325563"/>
          </a:xfrm>
        </p:spPr>
        <p:txBody>
          <a:bodyPr/>
          <a:lstStyle/>
          <a:p>
            <a:r>
              <a:rPr lang="en-US" dirty="0">
                <a:latin typeface="arial"/>
                <a:cs typeface="arial"/>
              </a:rPr>
              <a:t>Forensic Peer Mentors in Treatment Courts </a:t>
            </a:r>
            <a:endParaRPr lang="en-US" dirty="0"/>
          </a:p>
        </p:txBody>
      </p:sp>
      <p:sp>
        <p:nvSpPr>
          <p:cNvPr id="4" name="Content Placeholder 3">
            <a:extLst>
              <a:ext uri="{FF2B5EF4-FFF2-40B4-BE49-F238E27FC236}">
                <a16:creationId xmlns:a16="http://schemas.microsoft.com/office/drawing/2014/main" id="{A0E52AA3-10EB-41FA-AB4B-448A462F9E05}"/>
              </a:ext>
            </a:extLst>
          </p:cNvPr>
          <p:cNvSpPr>
            <a:spLocks noGrp="1"/>
          </p:cNvSpPr>
          <p:nvPr>
            <p:ph idx="1"/>
          </p:nvPr>
        </p:nvSpPr>
        <p:spPr>
          <a:xfrm>
            <a:off x="375684" y="1281544"/>
            <a:ext cx="11440632" cy="646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en-US" sz="3100" dirty="0"/>
          </a:p>
          <a:p>
            <a:pPr marL="0" indent="0" algn="ctr">
              <a:buNone/>
            </a:pPr>
            <a:r>
              <a:rPr lang="en-US" sz="5100" b="1" dirty="0"/>
              <a:t>YTD Program Outcome Highlights</a:t>
            </a:r>
            <a:endParaRPr lang="en-US" sz="5100" dirty="0"/>
          </a:p>
          <a:p>
            <a:pPr algn="ctr"/>
            <a:endParaRPr lang="en-US" dirty="0"/>
          </a:p>
        </p:txBody>
      </p:sp>
      <p:pic>
        <p:nvPicPr>
          <p:cNvPr id="8" name="Content Placeholder 4" descr="A screenshot of a cell phone&#10;&#10;Description generated with high confidence">
            <a:extLst>
              <a:ext uri="{FF2B5EF4-FFF2-40B4-BE49-F238E27FC236}">
                <a16:creationId xmlns:a16="http://schemas.microsoft.com/office/drawing/2014/main" id="{5CE3C81C-B52D-423C-B8F0-518DAA2BC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450" y="2307265"/>
            <a:ext cx="5179866" cy="4019107"/>
          </a:xfrm>
          <a:prstGeom prst="rect">
            <a:avLst/>
          </a:prstGeom>
        </p:spPr>
      </p:pic>
      <p:sp>
        <p:nvSpPr>
          <p:cNvPr id="10" name="TextBox 9">
            <a:extLst>
              <a:ext uri="{FF2B5EF4-FFF2-40B4-BE49-F238E27FC236}">
                <a16:creationId xmlns:a16="http://schemas.microsoft.com/office/drawing/2014/main" id="{696FFC9B-AAD7-4819-B3B7-B1FEA83316AE}"/>
              </a:ext>
            </a:extLst>
          </p:cNvPr>
          <p:cNvSpPr txBox="1"/>
          <p:nvPr/>
        </p:nvSpPr>
        <p:spPr>
          <a:xfrm>
            <a:off x="302665" y="2067803"/>
            <a:ext cx="6338968" cy="3693319"/>
          </a:xfrm>
          <a:prstGeom prst="rect">
            <a:avLst/>
          </a:prstGeom>
          <a:noFill/>
        </p:spPr>
        <p:txBody>
          <a:bodyPr wrap="square" lIns="91440" tIns="45720" rIns="91440" bIns="45720" rtlCol="0" anchor="t">
            <a:spAutoFit/>
          </a:bodyPr>
          <a:lstStyle/>
          <a:p>
            <a:r>
              <a:rPr lang="en-US" b="1" u="sng" dirty="0"/>
              <a:t>Participants Served by AMH Funded FPM FY 21 YTD</a:t>
            </a:r>
          </a:p>
          <a:p>
            <a:r>
              <a:rPr lang="en-US" dirty="0">
                <a:cs typeface="Arial"/>
              </a:rPr>
              <a:t>                                                       </a:t>
            </a:r>
            <a:r>
              <a:rPr lang="en-US" b="1" dirty="0">
                <a:cs typeface="Arial"/>
              </a:rPr>
              <a:t>         </a:t>
            </a:r>
            <a:endParaRPr lang="en-US" b="1" u="sng" dirty="0">
              <a:cs typeface="Arial"/>
            </a:endParaRPr>
          </a:p>
          <a:p>
            <a:r>
              <a:rPr lang="en-US" b="1" dirty="0"/>
              <a:t>Participants Served by FPM                      179</a:t>
            </a:r>
          </a:p>
          <a:p>
            <a:r>
              <a:rPr lang="en-US" b="1" dirty="0"/>
              <a:t>Re-arrests (new charges)                          (5) 3%</a:t>
            </a:r>
          </a:p>
          <a:p>
            <a:r>
              <a:rPr lang="en-US" b="1" dirty="0"/>
              <a:t>Admission CSU/Psyc Hosp.                      (5) 3%</a:t>
            </a:r>
            <a:endParaRPr lang="en-US" b="1" dirty="0">
              <a:cs typeface="Arial" panose="020B0604020202020204"/>
            </a:endParaRPr>
          </a:p>
          <a:p>
            <a:r>
              <a:rPr lang="en-US" b="1" dirty="0"/>
              <a:t>Episodes of Homelessness                       (3) 2%</a:t>
            </a:r>
          </a:p>
          <a:p>
            <a:endParaRPr lang="en-US" b="1" dirty="0">
              <a:cs typeface="Arial" panose="020B0604020202020204"/>
            </a:endParaRPr>
          </a:p>
          <a:p>
            <a:r>
              <a:rPr lang="en-US" b="1" u="sng" dirty="0">
                <a:cs typeface="Arial" panose="020B0604020202020204"/>
              </a:rPr>
              <a:t>On Current Caseload</a:t>
            </a:r>
            <a:r>
              <a:rPr lang="en-US" dirty="0">
                <a:cs typeface="Arial" panose="020B0604020202020204"/>
              </a:rPr>
              <a:t>                                   </a:t>
            </a:r>
            <a:r>
              <a:rPr lang="en-US" b="1" dirty="0">
                <a:cs typeface="Arial" panose="020B0604020202020204"/>
              </a:rPr>
              <a:t>118</a:t>
            </a:r>
            <a:endParaRPr lang="en-US" b="1" u="sng" dirty="0"/>
          </a:p>
          <a:p>
            <a:r>
              <a:rPr lang="en-US" b="1" dirty="0"/>
              <a:t>Permanently Housed                                    83%     </a:t>
            </a:r>
          </a:p>
          <a:p>
            <a:r>
              <a:rPr lang="en-US" b="1" dirty="0"/>
              <a:t>Temporary/Residential Trmt		17%</a:t>
            </a:r>
          </a:p>
          <a:p>
            <a:r>
              <a:rPr lang="en-US" b="1" dirty="0"/>
              <a:t>Employed/Benefits/Student                         95%</a:t>
            </a:r>
          </a:p>
          <a:p>
            <a:endParaRPr lang="en-US" b="1" dirty="0"/>
          </a:p>
          <a:p>
            <a:endParaRPr lang="en-US" dirty="0"/>
          </a:p>
        </p:txBody>
      </p:sp>
      <p:sp>
        <p:nvSpPr>
          <p:cNvPr id="3" name="TextBox 2">
            <a:extLst>
              <a:ext uri="{FF2B5EF4-FFF2-40B4-BE49-F238E27FC236}">
                <a16:creationId xmlns:a16="http://schemas.microsoft.com/office/drawing/2014/main" id="{25039743-3FC1-490C-940D-73B9E8CCA770}"/>
              </a:ext>
            </a:extLst>
          </p:cNvPr>
          <p:cNvSpPr txBox="1"/>
          <p:nvPr/>
        </p:nvSpPr>
        <p:spPr>
          <a:xfrm>
            <a:off x="375684" y="5624050"/>
            <a:ext cx="5815912" cy="923330"/>
          </a:xfrm>
          <a:prstGeom prst="rect">
            <a:avLst/>
          </a:prstGeom>
          <a:noFill/>
        </p:spPr>
        <p:txBody>
          <a:bodyPr wrap="square" lIns="91440" tIns="45720" rIns="91440" bIns="45720" rtlCol="0" anchor="t">
            <a:spAutoFit/>
          </a:bodyPr>
          <a:lstStyle/>
          <a:p>
            <a:r>
              <a:rPr lang="en-US" b="1" u="sng" dirty="0"/>
              <a:t>All Courts AMH Funded</a:t>
            </a:r>
            <a:r>
              <a:rPr lang="en-US" b="1" dirty="0"/>
              <a:t>            </a:t>
            </a:r>
            <a:r>
              <a:rPr lang="en-US" b="1" dirty="0">
                <a:ea typeface="+mn-lt"/>
                <a:cs typeface="+mn-lt"/>
              </a:rPr>
              <a:t>              </a:t>
            </a:r>
            <a:endParaRPr lang="en-US" b="1" u="sng" dirty="0"/>
          </a:p>
          <a:p>
            <a:r>
              <a:rPr lang="en-US" b="1" dirty="0"/>
              <a:t>Individuals served-                                      219</a:t>
            </a:r>
          </a:p>
          <a:p>
            <a:r>
              <a:rPr lang="en-US" b="1" dirty="0"/>
              <a:t>Graduates-                                                      39</a:t>
            </a:r>
          </a:p>
        </p:txBody>
      </p:sp>
    </p:spTree>
    <p:extLst>
      <p:ext uri="{BB962C8B-B14F-4D97-AF65-F5344CB8AC3E}">
        <p14:creationId xmlns:p14="http://schemas.microsoft.com/office/powerpoint/2010/main" val="89596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2328405" y="2948266"/>
            <a:ext cx="5054600" cy="36020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endParaRPr lang="en-US" sz="1600" dirty="0"/>
          </a:p>
          <a:p>
            <a:pPr marL="0" indent="0">
              <a:buNone/>
            </a:pPr>
            <a:endParaRPr lang="en-US" sz="1600" dirty="0"/>
          </a:p>
        </p:txBody>
      </p:sp>
      <p:sp>
        <p:nvSpPr>
          <p:cNvPr id="11" name="Text Placeholder 7"/>
          <p:cNvSpPr txBox="1">
            <a:spLocks/>
          </p:cNvSpPr>
          <p:nvPr/>
        </p:nvSpPr>
        <p:spPr>
          <a:xfrm>
            <a:off x="937950" y="1887179"/>
            <a:ext cx="4470400"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b="1" dirty="0">
              <a:solidFill>
                <a:schemeClr val="bg1"/>
              </a:solidFill>
            </a:endParaRPr>
          </a:p>
        </p:txBody>
      </p:sp>
      <p:sp>
        <p:nvSpPr>
          <p:cNvPr id="12" name="Text Placeholder 8"/>
          <p:cNvSpPr txBox="1">
            <a:spLocks/>
          </p:cNvSpPr>
          <p:nvPr/>
        </p:nvSpPr>
        <p:spPr>
          <a:xfrm>
            <a:off x="2640420" y="1386631"/>
            <a:ext cx="5380037"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dirty="0">
              <a:solidFill>
                <a:schemeClr val="bg1"/>
              </a:solidFill>
            </a:endParaRPr>
          </a:p>
        </p:txBody>
      </p:sp>
      <p:sp>
        <p:nvSpPr>
          <p:cNvPr id="3" name="TextBox 2">
            <a:extLst>
              <a:ext uri="{FF2B5EF4-FFF2-40B4-BE49-F238E27FC236}">
                <a16:creationId xmlns:a16="http://schemas.microsoft.com/office/drawing/2014/main" id="{0AB1DBD7-984F-497A-B2DC-60AB39489284}"/>
              </a:ext>
            </a:extLst>
          </p:cNvPr>
          <p:cNvSpPr txBox="1"/>
          <p:nvPr/>
        </p:nvSpPr>
        <p:spPr>
          <a:xfrm>
            <a:off x="8503372" y="424894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B400F71-13B5-4DD4-8936-ADA8A44CFF15}"/>
              </a:ext>
            </a:extLst>
          </p:cNvPr>
          <p:cNvSpPr txBox="1"/>
          <p:nvPr/>
        </p:nvSpPr>
        <p:spPr>
          <a:xfrm>
            <a:off x="710999" y="1799701"/>
            <a:ext cx="2944937" cy="3416320"/>
          </a:xfrm>
          <a:prstGeom prst="rect">
            <a:avLst/>
          </a:prstGeom>
          <a:noFill/>
          <a:ln w="28575">
            <a:solidFill>
              <a:schemeClr val="accent1"/>
            </a:solidFill>
          </a:ln>
        </p:spPr>
        <p:txBody>
          <a:bodyPr wrap="square" lIns="91440" tIns="45720" rIns="91440" bIns="45720" rtlCol="0" anchor="t">
            <a:spAutoFit/>
          </a:bodyPr>
          <a:lstStyle/>
          <a:p>
            <a:pPr algn="ctr"/>
            <a:r>
              <a:rPr lang="en-US" b="1" dirty="0">
                <a:solidFill>
                  <a:schemeClr val="tx2"/>
                </a:solidFill>
              </a:rPr>
              <a:t>Engage </a:t>
            </a:r>
          </a:p>
          <a:p>
            <a:pPr algn="ct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Individuals with criminal justice involvement and serious persistent mental illness with opportunities for gainful employment  </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Employers in dialogue that leads to employing talent from this pool</a:t>
            </a:r>
          </a:p>
        </p:txBody>
      </p:sp>
      <p:sp>
        <p:nvSpPr>
          <p:cNvPr id="9" name="TextBox 8">
            <a:extLst>
              <a:ext uri="{FF2B5EF4-FFF2-40B4-BE49-F238E27FC236}">
                <a16:creationId xmlns:a16="http://schemas.microsoft.com/office/drawing/2014/main" id="{2B15E454-E3EE-4A8B-9FA3-21AE003C4232}"/>
              </a:ext>
            </a:extLst>
          </p:cNvPr>
          <p:cNvSpPr txBox="1"/>
          <p:nvPr/>
        </p:nvSpPr>
        <p:spPr>
          <a:xfrm>
            <a:off x="4460789" y="1836687"/>
            <a:ext cx="3405131" cy="4216539"/>
          </a:xfrm>
          <a:prstGeom prst="rect">
            <a:avLst/>
          </a:prstGeom>
          <a:noFill/>
          <a:ln w="28575">
            <a:solidFill>
              <a:schemeClr val="accent1"/>
            </a:solidFill>
          </a:ln>
        </p:spPr>
        <p:txBody>
          <a:bodyPr wrap="square" lIns="91440" tIns="45720" rIns="91440" bIns="45720" rtlCol="0" anchor="t">
            <a:spAutoFit/>
          </a:bodyPr>
          <a:lstStyle/>
          <a:p>
            <a:pPr algn="ctr"/>
            <a:r>
              <a:rPr lang="en-US" b="1" dirty="0">
                <a:solidFill>
                  <a:schemeClr val="tx2"/>
                </a:solidFill>
              </a:rPr>
              <a:t>Educate</a:t>
            </a:r>
          </a:p>
          <a:p>
            <a:pPr algn="ctr"/>
            <a:endParaRPr lang="en-US" sz="1600" b="1" dirty="0">
              <a:solidFill>
                <a:schemeClr val="tx2"/>
              </a:solidFill>
              <a:cs typeface="Arial"/>
            </a:endParaRPr>
          </a:p>
          <a:p>
            <a:pPr marL="285750" indent="-285750">
              <a:buFont typeface="Arial" panose="020B0604020202020204" pitchFamily="34" charset="0"/>
              <a:buChar char="•"/>
            </a:pPr>
            <a:r>
              <a:rPr lang="en-US" dirty="0">
                <a:solidFill>
                  <a:schemeClr val="tx2"/>
                </a:solidFill>
              </a:rPr>
              <a:t>Individuals on strategies for maintaining employment (including soft skills)</a:t>
            </a:r>
            <a:endParaRPr lang="en-US" dirty="0">
              <a:solidFill>
                <a:schemeClr val="tx2"/>
              </a:solidFill>
              <a:cs typeface="Arial"/>
            </a:endParaRPr>
          </a:p>
          <a:p>
            <a:endParaRPr lang="en-US" dirty="0">
              <a:solidFill>
                <a:schemeClr val="tx2"/>
              </a:solidFill>
              <a:cs typeface="Arial"/>
            </a:endParaRPr>
          </a:p>
          <a:p>
            <a:pPr marL="285750" indent="-285750">
              <a:buFont typeface="Arial" panose="020B0604020202020204" pitchFamily="34" charset="0"/>
              <a:buChar char="•"/>
            </a:pPr>
            <a:r>
              <a:rPr lang="en-US" dirty="0">
                <a:solidFill>
                  <a:schemeClr val="tx2"/>
                </a:solidFill>
              </a:rPr>
              <a:t>Employers about the benefits of recruiting and hiring from this rehabilitated talent pool</a:t>
            </a:r>
            <a:endParaRPr lang="en-US" dirty="0">
              <a:solidFill>
                <a:schemeClr val="tx2"/>
              </a:solidFill>
              <a:cs typeface="Arial"/>
            </a:endParaRPr>
          </a:p>
          <a:p>
            <a:pPr marL="285750" indent="-285750">
              <a:buFont typeface="Arial" panose="020B0604020202020204" pitchFamily="34" charset="0"/>
              <a:buChar char="•"/>
            </a:pPr>
            <a:endParaRPr lang="en-US" dirty="0">
              <a:solidFill>
                <a:schemeClr val="tx2"/>
              </a:solidFill>
              <a:cs typeface="Arial"/>
            </a:endParaRPr>
          </a:p>
          <a:p>
            <a:pPr marL="285750" indent="-285750">
              <a:buFont typeface="Arial" panose="020B0604020202020204" pitchFamily="34" charset="0"/>
              <a:buChar char="•"/>
            </a:pPr>
            <a:r>
              <a:rPr lang="en-US" dirty="0">
                <a:solidFill>
                  <a:schemeClr val="tx2"/>
                </a:solidFill>
                <a:cs typeface="Arial"/>
              </a:rPr>
              <a:t>Service providers on resources available to Returning Citizens </a:t>
            </a:r>
          </a:p>
          <a:p>
            <a:endParaRPr lang="en-US" dirty="0">
              <a:solidFill>
                <a:schemeClr val="tx2"/>
              </a:solidFill>
              <a:cs typeface="Arial"/>
            </a:endParaRPr>
          </a:p>
        </p:txBody>
      </p:sp>
      <p:sp>
        <p:nvSpPr>
          <p:cNvPr id="15" name="TextBox 14">
            <a:extLst>
              <a:ext uri="{FF2B5EF4-FFF2-40B4-BE49-F238E27FC236}">
                <a16:creationId xmlns:a16="http://schemas.microsoft.com/office/drawing/2014/main" id="{453025BF-3F1F-44D3-9273-2005FDE14AE9}"/>
              </a:ext>
            </a:extLst>
          </p:cNvPr>
          <p:cNvSpPr txBox="1"/>
          <p:nvPr/>
        </p:nvSpPr>
        <p:spPr>
          <a:xfrm>
            <a:off x="8503372" y="1796106"/>
            <a:ext cx="2977629" cy="3139321"/>
          </a:xfrm>
          <a:prstGeom prst="rect">
            <a:avLst/>
          </a:prstGeom>
          <a:noFill/>
          <a:ln w="28575">
            <a:solidFill>
              <a:schemeClr val="accent1"/>
            </a:solidFill>
          </a:ln>
        </p:spPr>
        <p:txBody>
          <a:bodyPr wrap="square" lIns="91440" tIns="45720" rIns="91440" bIns="45720" rtlCol="0" anchor="t">
            <a:spAutoFit/>
          </a:bodyPr>
          <a:lstStyle/>
          <a:p>
            <a:pPr algn="ctr"/>
            <a:r>
              <a:rPr lang="en-US" b="1" dirty="0">
                <a:solidFill>
                  <a:schemeClr val="tx2"/>
                </a:solidFill>
              </a:rPr>
              <a:t>Connect</a:t>
            </a:r>
          </a:p>
          <a:p>
            <a:pPr algn="ctr"/>
            <a:endParaRPr lang="en-US" b="1" dirty="0">
              <a:solidFill>
                <a:schemeClr val="tx2"/>
              </a:solidFill>
            </a:endParaRPr>
          </a:p>
          <a:p>
            <a:pPr marL="285750" indent="-285750">
              <a:buFont typeface="Arial" panose="020B0604020202020204" pitchFamily="34" charset="0"/>
              <a:buChar char="•"/>
            </a:pPr>
            <a:r>
              <a:rPr lang="en-US" dirty="0">
                <a:solidFill>
                  <a:schemeClr val="tx2"/>
                </a:solidFill>
              </a:rPr>
              <a:t>Individuals with opportunities</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Employers to benefits and recruitment resources</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Agencies doing similar work</a:t>
            </a:r>
            <a:endParaRPr lang="en-US" sz="1600" dirty="0">
              <a:solidFill>
                <a:schemeClr val="tx2"/>
              </a:solidFill>
              <a:cs typeface="Arial"/>
            </a:endParaRPr>
          </a:p>
        </p:txBody>
      </p:sp>
      <p:sp>
        <p:nvSpPr>
          <p:cNvPr id="2" name="Rectangle 1">
            <a:extLst>
              <a:ext uri="{FF2B5EF4-FFF2-40B4-BE49-F238E27FC236}">
                <a16:creationId xmlns:a16="http://schemas.microsoft.com/office/drawing/2014/main" id="{A9F1156E-CB39-4ED3-9DE0-6792A501F449}"/>
              </a:ext>
            </a:extLst>
          </p:cNvPr>
          <p:cNvSpPr/>
          <p:nvPr/>
        </p:nvSpPr>
        <p:spPr>
          <a:xfrm>
            <a:off x="335387" y="488252"/>
            <a:ext cx="7032694" cy="646331"/>
          </a:xfrm>
          <a:prstGeom prst="rect">
            <a:avLst/>
          </a:prstGeom>
        </p:spPr>
        <p:txBody>
          <a:bodyPr wrap="none">
            <a:spAutoFit/>
          </a:bodyPr>
          <a:lstStyle/>
          <a:p>
            <a:pPr algn="ctr"/>
            <a:r>
              <a:rPr lang="en-US" sz="3600" dirty="0">
                <a:solidFill>
                  <a:schemeClr val="tx2"/>
                </a:solidFill>
                <a:latin typeface="+mj-lt"/>
              </a:rPr>
              <a:t>Employment for returning citizens</a:t>
            </a:r>
          </a:p>
        </p:txBody>
      </p:sp>
    </p:spTree>
    <p:extLst>
      <p:ext uri="{BB962C8B-B14F-4D97-AF65-F5344CB8AC3E}">
        <p14:creationId xmlns:p14="http://schemas.microsoft.com/office/powerpoint/2010/main" val="217598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2852737"/>
          </a:xfrm>
        </p:spPr>
        <p:txBody>
          <a:bodyPr>
            <a:normAutofit/>
          </a:bodyPr>
          <a:lstStyle/>
          <a:p>
            <a:r>
              <a:rPr lang="en-US" sz="6000" dirty="0">
                <a:solidFill>
                  <a:schemeClr val="accent4"/>
                </a:solidFill>
              </a:rPr>
              <a:t>Roll Call</a:t>
            </a:r>
            <a:br>
              <a:rPr lang="en-US" sz="6000" dirty="0">
                <a:solidFill>
                  <a:schemeClr val="accent4"/>
                </a:solidFill>
              </a:rPr>
            </a:br>
            <a:br>
              <a:rPr lang="en-US" dirty="0">
                <a:solidFill>
                  <a:schemeClr val="accent4"/>
                </a:solidFill>
              </a:rPr>
            </a:br>
            <a:r>
              <a:rPr lang="en-US" sz="4800" dirty="0">
                <a:solidFill>
                  <a:schemeClr val="accent4"/>
                </a:solidFill>
              </a:rPr>
              <a:t>David Sofferin</a:t>
            </a:r>
            <a:br>
              <a:rPr lang="en-US" sz="4800" dirty="0">
                <a:solidFill>
                  <a:schemeClr val="accent4"/>
                </a:solidFill>
              </a:rPr>
            </a:br>
            <a:r>
              <a:rPr lang="en-US" sz="4800" dirty="0">
                <a:solidFill>
                  <a:schemeClr val="accent4"/>
                </a:solidFill>
              </a:rPr>
              <a:t>Director, Public Affairs</a:t>
            </a:r>
            <a:endParaRPr lang="en-US" sz="6000" dirty="0">
              <a:solidFill>
                <a:schemeClr val="accent4"/>
              </a:solidFill>
            </a:endParaRPr>
          </a:p>
        </p:txBody>
      </p:sp>
    </p:spTree>
    <p:extLst>
      <p:ext uri="{BB962C8B-B14F-4D97-AF65-F5344CB8AC3E}">
        <p14:creationId xmlns:p14="http://schemas.microsoft.com/office/powerpoint/2010/main" val="1266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txBox="1">
            <a:spLocks/>
          </p:cNvSpPr>
          <p:nvPr/>
        </p:nvSpPr>
        <p:spPr>
          <a:xfrm>
            <a:off x="860038" y="1881338"/>
            <a:ext cx="4470400"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2" name="Text Placeholder 8"/>
          <p:cNvSpPr txBox="1">
            <a:spLocks/>
          </p:cNvSpPr>
          <p:nvPr/>
        </p:nvSpPr>
        <p:spPr>
          <a:xfrm>
            <a:off x="2640420" y="1386631"/>
            <a:ext cx="5380037"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4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0AB1DBD7-984F-497A-B2DC-60AB39489284}"/>
              </a:ext>
            </a:extLst>
          </p:cNvPr>
          <p:cNvSpPr txBox="1"/>
          <p:nvPr/>
        </p:nvSpPr>
        <p:spPr>
          <a:xfrm>
            <a:off x="8503372" y="424894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B400F71-13B5-4DD4-8936-ADA8A44CFF15}"/>
              </a:ext>
            </a:extLst>
          </p:cNvPr>
          <p:cNvSpPr txBox="1"/>
          <p:nvPr/>
        </p:nvSpPr>
        <p:spPr>
          <a:xfrm>
            <a:off x="316426" y="1386631"/>
            <a:ext cx="5647933" cy="5109091"/>
          </a:xfrm>
          <a:prstGeom prst="rect">
            <a:avLst/>
          </a:prstGeom>
          <a:noFill/>
          <a:ln w="28575">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D1953"/>
                </a:solidFill>
                <a:effectLst/>
                <a:uLnTx/>
                <a:uFillTx/>
                <a:latin typeface="Arial" panose="020B0604020202020204"/>
                <a:ea typeface="+mn-ea"/>
                <a:cs typeface="+mn-cs"/>
              </a:rPr>
              <a:t>Current Project and Focus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1D1953"/>
              </a:solidFill>
              <a:effectLst/>
              <a:uLnTx/>
              <a:uFillTx/>
              <a:latin typeface="Arial" panose="020B0604020202020204"/>
              <a:ea typeface="+mn-ea"/>
              <a:cs typeface="Arial"/>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ea"/>
                <a:cs typeface="Arial"/>
              </a:rPr>
              <a:t>Focus on accessibility of resources for linking  Employers and returning citizens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ea"/>
                <a:cs typeface="Arial"/>
              </a:rPr>
              <a:t>Use of state agency websites for publicizing information, programs resources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D1953"/>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D1953"/>
                </a:solidFill>
                <a:effectLst/>
                <a:uLnTx/>
                <a:uFillTx/>
                <a:latin typeface="Arial" panose="020B0604020202020204"/>
                <a:ea typeface="+mn-ea"/>
                <a:cs typeface="Arial"/>
              </a:rPr>
              <a:t>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1D1953"/>
              </a:solidFill>
              <a:effectLst/>
              <a:uLnTx/>
              <a:uFillTx/>
              <a:latin typeface="Arial" panose="020B0604020202020204"/>
              <a:ea typeface="+mn-ea"/>
              <a:cs typeface="Arial"/>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D1953"/>
                </a:solidFill>
                <a:effectLst/>
                <a:uLnTx/>
                <a:uFillTx/>
                <a:latin typeface="Arial" panose="020B0604020202020204"/>
                <a:ea typeface="+mn-ea"/>
                <a:cs typeface="Arial"/>
              </a:rPr>
              <a:t>April 14, 2021 GA Dept of Labor facilitated the Bonding/Opportunity Tax Credit workshop for approxiately 90-95 attendees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1D1953"/>
                </a:solidFill>
                <a:effectLst/>
                <a:uLnTx/>
                <a:uFillTx/>
                <a:latin typeface="Arial" panose="020B0604020202020204"/>
                <a:ea typeface="+mn-ea"/>
                <a:cs typeface="Arial"/>
              </a:rPr>
              <a:t>Objective: to educate employers and those serving returning citizens on hiring incentives available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1D1953"/>
                </a:solidFill>
                <a:latin typeface="Arial" panose="020B0604020202020204"/>
                <a:cs typeface="Arial"/>
              </a:rPr>
              <a:t>Next steps: Continue to work in partnership with committee members providing available resources and trainings to employers interested in hiring returning citizens</a:t>
            </a:r>
            <a:endParaRPr kumimoji="0" lang="en-US" b="0" i="0" u="none" strike="noStrike" kern="1200" cap="none" spc="0" normalizeH="0" baseline="0" noProof="0" dirty="0">
              <a:ln>
                <a:noFill/>
              </a:ln>
              <a:solidFill>
                <a:srgbClr val="1D1953"/>
              </a:solidFill>
              <a:effectLst/>
              <a:uLnTx/>
              <a:uFillTx/>
              <a:latin typeface="Arial" panose="020B0604020202020204"/>
              <a:ea typeface="+mn-ea"/>
              <a:cs typeface="Arial"/>
            </a:endParaRPr>
          </a:p>
        </p:txBody>
      </p:sp>
      <p:sp>
        <p:nvSpPr>
          <p:cNvPr id="15" name="TextBox 14">
            <a:extLst>
              <a:ext uri="{FF2B5EF4-FFF2-40B4-BE49-F238E27FC236}">
                <a16:creationId xmlns:a16="http://schemas.microsoft.com/office/drawing/2014/main" id="{453025BF-3F1F-44D3-9273-2005FDE14AE9}"/>
              </a:ext>
            </a:extLst>
          </p:cNvPr>
          <p:cNvSpPr txBox="1"/>
          <p:nvPr/>
        </p:nvSpPr>
        <p:spPr>
          <a:xfrm>
            <a:off x="6186311" y="2775989"/>
            <a:ext cx="5647934" cy="3170099"/>
          </a:xfrm>
          <a:prstGeom prst="rect">
            <a:avLst/>
          </a:prstGeom>
          <a:noFill/>
          <a:ln w="28575">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 </a:t>
            </a:r>
            <a:r>
              <a:rPr kumimoji="0" lang="en-US" sz="2000" b="1"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Partners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Ga Department of Community Supervision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Ga Vocation and Rehabilitation Agency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Ga Dept of Labor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rPr>
              <a:t>Urban League</a:t>
            </a:r>
            <a:endParaRPr kumimoji="0" lang="en-US" sz="1800" b="1" i="0" u="none" strike="noStrike" kern="1200" cap="none" spc="0" normalizeH="0" baseline="0" noProof="0" dirty="0">
              <a:ln>
                <a:noFill/>
              </a:ln>
              <a:solidFill>
                <a:srgbClr val="1D1953"/>
              </a:solidFill>
              <a:effectLst/>
              <a:uLnTx/>
              <a:uFillTx/>
              <a:latin typeface="Arial" panose="020B0604020202020204"/>
              <a:ea typeface="+mn-lt"/>
              <a:cs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lt"/>
                <a:cs typeface="Arial" panose="020B0604020202020204"/>
              </a:rPr>
              <a:t>Department</a:t>
            </a: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Arial"/>
              </a:rPr>
              <a:t> of Justice, </a:t>
            </a:r>
            <a:r>
              <a:rPr kumimoji="0" lang="en-US" sz="1800" b="0" i="0" u="none" strike="noStrike" kern="1200" cap="none" spc="0" normalizeH="0" baseline="0" noProof="0" dirty="0">
                <a:ln>
                  <a:noFill/>
                </a:ln>
                <a:solidFill>
                  <a:schemeClr val="tx2"/>
                </a:solidFill>
                <a:effectLst/>
                <a:uLnTx/>
                <a:uFillTx/>
                <a:latin typeface="Arial" panose="020B0604020202020204"/>
                <a:ea typeface="+mn-lt"/>
                <a:cs typeface="Arial" panose="020B0604020202020204"/>
              </a:rPr>
              <a:t>U. S. Attorney’s Office </a:t>
            </a:r>
            <a:endParaRPr kumimoji="0" lang="en-US" sz="1800" b="1" i="0" u="none" strike="noStrike" kern="1200" cap="none" spc="0" normalizeH="0" baseline="0" noProof="0" dirty="0">
              <a:ln>
                <a:noFill/>
              </a:ln>
              <a:solidFill>
                <a:schemeClr val="tx2"/>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lt"/>
                <a:cs typeface="Arial" panose="020B0604020202020204"/>
              </a:rPr>
              <a:t>Worksource Atlanta  </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lt"/>
                <a:cs typeface="Arial" panose="020B0604020202020204"/>
              </a:rPr>
              <a:t>Technical College System of GA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lt"/>
                <a:cs typeface="Arial" panose="020B0604020202020204"/>
              </a:rPr>
              <a:t>Atlanta CareerRise/United Way (new partner)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2"/>
                </a:solidFill>
                <a:latin typeface="Arial" panose="020B0604020202020204"/>
                <a:ea typeface="+mn-lt"/>
                <a:cs typeface="Arial" panose="020B0604020202020204"/>
              </a:rPr>
              <a:t>Department of Juvenile Justice (new partner)</a:t>
            </a:r>
            <a:endPar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6C279BB4-2997-4C21-8F23-75F4B9C5744B}"/>
              </a:ext>
            </a:extLst>
          </p:cNvPr>
          <p:cNvSpPr/>
          <p:nvPr/>
        </p:nvSpPr>
        <p:spPr>
          <a:xfrm>
            <a:off x="167193" y="492946"/>
            <a:ext cx="7032694" cy="646331"/>
          </a:xfrm>
          <a:prstGeom prst="rect">
            <a:avLst/>
          </a:prstGeom>
        </p:spPr>
        <p:txBody>
          <a:bodyPr wrap="none">
            <a:spAutoFit/>
          </a:bodyPr>
          <a:lstStyle/>
          <a:p>
            <a:pPr lvl="0" algn="ctr">
              <a:defRPr/>
            </a:pPr>
            <a:r>
              <a:rPr lang="en-US" sz="3600" dirty="0">
                <a:solidFill>
                  <a:schemeClr val="tx2"/>
                </a:solidFill>
                <a:latin typeface="+mj-lt"/>
              </a:rPr>
              <a:t>Employment for returning citizens</a:t>
            </a:r>
          </a:p>
        </p:txBody>
      </p:sp>
    </p:spTree>
    <p:extLst>
      <p:ext uri="{BB962C8B-B14F-4D97-AF65-F5344CB8AC3E}">
        <p14:creationId xmlns:p14="http://schemas.microsoft.com/office/powerpoint/2010/main" val="390081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024" y="1183588"/>
            <a:ext cx="10488475" cy="14597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FREE</a:t>
            </a:r>
          </a:p>
          <a:p>
            <a:pPr algn="ctr"/>
            <a:r>
              <a:rPr lang="en-US" sz="2400" b="1" u="sng" dirty="0"/>
              <a:t>F</a:t>
            </a:r>
            <a:r>
              <a:rPr lang="en-US" b="1" dirty="0"/>
              <a:t>amily </a:t>
            </a:r>
            <a:r>
              <a:rPr lang="en-US" sz="2400" b="1" u="sng" dirty="0"/>
              <a:t>R</a:t>
            </a:r>
            <a:r>
              <a:rPr lang="en-US" b="1" dirty="0"/>
              <a:t>eunification, </a:t>
            </a:r>
            <a:r>
              <a:rPr lang="en-US" sz="2400" b="1" u="sng" dirty="0"/>
              <a:t>E</a:t>
            </a:r>
            <a:r>
              <a:rPr lang="en-US" b="1" dirty="0"/>
              <a:t>ducation, &amp; </a:t>
            </a:r>
            <a:r>
              <a:rPr lang="en-US" sz="2400" b="1" u="sng" dirty="0"/>
              <a:t>E</a:t>
            </a:r>
            <a:r>
              <a:rPr lang="en-US" b="1" dirty="0"/>
              <a:t>mpowerment Project </a:t>
            </a:r>
          </a:p>
          <a:p>
            <a:pPr algn="ctr"/>
            <a:r>
              <a:rPr lang="en-US" b="1" i="1" dirty="0"/>
              <a:t>Psychoeducation, Counseling, and Peer Support to Facilitate Successful Re-Entry for Georgia’s Returning Citizens</a:t>
            </a:r>
          </a:p>
          <a:p>
            <a:pPr algn="ctr"/>
            <a:r>
              <a:rPr lang="en-US" i="1" dirty="0"/>
              <a:t> </a:t>
            </a:r>
          </a:p>
        </p:txBody>
      </p:sp>
      <p:sp>
        <p:nvSpPr>
          <p:cNvPr id="10" name="Text Placeholder 9"/>
          <p:cNvSpPr txBox="1">
            <a:spLocks/>
          </p:cNvSpPr>
          <p:nvPr/>
        </p:nvSpPr>
        <p:spPr>
          <a:xfrm>
            <a:off x="6240900" y="2841624"/>
            <a:ext cx="5035504" cy="3912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t>Pilot sites:</a:t>
            </a:r>
          </a:p>
          <a:p>
            <a:pPr lvl="1"/>
            <a:r>
              <a:rPr lang="en-US" sz="1600" dirty="0"/>
              <a:t> </a:t>
            </a:r>
            <a:r>
              <a:rPr lang="en-US" sz="1600" b="1" dirty="0"/>
              <a:t>Metro Atlanta Reentry Center: </a:t>
            </a:r>
            <a:r>
              <a:rPr lang="en-US" sz="1600" dirty="0"/>
              <a:t>Ready</a:t>
            </a:r>
          </a:p>
          <a:p>
            <a:pPr lvl="1"/>
            <a:r>
              <a:rPr lang="en-US" sz="1600" b="1" dirty="0"/>
              <a:t>Central State Prison: </a:t>
            </a:r>
            <a:r>
              <a:rPr lang="en-US" sz="1600" dirty="0"/>
              <a:t>Discussion ongoing</a:t>
            </a:r>
          </a:p>
          <a:p>
            <a:r>
              <a:rPr lang="en-US" sz="2000" dirty="0"/>
              <a:t>Proposed 20 Returning Citizens in first Cohort</a:t>
            </a:r>
          </a:p>
          <a:p>
            <a:r>
              <a:rPr lang="en-US" sz="2000" dirty="0"/>
              <a:t>All staff facilitators hired and trained March 12/13</a:t>
            </a:r>
          </a:p>
          <a:p>
            <a:r>
              <a:rPr lang="en-US" sz="2000" dirty="0"/>
              <a:t>First cohort to start April 23, 2021</a:t>
            </a:r>
          </a:p>
        </p:txBody>
      </p:sp>
      <p:sp>
        <p:nvSpPr>
          <p:cNvPr id="11" name="Text Placeholder 7"/>
          <p:cNvSpPr txBox="1">
            <a:spLocks/>
          </p:cNvSpPr>
          <p:nvPr/>
        </p:nvSpPr>
        <p:spPr>
          <a:xfrm>
            <a:off x="937950" y="1941512"/>
            <a:ext cx="4470400"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b="1" dirty="0">
              <a:solidFill>
                <a:schemeClr val="bg1"/>
              </a:solidFill>
            </a:endParaRPr>
          </a:p>
        </p:txBody>
      </p:sp>
      <p:sp>
        <p:nvSpPr>
          <p:cNvPr id="12" name="Text Placeholder 8"/>
          <p:cNvSpPr txBox="1">
            <a:spLocks/>
          </p:cNvSpPr>
          <p:nvPr/>
        </p:nvSpPr>
        <p:spPr>
          <a:xfrm>
            <a:off x="10078232" y="2473645"/>
            <a:ext cx="5380037" cy="900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z="4000" dirty="0">
              <a:solidFill>
                <a:schemeClr val="bg1"/>
              </a:solidFill>
            </a:endParaRPr>
          </a:p>
        </p:txBody>
      </p:sp>
      <p:sp>
        <p:nvSpPr>
          <p:cNvPr id="13" name="Rectangle 12"/>
          <p:cNvSpPr/>
          <p:nvPr/>
        </p:nvSpPr>
        <p:spPr>
          <a:xfrm>
            <a:off x="838200" y="2841624"/>
            <a:ext cx="5054600" cy="360203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8562" y="397156"/>
            <a:ext cx="11783438" cy="732261"/>
          </a:xfrm>
        </p:spPr>
        <p:txBody>
          <a:bodyPr/>
          <a:lstStyle/>
          <a:p>
            <a:r>
              <a:rPr lang="en-US" dirty="0"/>
              <a:t>Family Reunification Initiative</a:t>
            </a:r>
          </a:p>
        </p:txBody>
      </p:sp>
      <p:sp>
        <p:nvSpPr>
          <p:cNvPr id="3" name="TextBox 2">
            <a:extLst>
              <a:ext uri="{FF2B5EF4-FFF2-40B4-BE49-F238E27FC236}">
                <a16:creationId xmlns:a16="http://schemas.microsoft.com/office/drawing/2014/main" id="{0AB1DBD7-984F-497A-B2DC-60AB39489284}"/>
              </a:ext>
            </a:extLst>
          </p:cNvPr>
          <p:cNvSpPr txBox="1"/>
          <p:nvPr/>
        </p:nvSpPr>
        <p:spPr>
          <a:xfrm>
            <a:off x="8503372" y="424894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CC0ECF3-CD06-4F6E-8A58-B22F9AB38A7D}"/>
              </a:ext>
            </a:extLst>
          </p:cNvPr>
          <p:cNvSpPr txBox="1"/>
          <p:nvPr/>
        </p:nvSpPr>
        <p:spPr>
          <a:xfrm>
            <a:off x="915596" y="2897715"/>
            <a:ext cx="5067535" cy="3847207"/>
          </a:xfrm>
          <a:prstGeom prst="rect">
            <a:avLst/>
          </a:prstGeom>
          <a:noFill/>
        </p:spPr>
        <p:txBody>
          <a:bodyPr wrap="square" rtlCol="0">
            <a:spAutoFit/>
          </a:bodyPr>
          <a:lstStyle/>
          <a:p>
            <a:r>
              <a:rPr lang="en-US" sz="2000" dirty="0">
                <a:solidFill>
                  <a:schemeClr val="tx2"/>
                </a:solidFill>
              </a:rPr>
              <a:t>New family focused- peer facilitated multi-session project</a:t>
            </a:r>
          </a:p>
          <a:p>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Forensic Peer Mentors and </a:t>
            </a:r>
            <a:r>
              <a:rPr lang="en-US" sz="2000" i="1" dirty="0">
                <a:solidFill>
                  <a:schemeClr val="tx2"/>
                </a:solidFill>
              </a:rPr>
              <a:t>Certified</a:t>
            </a:r>
            <a:r>
              <a:rPr lang="en-US" sz="2000" dirty="0">
                <a:solidFill>
                  <a:schemeClr val="tx2"/>
                </a:solidFill>
              </a:rPr>
              <a:t> Peer Specialist-Parent</a:t>
            </a:r>
          </a:p>
          <a:p>
            <a:pPr marL="285750" indent="-285750">
              <a:buFont typeface="Arial" panose="020B0604020202020204" pitchFamily="34" charset="0"/>
              <a:buChar char="•"/>
            </a:pPr>
            <a:r>
              <a:rPr lang="en-US" sz="2000" dirty="0">
                <a:solidFill>
                  <a:schemeClr val="tx2"/>
                </a:solidFill>
              </a:rPr>
              <a:t>Returning Citizens and their family/support network </a:t>
            </a:r>
          </a:p>
          <a:p>
            <a:pPr marL="285750" indent="-285750">
              <a:buFont typeface="Arial" panose="020B0604020202020204" pitchFamily="34" charset="0"/>
              <a:buChar char="•"/>
            </a:pPr>
            <a:r>
              <a:rPr lang="en-US" sz="2000" dirty="0">
                <a:solidFill>
                  <a:schemeClr val="tx2"/>
                </a:solidFill>
              </a:rPr>
              <a:t>Improving communication </a:t>
            </a:r>
          </a:p>
          <a:p>
            <a:pPr marL="285750" indent="-285750">
              <a:buFont typeface="Arial" panose="020B0604020202020204" pitchFamily="34" charset="0"/>
              <a:buChar char="•"/>
            </a:pPr>
            <a:r>
              <a:rPr lang="en-US" sz="2000" dirty="0">
                <a:solidFill>
                  <a:schemeClr val="tx2"/>
                </a:solidFill>
              </a:rPr>
              <a:t>Strengthen family support </a:t>
            </a:r>
          </a:p>
          <a:p>
            <a:pPr marL="285750" indent="-285750">
              <a:buFont typeface="Arial" panose="020B0604020202020204" pitchFamily="34" charset="0"/>
              <a:buChar char="•"/>
            </a:pPr>
            <a:r>
              <a:rPr lang="en-US" sz="2000" dirty="0">
                <a:solidFill>
                  <a:schemeClr val="tx2"/>
                </a:solidFill>
              </a:rPr>
              <a:t>Supporting successful transition into the community</a:t>
            </a:r>
          </a:p>
          <a:p>
            <a:pPr marL="285750" indent="-285750">
              <a:buFont typeface="Arial" panose="020B0604020202020204" pitchFamily="34" charset="0"/>
              <a:buChar char="•"/>
            </a:pPr>
            <a:endParaRPr lang="en-US" sz="2400" dirty="0">
              <a:solidFill>
                <a:schemeClr val="tx2"/>
              </a:solidFill>
            </a:endParaRPr>
          </a:p>
        </p:txBody>
      </p:sp>
      <p:sp>
        <p:nvSpPr>
          <p:cNvPr id="14" name="Rectangle 13">
            <a:extLst>
              <a:ext uri="{FF2B5EF4-FFF2-40B4-BE49-F238E27FC236}">
                <a16:creationId xmlns:a16="http://schemas.microsoft.com/office/drawing/2014/main" id="{32090DAD-7F17-4879-A113-E20B1F61B722}"/>
              </a:ext>
            </a:extLst>
          </p:cNvPr>
          <p:cNvSpPr/>
          <p:nvPr/>
        </p:nvSpPr>
        <p:spPr>
          <a:xfrm>
            <a:off x="6240900" y="2841625"/>
            <a:ext cx="5054600" cy="3602038"/>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330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rmAutofit/>
          </a:bodyPr>
          <a:lstStyle/>
          <a:p>
            <a:r>
              <a:rPr lang="en-US" sz="1700" dirty="0"/>
              <a:t>Georgia Department of Behavioral Health &amp; Developmental Disabilities</a:t>
            </a:r>
          </a:p>
        </p:txBody>
      </p:sp>
    </p:spTree>
    <p:extLst>
      <p:ext uri="{BB962C8B-B14F-4D97-AF65-F5344CB8AC3E}">
        <p14:creationId xmlns:p14="http://schemas.microsoft.com/office/powerpoint/2010/main" val="198628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2852737"/>
          </a:xfrm>
        </p:spPr>
        <p:txBody>
          <a:bodyPr>
            <a:normAutofit fontScale="90000"/>
          </a:bodyPr>
          <a:lstStyle/>
          <a:p>
            <a:r>
              <a:rPr lang="en-US" sz="6000" dirty="0">
                <a:solidFill>
                  <a:schemeClr val="accent4"/>
                </a:solidFill>
              </a:rPr>
              <a:t>Commissioner’s Report:</a:t>
            </a:r>
            <a:br>
              <a:rPr lang="en-US" sz="6000" dirty="0">
                <a:solidFill>
                  <a:schemeClr val="accent4"/>
                </a:solidFill>
              </a:rPr>
            </a:br>
            <a:br>
              <a:rPr lang="en-US" sz="6000" dirty="0">
                <a:solidFill>
                  <a:schemeClr val="accent4"/>
                </a:solidFill>
              </a:rPr>
            </a:br>
            <a:br>
              <a:rPr lang="en-US" sz="6000" dirty="0">
                <a:solidFill>
                  <a:schemeClr val="accent4"/>
                </a:solidFill>
              </a:rPr>
            </a:br>
            <a:r>
              <a:rPr lang="en-US" sz="4800" dirty="0">
                <a:solidFill>
                  <a:schemeClr val="accent4"/>
                </a:solidFill>
              </a:rPr>
              <a:t>Judy Fitzgerald</a:t>
            </a:r>
            <a:br>
              <a:rPr lang="en-US" sz="4800" dirty="0">
                <a:solidFill>
                  <a:schemeClr val="accent4"/>
                </a:solidFill>
              </a:rPr>
            </a:br>
            <a:r>
              <a:rPr lang="en-US" sz="4800" dirty="0">
                <a:solidFill>
                  <a:schemeClr val="accent4"/>
                </a:solidFill>
              </a:rPr>
              <a:t>Commissioner</a:t>
            </a:r>
            <a:endParaRPr lang="en-US" sz="6000" dirty="0">
              <a:solidFill>
                <a:schemeClr val="accent4"/>
              </a:solidFill>
            </a:endParaRPr>
          </a:p>
        </p:txBody>
      </p:sp>
    </p:spTree>
    <p:extLst>
      <p:ext uri="{BB962C8B-B14F-4D97-AF65-F5344CB8AC3E}">
        <p14:creationId xmlns:p14="http://schemas.microsoft.com/office/powerpoint/2010/main" val="1533667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rmAutofit/>
          </a:bodyPr>
          <a:lstStyle/>
          <a:p>
            <a:r>
              <a:rPr lang="en-US" sz="1700" dirty="0"/>
              <a:t>Georgia Department of Behavioral Health &amp; Developmental Disabilities</a:t>
            </a:r>
          </a:p>
        </p:txBody>
      </p:sp>
      <p:cxnSp>
        <p:nvCxnSpPr>
          <p:cNvPr id="6" name="Straight Connector 5"/>
          <p:cNvCxnSpPr/>
          <p:nvPr/>
        </p:nvCxnSpPr>
        <p:spPr>
          <a:xfrm>
            <a:off x="4902200" y="1908619"/>
            <a:ext cx="66802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08615" y="444372"/>
            <a:ext cx="8109857" cy="1323439"/>
          </a:xfrm>
          <a:prstGeom prst="rect">
            <a:avLst/>
          </a:prstGeom>
          <a:noFill/>
        </p:spPr>
        <p:txBody>
          <a:bodyPr wrap="square" rtlCol="0" anchor="t">
            <a:spAutoFit/>
          </a:bodyPr>
          <a:lstStyle/>
          <a:p>
            <a:pPr>
              <a:spcAft>
                <a:spcPts val="600"/>
              </a:spcAft>
            </a:pPr>
            <a:r>
              <a:rPr lang="en-US" sz="4000" dirty="0">
                <a:solidFill>
                  <a:schemeClr val="tx2"/>
                </a:solidFill>
                <a:latin typeface="Arial"/>
                <a:cs typeface="Arial"/>
              </a:rPr>
              <a:t>National Suicide Prevention and Mental Health Crisis Line : 9-8-8 </a:t>
            </a:r>
          </a:p>
        </p:txBody>
      </p:sp>
      <p:sp>
        <p:nvSpPr>
          <p:cNvPr id="9" name="TextBox 8"/>
          <p:cNvSpPr txBox="1"/>
          <p:nvPr/>
        </p:nvSpPr>
        <p:spPr>
          <a:xfrm>
            <a:off x="4775199" y="4841419"/>
            <a:ext cx="5504514" cy="1015663"/>
          </a:xfrm>
          <a:prstGeom prst="rect">
            <a:avLst/>
          </a:prstGeom>
          <a:noFill/>
        </p:spPr>
        <p:txBody>
          <a:bodyPr wrap="square" rtlCol="0" anchor="t">
            <a:spAutoFit/>
          </a:bodyPr>
          <a:lstStyle/>
          <a:p>
            <a:r>
              <a:rPr lang="en-US" sz="2000" dirty="0">
                <a:solidFill>
                  <a:schemeClr val="tx2"/>
                </a:solidFill>
                <a:latin typeface="Arial"/>
                <a:cs typeface="Arial"/>
              </a:rPr>
              <a:t>Debbie Atkins, LPC </a:t>
            </a:r>
          </a:p>
          <a:p>
            <a:r>
              <a:rPr lang="en-US" sz="2000" i="1" dirty="0">
                <a:solidFill>
                  <a:schemeClr val="tx2"/>
                </a:solidFill>
                <a:latin typeface="Arial"/>
                <a:cs typeface="Arial"/>
              </a:rPr>
              <a:t>Director of Crisis Coordination</a:t>
            </a:r>
          </a:p>
          <a:p>
            <a:r>
              <a:rPr lang="en-US" sz="2000" dirty="0">
                <a:solidFill>
                  <a:schemeClr val="tx2"/>
                </a:solidFill>
                <a:latin typeface="Arial"/>
                <a:cs typeface="Arial"/>
              </a:rPr>
              <a:t>April 15, 2021</a:t>
            </a:r>
          </a:p>
        </p:txBody>
      </p:sp>
    </p:spTree>
    <p:extLst>
      <p:ext uri="{BB962C8B-B14F-4D97-AF65-F5344CB8AC3E}">
        <p14:creationId xmlns:p14="http://schemas.microsoft.com/office/powerpoint/2010/main" val="3951140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F6B6-87EE-410A-A03E-4F5FA3A6CFFA}"/>
              </a:ext>
            </a:extLst>
          </p:cNvPr>
          <p:cNvSpPr>
            <a:spLocks noGrp="1"/>
          </p:cNvSpPr>
          <p:nvPr>
            <p:ph type="title"/>
          </p:nvPr>
        </p:nvSpPr>
        <p:spPr/>
        <p:txBody>
          <a:bodyPr/>
          <a:lstStyle/>
          <a:p>
            <a:r>
              <a:rPr lang="en-US" dirty="0">
                <a:latin typeface="+mj-lt"/>
              </a:rPr>
              <a:t>9-8-8 Designation Overview</a:t>
            </a:r>
          </a:p>
        </p:txBody>
      </p:sp>
      <p:sp>
        <p:nvSpPr>
          <p:cNvPr id="3" name="Content Placeholder 2">
            <a:extLst>
              <a:ext uri="{FF2B5EF4-FFF2-40B4-BE49-F238E27FC236}">
                <a16:creationId xmlns:a16="http://schemas.microsoft.com/office/drawing/2014/main" id="{0E43D63C-2A3D-4C1B-9293-78D24E67C945}"/>
              </a:ext>
            </a:extLst>
          </p:cNvPr>
          <p:cNvSpPr>
            <a:spLocks noGrp="1"/>
          </p:cNvSpPr>
          <p:nvPr>
            <p:ph idx="1"/>
          </p:nvPr>
        </p:nvSpPr>
        <p:spPr>
          <a:xfrm>
            <a:off x="1221921" y="1753506"/>
            <a:ext cx="10515600" cy="4351338"/>
          </a:xfrm>
        </p:spPr>
        <p:txBody>
          <a:bodyPr>
            <a:normAutofit/>
          </a:bodyPr>
          <a:lstStyle/>
          <a:p>
            <a:pPr marL="0" indent="0">
              <a:buNone/>
            </a:pPr>
            <a:r>
              <a:rPr lang="en-US" sz="2000" dirty="0">
                <a:latin typeface="+mn-lt"/>
              </a:rPr>
              <a:t>Summer 2020</a:t>
            </a:r>
          </a:p>
          <a:p>
            <a:pPr lvl="1"/>
            <a:r>
              <a:rPr lang="en-US" sz="2000" dirty="0">
                <a:latin typeface="+mn-lt"/>
              </a:rPr>
              <a:t>Federal Communications Commission </a:t>
            </a:r>
          </a:p>
          <a:p>
            <a:pPr lvl="2"/>
            <a:r>
              <a:rPr lang="en-US" dirty="0">
                <a:latin typeface="+mn-lt"/>
              </a:rPr>
              <a:t>Declared the need for an easy-to-remember, 3-digit dialing code for the National Suicide Prevention Lifeline (Lifeline)</a:t>
            </a:r>
          </a:p>
          <a:p>
            <a:pPr lvl="2"/>
            <a:r>
              <a:rPr lang="en-US" dirty="0">
                <a:latin typeface="+mn-lt"/>
              </a:rPr>
              <a:t>Designated 9-8-8 as the 3-digit number</a:t>
            </a:r>
          </a:p>
          <a:p>
            <a:pPr lvl="2"/>
            <a:r>
              <a:rPr lang="en-US" dirty="0">
                <a:latin typeface="+mn-lt"/>
              </a:rPr>
              <a:t>Required all covered telecommunications providers to implement 9-8-8 in their networks by July 16, 2022.  </a:t>
            </a:r>
          </a:p>
          <a:p>
            <a:pPr marL="914400" lvl="2" indent="0">
              <a:buNone/>
            </a:pPr>
            <a:endParaRPr lang="en-US" sz="2400" dirty="0">
              <a:latin typeface="+mn-lt"/>
            </a:endParaRPr>
          </a:p>
          <a:p>
            <a:pPr marL="0" indent="0">
              <a:buNone/>
            </a:pPr>
            <a:r>
              <a:rPr lang="en-US" sz="2000" dirty="0">
                <a:latin typeface="+mn-lt"/>
              </a:rPr>
              <a:t>Fall 2020</a:t>
            </a:r>
          </a:p>
          <a:p>
            <a:pPr lvl="1"/>
            <a:r>
              <a:rPr lang="en-US" sz="2000" dirty="0">
                <a:latin typeface="+mn-lt"/>
              </a:rPr>
              <a:t>S.2661-National Suicide Hotline Designation Act of 2020 signed into law (PL 116-172)</a:t>
            </a:r>
          </a:p>
          <a:p>
            <a:pPr lvl="2"/>
            <a:r>
              <a:rPr lang="en-US" dirty="0">
                <a:latin typeface="+mn-lt"/>
              </a:rPr>
              <a:t>Designated 9-8-8 </a:t>
            </a:r>
          </a:p>
          <a:p>
            <a:pPr lvl="2"/>
            <a:r>
              <a:rPr lang="en-US" dirty="0">
                <a:latin typeface="+mn-lt"/>
              </a:rPr>
              <a:t>Set expectations related to how the 9-8-8 should be implemented</a:t>
            </a:r>
          </a:p>
        </p:txBody>
      </p:sp>
      <p:sp>
        <p:nvSpPr>
          <p:cNvPr id="6" name="Arrow: Right 5">
            <a:extLst>
              <a:ext uri="{FF2B5EF4-FFF2-40B4-BE49-F238E27FC236}">
                <a16:creationId xmlns:a16="http://schemas.microsoft.com/office/drawing/2014/main" id="{DD0619FB-716C-48E1-A7BA-25F648A74C0F}"/>
              </a:ext>
            </a:extLst>
          </p:cNvPr>
          <p:cNvSpPr/>
          <p:nvPr/>
        </p:nvSpPr>
        <p:spPr>
          <a:xfrm>
            <a:off x="334734" y="1753506"/>
            <a:ext cx="783771"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7" name="Arrow: Right 6">
            <a:extLst>
              <a:ext uri="{FF2B5EF4-FFF2-40B4-BE49-F238E27FC236}">
                <a16:creationId xmlns:a16="http://schemas.microsoft.com/office/drawing/2014/main" id="{E95E9CC0-0A89-4C03-B045-74D5B6A68753}"/>
              </a:ext>
            </a:extLst>
          </p:cNvPr>
          <p:cNvSpPr/>
          <p:nvPr/>
        </p:nvSpPr>
        <p:spPr>
          <a:xfrm>
            <a:off x="334735" y="4482194"/>
            <a:ext cx="783771"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Tree>
    <p:extLst>
      <p:ext uri="{BB962C8B-B14F-4D97-AF65-F5344CB8AC3E}">
        <p14:creationId xmlns:p14="http://schemas.microsoft.com/office/powerpoint/2010/main" val="3151561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F6B6-87EE-410A-A03E-4F5FA3A6CFFA}"/>
              </a:ext>
            </a:extLst>
          </p:cNvPr>
          <p:cNvSpPr>
            <a:spLocks noGrp="1"/>
          </p:cNvSpPr>
          <p:nvPr>
            <p:ph type="title"/>
          </p:nvPr>
        </p:nvSpPr>
        <p:spPr/>
        <p:txBody>
          <a:bodyPr/>
          <a:lstStyle/>
          <a:p>
            <a:r>
              <a:rPr lang="en-US" dirty="0">
                <a:latin typeface="+mj-lt"/>
              </a:rPr>
              <a:t>9-8-8 Background</a:t>
            </a:r>
          </a:p>
        </p:txBody>
      </p:sp>
      <p:sp>
        <p:nvSpPr>
          <p:cNvPr id="3" name="Content Placeholder 2">
            <a:extLst>
              <a:ext uri="{FF2B5EF4-FFF2-40B4-BE49-F238E27FC236}">
                <a16:creationId xmlns:a16="http://schemas.microsoft.com/office/drawing/2014/main" id="{0E43D63C-2A3D-4C1B-9293-78D24E67C945}"/>
              </a:ext>
            </a:extLst>
          </p:cNvPr>
          <p:cNvSpPr>
            <a:spLocks noGrp="1"/>
          </p:cNvSpPr>
          <p:nvPr>
            <p:ph idx="1"/>
          </p:nvPr>
        </p:nvSpPr>
        <p:spPr>
          <a:xfrm>
            <a:off x="239486" y="1597030"/>
            <a:ext cx="11114314" cy="5464628"/>
          </a:xfrm>
        </p:spPr>
        <p:txBody>
          <a:bodyPr>
            <a:noAutofit/>
          </a:bodyPr>
          <a:lstStyle/>
          <a:p>
            <a:pPr marL="0" indent="0">
              <a:buNone/>
            </a:pPr>
            <a:r>
              <a:rPr lang="en-US" sz="2000" b="1" dirty="0">
                <a:solidFill>
                  <a:srgbClr val="002060"/>
                </a:solidFill>
                <a:latin typeface="+mn-lt"/>
                <a:ea typeface="Calibri" panose="020F0502020204030204" pitchFamily="34" charset="0"/>
                <a:cs typeface="Calibri" panose="020F0502020204030204" pitchFamily="34" charset="0"/>
              </a:rPr>
              <a:t>National </a:t>
            </a:r>
            <a:r>
              <a:rPr lang="en-US" sz="2000" b="1" dirty="0">
                <a:solidFill>
                  <a:srgbClr val="002060"/>
                </a:solidFill>
                <a:effectLst/>
                <a:latin typeface="+mn-lt"/>
                <a:ea typeface="Calibri" panose="020F0502020204030204" pitchFamily="34" charset="0"/>
                <a:cs typeface="Calibri" panose="020F0502020204030204" pitchFamily="34" charset="0"/>
              </a:rPr>
              <a:t>Lifeline</a:t>
            </a:r>
          </a:p>
          <a:p>
            <a:pPr lvl="1"/>
            <a:r>
              <a:rPr lang="en-US" sz="2000" dirty="0">
                <a:solidFill>
                  <a:srgbClr val="002060"/>
                </a:solidFill>
                <a:latin typeface="+mn-lt"/>
                <a:ea typeface="Calibri" panose="020F0502020204030204" pitchFamily="34" charset="0"/>
                <a:cs typeface="Calibri" panose="020F0502020204030204" pitchFamily="34" charset="0"/>
              </a:rPr>
              <a:t>F</a:t>
            </a:r>
            <a:r>
              <a:rPr lang="en-US" sz="2000" dirty="0">
                <a:solidFill>
                  <a:srgbClr val="002060"/>
                </a:solidFill>
                <a:effectLst/>
                <a:latin typeface="+mn-lt"/>
                <a:ea typeface="Calibri" panose="020F0502020204030204" pitchFamily="34" charset="0"/>
                <a:cs typeface="Calibri" panose="020F0502020204030204" pitchFamily="34" charset="0"/>
              </a:rPr>
              <a:t>ounded in 2005	</a:t>
            </a:r>
          </a:p>
          <a:p>
            <a:pPr lvl="1"/>
            <a:r>
              <a:rPr lang="en-US" sz="2000" dirty="0">
                <a:solidFill>
                  <a:srgbClr val="002060"/>
                </a:solidFill>
                <a:latin typeface="+mn-lt"/>
                <a:ea typeface="Calibri" panose="020F0502020204030204" pitchFamily="34" charset="0"/>
                <a:cs typeface="Calibri" panose="020F0502020204030204" pitchFamily="34" charset="0"/>
              </a:rPr>
              <a:t>F</a:t>
            </a:r>
            <a:r>
              <a:rPr lang="en-US" sz="2000" dirty="0">
                <a:solidFill>
                  <a:srgbClr val="002060"/>
                </a:solidFill>
                <a:effectLst/>
                <a:latin typeface="+mn-lt"/>
                <a:ea typeface="Calibri" panose="020F0502020204030204" pitchFamily="34" charset="0"/>
                <a:cs typeface="Calibri" panose="020F0502020204030204" pitchFamily="34" charset="0"/>
              </a:rPr>
              <a:t>unded by the federal Substance Abuse and Mental Health Services Administration (SAMHSA) </a:t>
            </a:r>
          </a:p>
          <a:p>
            <a:pPr lvl="1"/>
            <a:r>
              <a:rPr lang="en-US" sz="2000" dirty="0">
                <a:solidFill>
                  <a:srgbClr val="002060"/>
                </a:solidFill>
                <a:latin typeface="+mn-lt"/>
                <a:ea typeface="Calibri" panose="020F0502020204030204" pitchFamily="34" charset="0"/>
                <a:cs typeface="Calibri" panose="020F0502020204030204" pitchFamily="34" charset="0"/>
              </a:rPr>
              <a:t>A</a:t>
            </a:r>
            <a:r>
              <a:rPr lang="en-US" sz="2000" dirty="0">
                <a:solidFill>
                  <a:srgbClr val="002060"/>
                </a:solidFill>
                <a:effectLst/>
                <a:latin typeface="+mn-lt"/>
                <a:ea typeface="Calibri" panose="020F0502020204030204" pitchFamily="34" charset="0"/>
                <a:cs typeface="Calibri" panose="020F0502020204030204" pitchFamily="34" charset="0"/>
              </a:rPr>
              <a:t>vailable 24/7 </a:t>
            </a:r>
          </a:p>
          <a:p>
            <a:pPr lvl="1"/>
            <a:r>
              <a:rPr lang="en-US" sz="2000" dirty="0">
                <a:solidFill>
                  <a:srgbClr val="002060"/>
                </a:solidFill>
                <a:effectLst/>
                <a:latin typeface="+mn-lt"/>
                <a:ea typeface="Calibri" panose="020F0502020204030204" pitchFamily="34" charset="0"/>
                <a:cs typeface="Calibri" panose="020F0502020204030204" pitchFamily="34" charset="0"/>
              </a:rPr>
              <a:t>Provides free/confidential support for people in distress  </a:t>
            </a:r>
          </a:p>
          <a:p>
            <a:pPr lvl="1"/>
            <a:r>
              <a:rPr lang="en-US" sz="2000" dirty="0">
                <a:solidFill>
                  <a:srgbClr val="002060"/>
                </a:solidFill>
                <a:latin typeface="+mn-lt"/>
                <a:ea typeface="Calibri" panose="020F0502020204030204" pitchFamily="34" charset="0"/>
                <a:cs typeface="Calibri" panose="020F0502020204030204" pitchFamily="34" charset="0"/>
              </a:rPr>
              <a:t>A</a:t>
            </a:r>
            <a:r>
              <a:rPr lang="en-US" sz="2000" dirty="0">
                <a:solidFill>
                  <a:srgbClr val="002060"/>
                </a:solidFill>
                <a:effectLst/>
                <a:latin typeface="+mn-lt"/>
                <a:ea typeface="Calibri" panose="020F0502020204030204" pitchFamily="34" charset="0"/>
                <a:cs typeface="Calibri" panose="020F0502020204030204" pitchFamily="34" charset="0"/>
              </a:rPr>
              <a:t>nswer some calls directly AND routes calls to state and local call centers  </a:t>
            </a:r>
          </a:p>
          <a:p>
            <a:pPr lvl="1"/>
            <a:r>
              <a:rPr lang="en-US" sz="2000" dirty="0">
                <a:solidFill>
                  <a:srgbClr val="002060"/>
                </a:solidFill>
                <a:effectLst/>
                <a:latin typeface="+mn-lt"/>
                <a:ea typeface="Calibri" panose="020F0502020204030204" pitchFamily="34" charset="0"/>
                <a:cs typeface="Calibri" panose="020F0502020204030204" pitchFamily="34" charset="0"/>
              </a:rPr>
              <a:t> Lifeline transfers callers to closest call center based on </a:t>
            </a:r>
            <a:r>
              <a:rPr lang="en-US" sz="2000" b="1" dirty="0">
                <a:solidFill>
                  <a:srgbClr val="002060"/>
                </a:solidFill>
                <a:effectLst/>
                <a:latin typeface="+mn-lt"/>
                <a:ea typeface="Calibri" panose="020F0502020204030204" pitchFamily="34" charset="0"/>
                <a:cs typeface="Calibri" panose="020F0502020204030204" pitchFamily="34" charset="0"/>
              </a:rPr>
              <a:t>area code </a:t>
            </a:r>
            <a:r>
              <a:rPr lang="en-US" sz="2000" dirty="0">
                <a:solidFill>
                  <a:srgbClr val="002060"/>
                </a:solidFill>
                <a:effectLst/>
                <a:latin typeface="+mn-lt"/>
                <a:ea typeface="Calibri" panose="020F0502020204030204" pitchFamily="34" charset="0"/>
                <a:cs typeface="Calibri" panose="020F0502020204030204" pitchFamily="34" charset="0"/>
              </a:rPr>
              <a:t>and availability</a:t>
            </a:r>
          </a:p>
          <a:p>
            <a:pPr marL="457200" lvl="1" indent="0">
              <a:buNone/>
            </a:pPr>
            <a:endParaRPr lang="en-US" sz="2000" dirty="0">
              <a:solidFill>
                <a:srgbClr val="002060"/>
              </a:solidFill>
              <a:effectLst/>
              <a:latin typeface="+mn-lt"/>
              <a:ea typeface="Calibri" panose="020F0502020204030204" pitchFamily="34" charset="0"/>
              <a:cs typeface="Calibri" panose="020F0502020204030204" pitchFamily="34" charset="0"/>
            </a:endParaRPr>
          </a:p>
          <a:p>
            <a:r>
              <a:rPr lang="en-US" sz="2000" b="1" dirty="0">
                <a:solidFill>
                  <a:srgbClr val="002060"/>
                </a:solidFill>
                <a:latin typeface="+mn-lt"/>
                <a:ea typeface="Calibri" panose="020F0502020204030204" pitchFamily="34" charset="0"/>
                <a:cs typeface="Calibri" panose="020F0502020204030204" pitchFamily="34" charset="0"/>
              </a:rPr>
              <a:t>Routing in </a:t>
            </a:r>
            <a:r>
              <a:rPr lang="en-US" sz="2000" b="1" dirty="0">
                <a:solidFill>
                  <a:srgbClr val="002060"/>
                </a:solidFill>
                <a:effectLst/>
                <a:latin typeface="+mn-lt"/>
                <a:ea typeface="Calibri" panose="020F0502020204030204" pitchFamily="34" charset="0"/>
                <a:cs typeface="Calibri" panose="020F0502020204030204" pitchFamily="34" charset="0"/>
              </a:rPr>
              <a:t>Georgia</a:t>
            </a:r>
            <a:r>
              <a:rPr lang="en-US" sz="2000" dirty="0">
                <a:solidFill>
                  <a:srgbClr val="002060"/>
                </a:solidFill>
                <a:latin typeface="+mn-lt"/>
                <a:ea typeface="Calibri" panose="020F0502020204030204" pitchFamily="34" charset="0"/>
                <a:cs typeface="Calibri" panose="020F0502020204030204" pitchFamily="34" charset="0"/>
              </a:rPr>
              <a:t>:</a:t>
            </a:r>
            <a:r>
              <a:rPr lang="en-US" sz="2000" dirty="0">
                <a:solidFill>
                  <a:srgbClr val="002060"/>
                </a:solidFill>
                <a:effectLst/>
                <a:latin typeface="+mn-lt"/>
                <a:ea typeface="Calibri" panose="020F0502020204030204" pitchFamily="34" charset="0"/>
                <a:cs typeface="Calibri" panose="020F0502020204030204" pitchFamily="34" charset="0"/>
              </a:rPr>
              <a:t> Lifeline calls are routed to the Department of Behavioral Health and Developmental Disabilities’(DBHDD) Georgia Crisis and Access Line (GCAL). </a:t>
            </a:r>
          </a:p>
        </p:txBody>
      </p:sp>
    </p:spTree>
    <p:extLst>
      <p:ext uri="{BB962C8B-B14F-4D97-AF65-F5344CB8AC3E}">
        <p14:creationId xmlns:p14="http://schemas.microsoft.com/office/powerpoint/2010/main" val="2301975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2FE813-8135-461E-A87A-E1D551842D74}"/>
              </a:ext>
            </a:extLst>
          </p:cNvPr>
          <p:cNvSpPr>
            <a:spLocks noGrp="1"/>
          </p:cNvSpPr>
          <p:nvPr>
            <p:ph sz="half" idx="1"/>
          </p:nvPr>
        </p:nvSpPr>
        <p:spPr>
          <a:xfrm>
            <a:off x="149844" y="1325879"/>
            <a:ext cx="11650270" cy="5386916"/>
          </a:xfrm>
        </p:spPr>
        <p:txBody>
          <a:bodyPr>
            <a:normAutofit fontScale="55000" lnSpcReduction="20000"/>
          </a:bodyPr>
          <a:lstStyle/>
          <a:p>
            <a:endParaRPr lang="en-US" sz="2000" dirty="0">
              <a:latin typeface="+mn-lt"/>
            </a:endParaRPr>
          </a:p>
          <a:p>
            <a:pPr marL="0" indent="0">
              <a:lnSpc>
                <a:spcPct val="120000"/>
              </a:lnSpc>
              <a:spcBef>
                <a:spcPts val="0"/>
              </a:spcBef>
              <a:buNone/>
            </a:pPr>
            <a:r>
              <a:rPr lang="en-US" sz="4400" dirty="0">
                <a:solidFill>
                  <a:srgbClr val="002060"/>
                </a:solidFill>
              </a:rPr>
              <a:t>GCAL offers 24/7 crisis, urgent and routine access to the State of Georgia’s behavioral health system.  </a:t>
            </a:r>
            <a:endParaRPr lang="en-US" sz="4400" dirty="0"/>
          </a:p>
          <a:p>
            <a:pPr marL="0" indent="0">
              <a:lnSpc>
                <a:spcPct val="120000"/>
              </a:lnSpc>
              <a:spcBef>
                <a:spcPts val="0"/>
              </a:spcBef>
              <a:buNone/>
            </a:pPr>
            <a:endParaRPr lang="en-US" sz="4200" dirty="0">
              <a:solidFill>
                <a:srgbClr val="002060"/>
              </a:solidFill>
              <a:latin typeface="+mn-lt"/>
            </a:endParaRPr>
          </a:p>
          <a:p>
            <a:pPr marL="0" indent="0">
              <a:lnSpc>
                <a:spcPct val="120000"/>
              </a:lnSpc>
              <a:spcBef>
                <a:spcPts val="0"/>
              </a:spcBef>
              <a:buNone/>
            </a:pPr>
            <a:r>
              <a:rPr lang="en-US" sz="4200" dirty="0">
                <a:solidFill>
                  <a:srgbClr val="002060"/>
                </a:solidFill>
                <a:latin typeface="+mn-lt"/>
              </a:rPr>
              <a:t>Services Include:</a:t>
            </a:r>
          </a:p>
          <a:p>
            <a:pPr marL="0" indent="0">
              <a:lnSpc>
                <a:spcPct val="120000"/>
              </a:lnSpc>
              <a:spcBef>
                <a:spcPts val="0"/>
              </a:spcBef>
              <a:buNone/>
            </a:pPr>
            <a:endParaRPr lang="en-US" sz="2300" dirty="0">
              <a:solidFill>
                <a:srgbClr val="002060"/>
              </a:solidFill>
              <a:latin typeface="+mn-lt"/>
            </a:endParaRPr>
          </a:p>
          <a:p>
            <a:pPr lvl="1">
              <a:lnSpc>
                <a:spcPct val="120000"/>
              </a:lnSpc>
              <a:spcBef>
                <a:spcPts val="0"/>
              </a:spcBef>
            </a:pPr>
            <a:r>
              <a:rPr lang="en-US" sz="3800" b="1" dirty="0">
                <a:solidFill>
                  <a:srgbClr val="002060"/>
                </a:solidFill>
              </a:rPr>
              <a:t>Routine Service Access</a:t>
            </a:r>
            <a:r>
              <a:rPr lang="en-US" sz="3800" dirty="0">
                <a:solidFill>
                  <a:srgbClr val="002060"/>
                </a:solidFill>
              </a:rPr>
              <a:t>: For consumers with less intense needs, the call center staff can offer consumers choice of providers and to schedule appointments for services. </a:t>
            </a:r>
          </a:p>
          <a:p>
            <a:pPr lvl="1">
              <a:lnSpc>
                <a:spcPct val="120000"/>
              </a:lnSpc>
              <a:spcBef>
                <a:spcPts val="0"/>
              </a:spcBef>
            </a:pPr>
            <a:r>
              <a:rPr lang="en-US" sz="3800" b="1" dirty="0">
                <a:solidFill>
                  <a:srgbClr val="002060"/>
                </a:solidFill>
                <a:latin typeface="+mn-lt"/>
              </a:rPr>
              <a:t>Mobile Crisis Dispatch</a:t>
            </a:r>
            <a:r>
              <a:rPr lang="en-US" sz="3800" dirty="0">
                <a:solidFill>
                  <a:srgbClr val="002060"/>
                </a:solidFill>
                <a:latin typeface="+mn-lt"/>
              </a:rPr>
              <a:t>: Individuals in need of crisis management will receive 24/7 mobile response to assess the situation, de-escalate the crisis, consult and refer with post crisis follow-up to assure linkage with recommended services.   </a:t>
            </a:r>
          </a:p>
          <a:p>
            <a:pPr lvl="1">
              <a:lnSpc>
                <a:spcPct val="120000"/>
              </a:lnSpc>
              <a:spcBef>
                <a:spcPts val="0"/>
              </a:spcBef>
            </a:pPr>
            <a:r>
              <a:rPr lang="en-US" sz="3800" b="1" dirty="0">
                <a:solidFill>
                  <a:srgbClr val="002060"/>
                </a:solidFill>
              </a:rPr>
              <a:t>Emergencies</a:t>
            </a:r>
            <a:r>
              <a:rPr lang="en-US" sz="3800" dirty="0">
                <a:solidFill>
                  <a:srgbClr val="002060"/>
                </a:solidFill>
              </a:rPr>
              <a:t>: Individuals determined to be in immediate danger are “warm transferred” to the local 911 service in the area where the consumer is located.  Call center staff do not leave the call until they have confirmation that 911 responders are on site with the caller. </a:t>
            </a:r>
          </a:p>
          <a:p>
            <a:pPr lvl="1">
              <a:lnSpc>
                <a:spcPct val="120000"/>
              </a:lnSpc>
              <a:spcBef>
                <a:spcPts val="0"/>
              </a:spcBef>
            </a:pPr>
            <a:r>
              <a:rPr lang="en-US" sz="3800" b="1" dirty="0">
                <a:solidFill>
                  <a:srgbClr val="002060"/>
                </a:solidFill>
                <a:latin typeface="+mn-lt"/>
              </a:rPr>
              <a:t>Live Bed Board: </a:t>
            </a:r>
            <a:r>
              <a:rPr lang="en-US" sz="3600" dirty="0">
                <a:solidFill>
                  <a:srgbClr val="002060"/>
                </a:solidFill>
                <a:latin typeface="+mn-lt"/>
              </a:rPr>
              <a:t>Offers placement on the bed board for stabilization services. The board offers a statewide view of DBHDD funded crisis bed availability.</a:t>
            </a:r>
          </a:p>
          <a:p>
            <a:pPr lvl="1">
              <a:lnSpc>
                <a:spcPct val="120000"/>
              </a:lnSpc>
              <a:spcBef>
                <a:spcPts val="0"/>
              </a:spcBef>
            </a:pPr>
            <a:endParaRPr lang="en-US" sz="1700" dirty="0">
              <a:solidFill>
                <a:srgbClr val="002060"/>
              </a:solidFill>
              <a:latin typeface="+mn-lt"/>
            </a:endParaRPr>
          </a:p>
        </p:txBody>
      </p:sp>
      <p:sp>
        <p:nvSpPr>
          <p:cNvPr id="4" name="Title 3">
            <a:extLst>
              <a:ext uri="{FF2B5EF4-FFF2-40B4-BE49-F238E27FC236}">
                <a16:creationId xmlns:a16="http://schemas.microsoft.com/office/drawing/2014/main" id="{1A3E10C4-FBAB-4023-AE84-BEBFA8FF18D2}"/>
              </a:ext>
            </a:extLst>
          </p:cNvPr>
          <p:cNvSpPr>
            <a:spLocks noGrp="1"/>
          </p:cNvSpPr>
          <p:nvPr>
            <p:ph type="title"/>
          </p:nvPr>
        </p:nvSpPr>
        <p:spPr/>
        <p:txBody>
          <a:bodyPr/>
          <a:lstStyle/>
          <a:p>
            <a:r>
              <a:rPr lang="en-US" dirty="0">
                <a:latin typeface="+mj-lt"/>
              </a:rPr>
              <a:t>Georgia Crisis and Access Line (GCAL)</a:t>
            </a:r>
          </a:p>
        </p:txBody>
      </p:sp>
    </p:spTree>
    <p:extLst>
      <p:ext uri="{BB962C8B-B14F-4D97-AF65-F5344CB8AC3E}">
        <p14:creationId xmlns:p14="http://schemas.microsoft.com/office/powerpoint/2010/main" val="426368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schematic&#10;&#10;Description automatically generated">
            <a:extLst>
              <a:ext uri="{FF2B5EF4-FFF2-40B4-BE49-F238E27FC236}">
                <a16:creationId xmlns:a16="http://schemas.microsoft.com/office/drawing/2014/main" id="{8DB9FF71-810C-473B-AC8B-F13AB3C3FA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81718"/>
            <a:ext cx="12192000" cy="6407834"/>
          </a:xfrm>
        </p:spPr>
      </p:pic>
      <p:sp>
        <p:nvSpPr>
          <p:cNvPr id="2" name="Rectangle 1">
            <a:extLst>
              <a:ext uri="{FF2B5EF4-FFF2-40B4-BE49-F238E27FC236}">
                <a16:creationId xmlns:a16="http://schemas.microsoft.com/office/drawing/2014/main" id="{394A0865-BCC4-472D-BE8B-ED6B2A52E693}"/>
              </a:ext>
            </a:extLst>
          </p:cNvPr>
          <p:cNvSpPr/>
          <p:nvPr/>
        </p:nvSpPr>
        <p:spPr>
          <a:xfrm>
            <a:off x="0" y="0"/>
            <a:ext cx="12192000" cy="281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011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F6B6-87EE-410A-A03E-4F5FA3A6CFFA}"/>
              </a:ext>
            </a:extLst>
          </p:cNvPr>
          <p:cNvSpPr>
            <a:spLocks noGrp="1"/>
          </p:cNvSpPr>
          <p:nvPr>
            <p:ph type="title"/>
          </p:nvPr>
        </p:nvSpPr>
        <p:spPr/>
        <p:txBody>
          <a:bodyPr/>
          <a:lstStyle/>
          <a:p>
            <a:r>
              <a:rPr lang="en-US" dirty="0">
                <a:latin typeface="+mj-lt"/>
              </a:rPr>
              <a:t>9-8-8 Expectations </a:t>
            </a:r>
          </a:p>
        </p:txBody>
      </p:sp>
      <p:sp>
        <p:nvSpPr>
          <p:cNvPr id="3" name="Content Placeholder 2">
            <a:extLst>
              <a:ext uri="{FF2B5EF4-FFF2-40B4-BE49-F238E27FC236}">
                <a16:creationId xmlns:a16="http://schemas.microsoft.com/office/drawing/2014/main" id="{0E43D63C-2A3D-4C1B-9293-78D24E67C945}"/>
              </a:ext>
            </a:extLst>
          </p:cNvPr>
          <p:cNvSpPr>
            <a:spLocks noGrp="1"/>
          </p:cNvSpPr>
          <p:nvPr>
            <p:ph idx="1"/>
          </p:nvPr>
        </p:nvSpPr>
        <p:spPr>
          <a:xfrm>
            <a:off x="536713" y="1687286"/>
            <a:ext cx="10515600" cy="4860471"/>
          </a:xfrm>
        </p:spPr>
        <p:txBody>
          <a:bodyPr>
            <a:noAutofit/>
          </a:bodyPr>
          <a:lstStyle/>
          <a:p>
            <a:pPr marL="0" marR="0" indent="0" algn="ctr">
              <a:lnSpc>
                <a:spcPct val="107000"/>
              </a:lnSpc>
              <a:spcBef>
                <a:spcPts val="0"/>
              </a:spcBef>
              <a:spcAft>
                <a:spcPts val="800"/>
              </a:spcAft>
              <a:buNone/>
            </a:pPr>
            <a:r>
              <a:rPr lang="en-US" sz="2000" b="1" dirty="0">
                <a:effectLst/>
                <a:latin typeface="+mn-lt"/>
                <a:ea typeface="Calibri" panose="020F0502020204030204" pitchFamily="34" charset="0"/>
                <a:cs typeface="Calibri" panose="020F0502020204030204" pitchFamily="34" charset="0"/>
              </a:rPr>
              <a:t>Selected Expectations of the Law and Other Considerations:</a:t>
            </a:r>
          </a:p>
          <a:p>
            <a:pPr marL="0" indent="0">
              <a:lnSpc>
                <a:spcPct val="107000"/>
              </a:lnSpc>
              <a:spcBef>
                <a:spcPts val="0"/>
              </a:spcBef>
              <a:buNone/>
            </a:pPr>
            <a:r>
              <a:rPr lang="en-US" sz="2000" b="1" dirty="0">
                <a:effectLst/>
                <a:latin typeface="+mn-lt"/>
                <a:ea typeface="Calibri" panose="020F0502020204030204" pitchFamily="34" charset="0"/>
                <a:cs typeface="Calibri" panose="020F0502020204030204" pitchFamily="34" charset="0"/>
              </a:rPr>
              <a:t>Information Technology Infrastructure:</a:t>
            </a:r>
            <a:r>
              <a:rPr lang="en-US" sz="2000" dirty="0">
                <a:effectLst/>
                <a:latin typeface="+mn-lt"/>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2000" dirty="0">
                <a:effectLst/>
                <a:latin typeface="+mn-lt"/>
                <a:ea typeface="Calibri" panose="020F0502020204030204" pitchFamily="34" charset="0"/>
                <a:cs typeface="Calibri" panose="020F0502020204030204" pitchFamily="34" charset="0"/>
              </a:rPr>
              <a:t>GCAL is considered nationally as high-tech approach to crisis call centers, however</a:t>
            </a:r>
            <a:r>
              <a:rPr lang="en-US" sz="2000" dirty="0">
                <a:latin typeface="+mn-lt"/>
                <a:ea typeface="Calibri" panose="020F0502020204030204" pitchFamily="34" charset="0"/>
                <a:cs typeface="Calibri" panose="020F0502020204030204" pitchFamily="34" charset="0"/>
              </a:rPr>
              <a:t>, </a:t>
            </a:r>
            <a:r>
              <a:rPr lang="en-US" sz="2000" dirty="0">
                <a:effectLst/>
                <a:latin typeface="+mn-lt"/>
                <a:ea typeface="Calibri" panose="020F0502020204030204" pitchFamily="34" charset="0"/>
                <a:cs typeface="Calibri" panose="020F0502020204030204" pitchFamily="34" charset="0"/>
              </a:rPr>
              <a:t>the law as enacted</a:t>
            </a:r>
            <a:r>
              <a:rPr lang="en-US" sz="2000" dirty="0">
                <a:latin typeface="+mn-lt"/>
                <a:ea typeface="Calibri" panose="020F0502020204030204" pitchFamily="34" charset="0"/>
                <a:cs typeface="Calibri" panose="020F0502020204030204" pitchFamily="34" charset="0"/>
              </a:rPr>
              <a:t> will require upgrades to the current technology infrastructure</a:t>
            </a:r>
            <a:r>
              <a:rPr lang="en-US" sz="2000" dirty="0">
                <a:effectLst/>
                <a:latin typeface="+mn-lt"/>
                <a:ea typeface="Calibri" panose="020F0502020204030204" pitchFamily="34" charset="0"/>
                <a:cs typeface="Calibri" panose="020F0502020204030204" pitchFamily="34" charset="0"/>
              </a:rPr>
              <a:t>. </a:t>
            </a:r>
          </a:p>
          <a:p>
            <a:pPr marL="457200" lvl="1" indent="0">
              <a:lnSpc>
                <a:spcPct val="107000"/>
              </a:lnSpc>
              <a:spcBef>
                <a:spcPts val="0"/>
              </a:spcBef>
              <a:buNone/>
            </a:pPr>
            <a:endParaRPr lang="en-US" sz="2000" dirty="0">
              <a:effectLst/>
              <a:latin typeface="+mn-lt"/>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2000" b="1" dirty="0">
                <a:latin typeface="+mn-lt"/>
                <a:ea typeface="Calibri" panose="020F0502020204030204" pitchFamily="34" charset="0"/>
                <a:cs typeface="Calibri" panose="020F0502020204030204" pitchFamily="34" charset="0"/>
              </a:rPr>
              <a:t>Service Capacity: </a:t>
            </a:r>
          </a:p>
          <a:p>
            <a:pPr marL="457200" lvl="1" indent="0">
              <a:lnSpc>
                <a:spcPct val="107000"/>
              </a:lnSpc>
              <a:spcBef>
                <a:spcPts val="0"/>
              </a:spcBef>
              <a:buNone/>
            </a:pPr>
            <a:r>
              <a:rPr lang="en-US" sz="2000" dirty="0">
                <a:latin typeface="+mn-lt"/>
                <a:ea typeface="Calibri" panose="020F0502020204030204" pitchFamily="34" charset="0"/>
                <a:cs typeface="Calibri" panose="020F0502020204030204" pitchFamily="34" charset="0"/>
              </a:rPr>
              <a:t>Georgia is considering the </a:t>
            </a:r>
            <a:r>
              <a:rPr lang="en-US" sz="2000" dirty="0">
                <a:solidFill>
                  <a:srgbClr val="002060"/>
                </a:solidFill>
                <a:latin typeface="+mn-lt"/>
                <a:ea typeface="Calibri" panose="020F0502020204030204" pitchFamily="34" charset="0"/>
                <a:cs typeface="Calibri" panose="020F0502020204030204" pitchFamily="34" charset="0"/>
              </a:rPr>
              <a:t>anticipated</a:t>
            </a:r>
            <a:r>
              <a:rPr lang="en-US" sz="2000" dirty="0">
                <a:latin typeface="+mn-lt"/>
                <a:ea typeface="Calibri" panose="020F0502020204030204" pitchFamily="34" charset="0"/>
                <a:cs typeface="Calibri" panose="020F0502020204030204" pitchFamily="34" charset="0"/>
              </a:rPr>
              <a:t> additional demand on all current crisis response services reviewed on the previous slide</a:t>
            </a:r>
          </a:p>
          <a:p>
            <a:pPr marL="1257300" lvl="2" indent="-342900">
              <a:lnSpc>
                <a:spcPct val="107000"/>
              </a:lnSpc>
              <a:spcBef>
                <a:spcPts val="0"/>
              </a:spcBef>
              <a:buFont typeface="Symbol" panose="05050102010706020507" pitchFamily="18" charset="2"/>
              <a:buChar char=""/>
            </a:pPr>
            <a:r>
              <a:rPr lang="en-US" dirty="0">
                <a:latin typeface="+mn-lt"/>
                <a:ea typeface="Calibri" panose="020F0502020204030204" pitchFamily="34" charset="0"/>
                <a:cs typeface="Calibri" panose="020F0502020204030204" pitchFamily="34" charset="0"/>
              </a:rPr>
              <a:t>GCAL receives approximately 200,00 calls per year (approximately 800 calls per day). </a:t>
            </a:r>
          </a:p>
          <a:p>
            <a:pPr marL="1257300" lvl="2" indent="-342900">
              <a:lnSpc>
                <a:spcPct val="107000"/>
              </a:lnSpc>
              <a:spcBef>
                <a:spcPts val="0"/>
              </a:spcBef>
              <a:buFont typeface="Symbol" panose="05050102010706020507" pitchFamily="18" charset="2"/>
              <a:buChar char=""/>
            </a:pPr>
            <a:r>
              <a:rPr lang="en-US" dirty="0">
                <a:latin typeface="+mn-lt"/>
                <a:ea typeface="Calibri" panose="020F0502020204030204" pitchFamily="34" charset="0"/>
                <a:cs typeface="Calibri" panose="020F0502020204030204" pitchFamily="34" charset="0"/>
              </a:rPr>
              <a:t>GCAL receives 100% of the National Suicide Prevention Lifeline Calls from Georgia Area Codes </a:t>
            </a:r>
          </a:p>
          <a:p>
            <a:pPr marL="1257300" lvl="2" indent="-342900">
              <a:lnSpc>
                <a:spcPct val="107000"/>
              </a:lnSpc>
              <a:spcBef>
                <a:spcPts val="0"/>
              </a:spcBef>
              <a:buFont typeface="Symbol" panose="05050102010706020507" pitchFamily="18" charset="2"/>
              <a:buChar char=""/>
            </a:pPr>
            <a:r>
              <a:rPr lang="en-US" dirty="0">
                <a:latin typeface="+mn-lt"/>
                <a:ea typeface="Calibri" panose="020F0502020204030204" pitchFamily="34" charset="0"/>
                <a:cs typeface="Calibri" panose="020F0502020204030204" pitchFamily="34" charset="0"/>
              </a:rPr>
              <a:t>The NSPL calls make up 25% of the current GCAL Volume</a:t>
            </a:r>
          </a:p>
        </p:txBody>
      </p:sp>
    </p:spTree>
    <p:extLst>
      <p:ext uri="{BB962C8B-B14F-4D97-AF65-F5344CB8AC3E}">
        <p14:creationId xmlns:p14="http://schemas.microsoft.com/office/powerpoint/2010/main" val="155249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2852737"/>
          </a:xfrm>
        </p:spPr>
        <p:txBody>
          <a:bodyPr>
            <a:normAutofit/>
          </a:bodyPr>
          <a:lstStyle/>
          <a:p>
            <a:r>
              <a:rPr lang="en-US" sz="6000" dirty="0">
                <a:solidFill>
                  <a:schemeClr val="accent4"/>
                </a:solidFill>
              </a:rPr>
              <a:t>Call to Order</a:t>
            </a:r>
            <a:br>
              <a:rPr lang="en-US" sz="6000" dirty="0">
                <a:solidFill>
                  <a:schemeClr val="accent4"/>
                </a:solidFill>
              </a:rPr>
            </a:br>
            <a:br>
              <a:rPr lang="en-US" dirty="0">
                <a:solidFill>
                  <a:schemeClr val="accent4"/>
                </a:solidFill>
              </a:rPr>
            </a:br>
            <a:r>
              <a:rPr lang="en-US" sz="4800" dirty="0">
                <a:solidFill>
                  <a:schemeClr val="accent4"/>
                </a:solidFill>
              </a:rPr>
              <a:t>Judy Fitzgerald</a:t>
            </a:r>
            <a:br>
              <a:rPr lang="en-US" sz="4800" dirty="0">
                <a:solidFill>
                  <a:schemeClr val="accent4"/>
                </a:solidFill>
              </a:rPr>
            </a:br>
            <a:r>
              <a:rPr lang="en-US" sz="4800" dirty="0">
                <a:solidFill>
                  <a:schemeClr val="accent4"/>
                </a:solidFill>
              </a:rPr>
              <a:t>Commissioner</a:t>
            </a:r>
            <a:endParaRPr lang="en-US" sz="6000" dirty="0">
              <a:solidFill>
                <a:schemeClr val="accent4"/>
              </a:solidFill>
            </a:endParaRPr>
          </a:p>
        </p:txBody>
      </p:sp>
    </p:spTree>
    <p:extLst>
      <p:ext uri="{BB962C8B-B14F-4D97-AF65-F5344CB8AC3E}">
        <p14:creationId xmlns:p14="http://schemas.microsoft.com/office/powerpoint/2010/main" val="1965455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F6B6-87EE-410A-A03E-4F5FA3A6CFFA}"/>
              </a:ext>
            </a:extLst>
          </p:cNvPr>
          <p:cNvSpPr>
            <a:spLocks noGrp="1"/>
          </p:cNvSpPr>
          <p:nvPr>
            <p:ph type="title"/>
          </p:nvPr>
        </p:nvSpPr>
        <p:spPr>
          <a:xfrm>
            <a:off x="478970" y="130073"/>
            <a:ext cx="10515600" cy="1325563"/>
          </a:xfrm>
        </p:spPr>
        <p:txBody>
          <a:bodyPr/>
          <a:lstStyle/>
          <a:p>
            <a:r>
              <a:rPr lang="en-US" dirty="0">
                <a:latin typeface="+mj-lt"/>
              </a:rPr>
              <a:t>9-8-8 Provisions in Law</a:t>
            </a:r>
          </a:p>
        </p:txBody>
      </p:sp>
      <p:sp>
        <p:nvSpPr>
          <p:cNvPr id="3" name="Content Placeholder 2">
            <a:extLst>
              <a:ext uri="{FF2B5EF4-FFF2-40B4-BE49-F238E27FC236}">
                <a16:creationId xmlns:a16="http://schemas.microsoft.com/office/drawing/2014/main" id="{0E43D63C-2A3D-4C1B-9293-78D24E67C945}"/>
              </a:ext>
            </a:extLst>
          </p:cNvPr>
          <p:cNvSpPr>
            <a:spLocks noGrp="1"/>
          </p:cNvSpPr>
          <p:nvPr>
            <p:ph idx="1"/>
          </p:nvPr>
        </p:nvSpPr>
        <p:spPr>
          <a:xfrm>
            <a:off x="399457" y="1455636"/>
            <a:ext cx="11234060" cy="5162878"/>
          </a:xfrm>
        </p:spPr>
        <p:txBody>
          <a:bodyPr>
            <a:noAutofit/>
          </a:bodyPr>
          <a:lstStyle/>
          <a:p>
            <a:pPr marL="0" indent="0">
              <a:lnSpc>
                <a:spcPct val="100000"/>
              </a:lnSpc>
              <a:spcBef>
                <a:spcPts val="0"/>
              </a:spcBef>
              <a:buNone/>
            </a:pPr>
            <a:endParaRPr lang="en-US" sz="2000" b="1" dirty="0">
              <a:effectLst/>
              <a:latin typeface="+mn-lt"/>
              <a:ea typeface="Calibri" panose="020F0502020204030204" pitchFamily="34" charset="0"/>
              <a:cs typeface="Calibri" panose="020F0502020204030204" pitchFamily="34" charset="0"/>
            </a:endParaRPr>
          </a:p>
          <a:p>
            <a:pPr marL="0" indent="0">
              <a:lnSpc>
                <a:spcPct val="100000"/>
              </a:lnSpc>
              <a:spcBef>
                <a:spcPts val="0"/>
              </a:spcBef>
              <a:buNone/>
            </a:pPr>
            <a:r>
              <a:rPr lang="en-US" sz="2000" b="1" dirty="0">
                <a:effectLst/>
                <a:latin typeface="+mn-lt"/>
                <a:ea typeface="Calibri" panose="020F0502020204030204" pitchFamily="34" charset="0"/>
                <a:cs typeface="Calibri" panose="020F0502020204030204" pitchFamily="34" charset="0"/>
              </a:rPr>
              <a:t>State Authority Over Fees: </a:t>
            </a:r>
          </a:p>
          <a:p>
            <a:pPr lvl="1">
              <a:lnSpc>
                <a:spcPct val="100000"/>
              </a:lnSpc>
              <a:spcBef>
                <a:spcPts val="0"/>
              </a:spcBef>
            </a:pPr>
            <a:r>
              <a:rPr lang="en-US" sz="2000" dirty="0">
                <a:latin typeface="+mn-lt"/>
                <a:ea typeface="Calibri" panose="020F0502020204030204" pitchFamily="34" charset="0"/>
                <a:cs typeface="Calibri" panose="020F0502020204030204" pitchFamily="34" charset="0"/>
              </a:rPr>
              <a:t>Enables states to </a:t>
            </a:r>
            <a:r>
              <a:rPr lang="en-US" sz="2000" dirty="0">
                <a:effectLst/>
                <a:latin typeface="+mn-lt"/>
                <a:ea typeface="Calibri" panose="020F0502020204030204" pitchFamily="34" charset="0"/>
                <a:cs typeface="Calibri" panose="020F0502020204030204" pitchFamily="34" charset="0"/>
              </a:rPr>
              <a:t>collect a fee/charge applicable to commercial mobile service or an IP-enabled voice service for 9-8-8 related services. </a:t>
            </a:r>
            <a:endParaRPr lang="en-US" sz="2000" dirty="0">
              <a:latin typeface="+mn-lt"/>
              <a:ea typeface="Calibri" panose="020F0502020204030204" pitchFamily="34" charset="0"/>
              <a:cs typeface="Calibri" panose="020F0502020204030204" pitchFamily="34" charset="0"/>
            </a:endParaRPr>
          </a:p>
          <a:p>
            <a:pPr marL="457200" lvl="1" indent="0">
              <a:lnSpc>
                <a:spcPct val="100000"/>
              </a:lnSpc>
              <a:spcBef>
                <a:spcPts val="0"/>
              </a:spcBef>
              <a:buNone/>
            </a:pPr>
            <a:endParaRPr lang="en-US" sz="2000" b="1" dirty="0">
              <a:latin typeface="+mn-lt"/>
              <a:ea typeface="Calibri" panose="020F0502020204030204" pitchFamily="34" charset="0"/>
              <a:cs typeface="Calibri" panose="020F0502020204030204" pitchFamily="34" charset="0"/>
            </a:endParaRPr>
          </a:p>
          <a:p>
            <a:pPr marL="457200" lvl="1" indent="0">
              <a:lnSpc>
                <a:spcPct val="100000"/>
              </a:lnSpc>
              <a:spcBef>
                <a:spcPts val="0"/>
              </a:spcBef>
              <a:buNone/>
            </a:pPr>
            <a:r>
              <a:rPr lang="en-US" sz="2000" b="1" u="sng" dirty="0">
                <a:effectLst/>
                <a:latin typeface="+mn-lt"/>
                <a:ea typeface="Calibri" panose="020F0502020204030204" pitchFamily="34" charset="0"/>
                <a:cs typeface="Times New Roman" panose="02020603050405020304" pitchFamily="18" charset="0"/>
              </a:rPr>
              <a:t>Specifically, these funds </a:t>
            </a:r>
            <a:r>
              <a:rPr lang="en-US" sz="2000" b="1" u="sng" dirty="0">
                <a:latin typeface="+mn-lt"/>
                <a:ea typeface="Calibri" panose="020F0502020204030204" pitchFamily="34" charset="0"/>
                <a:cs typeface="Times New Roman" panose="02020603050405020304" pitchFamily="18" charset="0"/>
              </a:rPr>
              <a:t>are limited to</a:t>
            </a:r>
            <a:r>
              <a:rPr lang="en-US" sz="2000" u="sng" dirty="0">
                <a:latin typeface="+mn-lt"/>
                <a:ea typeface="Calibri" panose="020F0502020204030204" pitchFamily="34" charset="0"/>
                <a:cs typeface="Times New Roman" panose="02020603050405020304" pitchFamily="18" charset="0"/>
              </a:rPr>
              <a:t>:</a:t>
            </a:r>
          </a:p>
          <a:p>
            <a:pPr lvl="2">
              <a:lnSpc>
                <a:spcPct val="100000"/>
              </a:lnSpc>
              <a:spcBef>
                <a:spcPts val="0"/>
              </a:spcBef>
            </a:pPr>
            <a:r>
              <a:rPr lang="en-US" dirty="0">
                <a:latin typeface="+mn-lt"/>
                <a:ea typeface="Calibri" panose="020F0502020204030204" pitchFamily="34" charset="0"/>
                <a:cs typeface="Times New Roman" panose="02020603050405020304" pitchFamily="18" charset="0"/>
              </a:rPr>
              <a:t>E</a:t>
            </a:r>
            <a:r>
              <a:rPr lang="en-US" dirty="0">
                <a:effectLst/>
                <a:latin typeface="+mn-lt"/>
                <a:ea typeface="Calibri" panose="020F0502020204030204" pitchFamily="34" charset="0"/>
                <a:cs typeface="Times New Roman" panose="02020603050405020304" pitchFamily="18" charset="0"/>
              </a:rPr>
              <a:t>nsuring the efficient and effective routing of calls made to the 9–8–8 national suicide prevention and mental health crisis hotline to an appropriate crisis center; and</a:t>
            </a:r>
          </a:p>
          <a:p>
            <a:pPr marL="914400" lvl="2" indent="0">
              <a:lnSpc>
                <a:spcPct val="100000"/>
              </a:lnSpc>
              <a:spcBef>
                <a:spcPts val="0"/>
              </a:spcBef>
              <a:buNone/>
            </a:pPr>
            <a:endParaRPr lang="en-US" dirty="0">
              <a:latin typeface="+mn-lt"/>
              <a:ea typeface="Calibri" panose="020F0502020204030204" pitchFamily="34" charset="0"/>
              <a:cs typeface="Times New Roman" panose="02020603050405020304" pitchFamily="18" charset="0"/>
            </a:endParaRPr>
          </a:p>
          <a:p>
            <a:pPr lvl="2">
              <a:lnSpc>
                <a:spcPct val="100000"/>
              </a:lnSpc>
              <a:spcBef>
                <a:spcPts val="0"/>
              </a:spcBef>
            </a:pPr>
            <a:r>
              <a:rPr lang="en-US" dirty="0">
                <a:latin typeface="+mn-lt"/>
                <a:ea typeface="Calibri" panose="020F0502020204030204" pitchFamily="34" charset="0"/>
                <a:cs typeface="Times New Roman" panose="02020603050405020304" pitchFamily="18" charset="0"/>
              </a:rPr>
              <a:t>Procuring personnel and services—including </a:t>
            </a:r>
            <a:r>
              <a:rPr lang="en-US" dirty="0">
                <a:effectLst/>
                <a:latin typeface="+mn-lt"/>
                <a:ea typeface="Calibri" panose="020F0502020204030204" pitchFamily="34" charset="0"/>
                <a:cs typeface="Times New Roman" panose="02020603050405020304" pitchFamily="18" charset="0"/>
              </a:rPr>
              <a:t>acute mental health, crisis outreach and stabilization services—that support response to the 9–8–8 national suicide prevention and mental health crisis hotline.</a:t>
            </a:r>
          </a:p>
        </p:txBody>
      </p:sp>
    </p:spTree>
    <p:extLst>
      <p:ext uri="{BB962C8B-B14F-4D97-AF65-F5344CB8AC3E}">
        <p14:creationId xmlns:p14="http://schemas.microsoft.com/office/powerpoint/2010/main" val="84086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0557" y="1549898"/>
            <a:ext cx="11270153" cy="1729045"/>
            <a:chOff x="837932" y="1679172"/>
            <a:chExt cx="8293755" cy="3438238"/>
          </a:xfrm>
        </p:grpSpPr>
        <p:sp>
          <p:nvSpPr>
            <p:cNvPr id="7" name="Freeform 6"/>
            <p:cNvSpPr/>
            <p:nvPr/>
          </p:nvSpPr>
          <p:spPr>
            <a:xfrm>
              <a:off x="837932" y="1679172"/>
              <a:ext cx="2607527" cy="3438238"/>
            </a:xfrm>
            <a:custGeom>
              <a:avLst/>
              <a:gdLst>
                <a:gd name="connsiteX0" fmla="*/ 0 w 3575219"/>
                <a:gd name="connsiteY0" fmla="*/ 0 h 2145131"/>
                <a:gd name="connsiteX1" fmla="*/ 3575219 w 3575219"/>
                <a:gd name="connsiteY1" fmla="*/ 0 h 2145131"/>
                <a:gd name="connsiteX2" fmla="*/ 3575219 w 3575219"/>
                <a:gd name="connsiteY2" fmla="*/ 2145131 h 2145131"/>
                <a:gd name="connsiteX3" fmla="*/ 0 w 3575219"/>
                <a:gd name="connsiteY3" fmla="*/ 2145131 h 2145131"/>
                <a:gd name="connsiteX4" fmla="*/ 0 w 3575219"/>
                <a:gd name="connsiteY4" fmla="*/ 0 h 214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219" h="2145131">
                  <a:moveTo>
                    <a:pt x="0" y="0"/>
                  </a:moveTo>
                  <a:lnTo>
                    <a:pt x="3575219" y="0"/>
                  </a:lnTo>
                  <a:lnTo>
                    <a:pt x="3575219" y="2145131"/>
                  </a:lnTo>
                  <a:lnTo>
                    <a:pt x="0" y="2145131"/>
                  </a:lnTo>
                  <a:lnTo>
                    <a:pt x="0" y="0"/>
                  </a:ln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r>
                <a:rPr lang="en-US" sz="2000" dirty="0"/>
                <a:t>Partnering with federal leadership on the implementation of the law</a:t>
              </a:r>
            </a:p>
          </p:txBody>
        </p:sp>
        <p:sp>
          <p:nvSpPr>
            <p:cNvPr id="8" name="Freeform 7"/>
            <p:cNvSpPr/>
            <p:nvPr/>
          </p:nvSpPr>
          <p:spPr>
            <a:xfrm>
              <a:off x="3624062" y="1679172"/>
              <a:ext cx="2672097" cy="3438238"/>
            </a:xfrm>
            <a:custGeom>
              <a:avLst/>
              <a:gdLst>
                <a:gd name="connsiteX0" fmla="*/ 0 w 3575219"/>
                <a:gd name="connsiteY0" fmla="*/ 0 h 2145131"/>
                <a:gd name="connsiteX1" fmla="*/ 3575219 w 3575219"/>
                <a:gd name="connsiteY1" fmla="*/ 0 h 2145131"/>
                <a:gd name="connsiteX2" fmla="*/ 3575219 w 3575219"/>
                <a:gd name="connsiteY2" fmla="*/ 2145131 h 2145131"/>
                <a:gd name="connsiteX3" fmla="*/ 0 w 3575219"/>
                <a:gd name="connsiteY3" fmla="*/ 2145131 h 2145131"/>
                <a:gd name="connsiteX4" fmla="*/ 0 w 3575219"/>
                <a:gd name="connsiteY4" fmla="*/ 0 h 214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219" h="2145131">
                  <a:moveTo>
                    <a:pt x="0" y="0"/>
                  </a:moveTo>
                  <a:lnTo>
                    <a:pt x="3575219" y="0"/>
                  </a:lnTo>
                  <a:lnTo>
                    <a:pt x="3575219" y="2145131"/>
                  </a:lnTo>
                  <a:lnTo>
                    <a:pt x="0" y="2145131"/>
                  </a:lnTo>
                  <a:lnTo>
                    <a:pt x="0" y="0"/>
                  </a:lnTo>
                  <a:close/>
                </a:path>
              </a:pathLst>
            </a:custGeom>
            <a:solidFill>
              <a:schemeClr val="accent3"/>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endParaRPr lang="en-US" sz="2800" dirty="0">
                <a:latin typeface="Arial" charset="0"/>
                <a:ea typeface="Arial" charset="0"/>
                <a:cs typeface="Arial" charset="0"/>
              </a:endParaRPr>
            </a:p>
          </p:txBody>
        </p:sp>
        <p:sp>
          <p:nvSpPr>
            <p:cNvPr id="9" name="Freeform 8"/>
            <p:cNvSpPr/>
            <p:nvPr/>
          </p:nvSpPr>
          <p:spPr>
            <a:xfrm>
              <a:off x="6459590" y="1679172"/>
              <a:ext cx="2672097" cy="3438238"/>
            </a:xfrm>
            <a:custGeom>
              <a:avLst/>
              <a:gdLst>
                <a:gd name="connsiteX0" fmla="*/ 0 w 3575219"/>
                <a:gd name="connsiteY0" fmla="*/ 0 h 2145131"/>
                <a:gd name="connsiteX1" fmla="*/ 3575219 w 3575219"/>
                <a:gd name="connsiteY1" fmla="*/ 0 h 2145131"/>
                <a:gd name="connsiteX2" fmla="*/ 3575219 w 3575219"/>
                <a:gd name="connsiteY2" fmla="*/ 2145131 h 2145131"/>
                <a:gd name="connsiteX3" fmla="*/ 0 w 3575219"/>
                <a:gd name="connsiteY3" fmla="*/ 2145131 h 2145131"/>
                <a:gd name="connsiteX4" fmla="*/ 0 w 3575219"/>
                <a:gd name="connsiteY4" fmla="*/ 0 h 214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219" h="2145131">
                  <a:moveTo>
                    <a:pt x="0" y="0"/>
                  </a:moveTo>
                  <a:lnTo>
                    <a:pt x="3575219" y="0"/>
                  </a:lnTo>
                  <a:lnTo>
                    <a:pt x="3575219" y="2145131"/>
                  </a:lnTo>
                  <a:lnTo>
                    <a:pt x="0" y="2145131"/>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defTabSz="1689100">
                <a:lnSpc>
                  <a:spcPct val="90000"/>
                </a:lnSpc>
                <a:spcBef>
                  <a:spcPct val="0"/>
                </a:spcBef>
                <a:spcAft>
                  <a:spcPct val="35000"/>
                </a:spcAft>
              </a:pPr>
              <a:r>
                <a:rPr lang="en-US" sz="2800" dirty="0">
                  <a:latin typeface="Arial" charset="0"/>
                  <a:ea typeface="Arial" charset="0"/>
                  <a:cs typeface="Arial" charset="0"/>
                </a:rPr>
                <a:t> </a:t>
              </a:r>
              <a:endParaRPr lang="en-US" sz="2800" kern="1200" dirty="0">
                <a:latin typeface="Arial" charset="0"/>
                <a:ea typeface="Arial" charset="0"/>
                <a:cs typeface="Arial" charset="0"/>
              </a:endParaRPr>
            </a:p>
          </p:txBody>
        </p:sp>
      </p:grpSp>
      <p:sp>
        <p:nvSpPr>
          <p:cNvPr id="2" name="Title 1"/>
          <p:cNvSpPr>
            <a:spLocks noGrp="1"/>
          </p:cNvSpPr>
          <p:nvPr>
            <p:ph type="title"/>
          </p:nvPr>
        </p:nvSpPr>
        <p:spPr/>
        <p:txBody>
          <a:bodyPr>
            <a:normAutofit/>
          </a:bodyPr>
          <a:lstStyle/>
          <a:p>
            <a:r>
              <a:rPr lang="en-US" dirty="0">
                <a:latin typeface="+mj-lt"/>
              </a:rPr>
              <a:t>9-8-8 Planning Activities </a:t>
            </a:r>
          </a:p>
        </p:txBody>
      </p:sp>
      <p:sp>
        <p:nvSpPr>
          <p:cNvPr id="4" name="Content Placeholder 3"/>
          <p:cNvSpPr>
            <a:spLocks noGrp="1"/>
          </p:cNvSpPr>
          <p:nvPr>
            <p:ph sz="half" idx="4294967295"/>
          </p:nvPr>
        </p:nvSpPr>
        <p:spPr>
          <a:xfrm>
            <a:off x="8044835" y="3517458"/>
            <a:ext cx="3759200" cy="3000896"/>
          </a:xfrm>
        </p:spPr>
        <p:txBody>
          <a:bodyPr>
            <a:normAutofit/>
          </a:bodyPr>
          <a:lstStyle/>
          <a:p>
            <a:r>
              <a:rPr lang="en-US" sz="2000" dirty="0">
                <a:latin typeface="+mn-lt"/>
              </a:rPr>
              <a:t>Engaging with community partners to develop an implementation plan</a:t>
            </a:r>
          </a:p>
          <a:p>
            <a:endParaRPr lang="en-US" dirty="0"/>
          </a:p>
          <a:p>
            <a:pPr marL="457200" lvl="1" indent="0">
              <a:buNone/>
            </a:pPr>
            <a:endParaRPr lang="en-US" dirty="0"/>
          </a:p>
          <a:p>
            <a:endParaRPr lang="en-US" sz="2400" dirty="0"/>
          </a:p>
        </p:txBody>
      </p:sp>
      <p:sp>
        <p:nvSpPr>
          <p:cNvPr id="12" name="Content Placeholder 3"/>
          <p:cNvSpPr>
            <a:spLocks noGrp="1"/>
          </p:cNvSpPr>
          <p:nvPr>
            <p:ph sz="half" idx="4294967295"/>
          </p:nvPr>
        </p:nvSpPr>
        <p:spPr>
          <a:xfrm>
            <a:off x="452366" y="3429000"/>
            <a:ext cx="3461487" cy="3000896"/>
          </a:xfrm>
        </p:spPr>
        <p:txBody>
          <a:bodyPr>
            <a:normAutofit/>
          </a:bodyPr>
          <a:lstStyle/>
          <a:p>
            <a:r>
              <a:rPr lang="en-US" sz="2000" dirty="0">
                <a:latin typeface="+mn-lt"/>
              </a:rPr>
              <a:t>Engaged in weekly communication on legal aspects on implementation</a:t>
            </a:r>
          </a:p>
          <a:p>
            <a:r>
              <a:rPr lang="en-US" sz="2000" dirty="0"/>
              <a:t>Engaging SAMHSA and Veteran Affairs on Implementation</a:t>
            </a:r>
          </a:p>
          <a:p>
            <a:r>
              <a:rPr lang="en-US" sz="2000" dirty="0"/>
              <a:t>Participating with the 9-8-8 Community of Practice</a:t>
            </a:r>
          </a:p>
          <a:p>
            <a:endParaRPr lang="en-US" dirty="0"/>
          </a:p>
          <a:p>
            <a:pPr marL="457200" lvl="1" indent="0">
              <a:buNone/>
            </a:pPr>
            <a:endParaRPr lang="en-US" dirty="0"/>
          </a:p>
          <a:p>
            <a:endParaRPr lang="en-US" sz="2400" dirty="0"/>
          </a:p>
        </p:txBody>
      </p:sp>
      <p:sp>
        <p:nvSpPr>
          <p:cNvPr id="13" name="Content Placeholder 3"/>
          <p:cNvSpPr>
            <a:spLocks noGrp="1"/>
          </p:cNvSpPr>
          <p:nvPr>
            <p:ph sz="half" idx="4294967295"/>
          </p:nvPr>
        </p:nvSpPr>
        <p:spPr>
          <a:xfrm>
            <a:off x="4241327" y="3429000"/>
            <a:ext cx="3461487" cy="3000896"/>
          </a:xfrm>
        </p:spPr>
        <p:txBody>
          <a:bodyPr>
            <a:normAutofit/>
          </a:bodyPr>
          <a:lstStyle/>
          <a:p>
            <a:r>
              <a:rPr lang="en-US" sz="2000" dirty="0"/>
              <a:t>Engaged in communication and project plan development </a:t>
            </a:r>
          </a:p>
          <a:p>
            <a:r>
              <a:rPr lang="en-US" sz="2000" dirty="0"/>
              <a:t>Developing resource assessments</a:t>
            </a:r>
          </a:p>
          <a:p>
            <a:endParaRPr lang="en-US" sz="2400" dirty="0"/>
          </a:p>
        </p:txBody>
      </p:sp>
      <p:sp>
        <p:nvSpPr>
          <p:cNvPr id="5" name="Rectangle 4">
            <a:extLst>
              <a:ext uri="{FF2B5EF4-FFF2-40B4-BE49-F238E27FC236}">
                <a16:creationId xmlns:a16="http://schemas.microsoft.com/office/drawing/2014/main" id="{66D02DBB-B3F2-438B-A0DE-F83E844CC684}"/>
              </a:ext>
            </a:extLst>
          </p:cNvPr>
          <p:cNvSpPr/>
          <p:nvPr/>
        </p:nvSpPr>
        <p:spPr>
          <a:xfrm>
            <a:off x="4596509" y="1874706"/>
            <a:ext cx="3180523" cy="1015663"/>
          </a:xfrm>
          <a:prstGeom prst="rect">
            <a:avLst/>
          </a:prstGeom>
        </p:spPr>
        <p:txBody>
          <a:bodyPr wrap="square">
            <a:spAutoFit/>
          </a:bodyPr>
          <a:lstStyle/>
          <a:p>
            <a:r>
              <a:rPr lang="en-US" sz="2000" dirty="0">
                <a:solidFill>
                  <a:schemeClr val="bg1"/>
                </a:solidFill>
              </a:rPr>
              <a:t>Implemented an Internal DBHDD Steering team which meets weekly</a:t>
            </a:r>
          </a:p>
        </p:txBody>
      </p:sp>
      <p:sp>
        <p:nvSpPr>
          <p:cNvPr id="6" name="Rectangle 5">
            <a:extLst>
              <a:ext uri="{FF2B5EF4-FFF2-40B4-BE49-F238E27FC236}">
                <a16:creationId xmlns:a16="http://schemas.microsoft.com/office/drawing/2014/main" id="{65824FE0-869A-454F-8100-02489FBD87A3}"/>
              </a:ext>
            </a:extLst>
          </p:cNvPr>
          <p:cNvSpPr/>
          <p:nvPr/>
        </p:nvSpPr>
        <p:spPr>
          <a:xfrm>
            <a:off x="8495071" y="1874705"/>
            <a:ext cx="2858729" cy="1015663"/>
          </a:xfrm>
          <a:prstGeom prst="rect">
            <a:avLst/>
          </a:prstGeom>
        </p:spPr>
        <p:txBody>
          <a:bodyPr wrap="square">
            <a:spAutoFit/>
          </a:bodyPr>
          <a:lstStyle/>
          <a:p>
            <a:r>
              <a:rPr lang="en-US" sz="2000" dirty="0">
                <a:solidFill>
                  <a:schemeClr val="bg1"/>
                </a:solidFill>
              </a:rPr>
              <a:t>Launching statewide planning coalition in April 2021</a:t>
            </a:r>
          </a:p>
        </p:txBody>
      </p:sp>
    </p:spTree>
    <p:extLst>
      <p:ext uri="{BB962C8B-B14F-4D97-AF65-F5344CB8AC3E}">
        <p14:creationId xmlns:p14="http://schemas.microsoft.com/office/powerpoint/2010/main" val="497698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9-8-8 Planning Coalition / Convening Authority </a:t>
            </a:r>
          </a:p>
        </p:txBody>
      </p:sp>
      <p:grpSp>
        <p:nvGrpSpPr>
          <p:cNvPr id="2" name="Group 1"/>
          <p:cNvGrpSpPr/>
          <p:nvPr/>
        </p:nvGrpSpPr>
        <p:grpSpPr>
          <a:xfrm>
            <a:off x="242502" y="1695636"/>
            <a:ext cx="9323465" cy="3215893"/>
            <a:chOff x="264630" y="1697557"/>
            <a:chExt cx="9323465" cy="3215893"/>
          </a:xfrm>
        </p:grpSpPr>
        <p:sp>
          <p:nvSpPr>
            <p:cNvPr id="5" name="Freeform 4"/>
            <p:cNvSpPr/>
            <p:nvPr/>
          </p:nvSpPr>
          <p:spPr>
            <a:xfrm>
              <a:off x="2645673" y="1721070"/>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Georgia Collaborative ASO (Vendor: Beacon Health)</a:t>
              </a:r>
            </a:p>
          </p:txBody>
        </p:sp>
        <p:sp>
          <p:nvSpPr>
            <p:cNvPr id="6" name="Freeform 5"/>
            <p:cNvSpPr/>
            <p:nvPr/>
          </p:nvSpPr>
          <p:spPr>
            <a:xfrm>
              <a:off x="264630" y="1712422"/>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r>
                <a:rPr lang="en-US" sz="2000" dirty="0"/>
                <a:t>Georgia Crisis Access Line</a:t>
              </a:r>
            </a:p>
            <a:p>
              <a:pPr algn="ctr" defTabSz="1244600">
                <a:spcBef>
                  <a:spcPct val="0"/>
                </a:spcBef>
              </a:pPr>
              <a:r>
                <a:rPr lang="en-US" sz="2000" dirty="0"/>
                <a:t>(Vendor: BHL)</a:t>
              </a:r>
            </a:p>
          </p:txBody>
        </p:sp>
        <p:sp>
          <p:nvSpPr>
            <p:cNvPr id="7" name="Freeform 6"/>
            <p:cNvSpPr/>
            <p:nvPr/>
          </p:nvSpPr>
          <p:spPr>
            <a:xfrm>
              <a:off x="7410247" y="1697557"/>
              <a:ext cx="2177848" cy="1473212"/>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VA Suicide Prevention Coordinator</a:t>
              </a:r>
            </a:p>
          </p:txBody>
        </p:sp>
        <p:sp>
          <p:nvSpPr>
            <p:cNvPr id="8" name="Freeform 7"/>
            <p:cNvSpPr/>
            <p:nvPr/>
          </p:nvSpPr>
          <p:spPr>
            <a:xfrm>
              <a:off x="2662878" y="3412835"/>
              <a:ext cx="2177848" cy="1473211"/>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endParaRPr lang="en-US" sz="2800" dirty="0"/>
            </a:p>
            <a:p>
              <a:pPr algn="ctr">
                <a:spcBef>
                  <a:spcPts val="0"/>
                </a:spcBef>
              </a:pPr>
              <a:r>
                <a:rPr lang="en-US" sz="2000" dirty="0"/>
                <a:t>Law Enforcement</a:t>
              </a:r>
            </a:p>
            <a:p>
              <a:pPr lvl="0" algn="ctr" defTabSz="1244600">
                <a:spcBef>
                  <a:spcPct val="0"/>
                </a:spcBef>
                <a:spcAft>
                  <a:spcPct val="35000"/>
                </a:spcAft>
              </a:pPr>
              <a:endParaRPr lang="en-US" sz="2600" b="1" kern="1200" dirty="0">
                <a:latin typeface="Arial" charset="0"/>
                <a:ea typeface="Arial" charset="0"/>
                <a:cs typeface="Arial" charset="0"/>
              </a:endParaRPr>
            </a:p>
          </p:txBody>
        </p:sp>
        <p:sp>
          <p:nvSpPr>
            <p:cNvPr id="9" name="Freeform 8"/>
            <p:cNvSpPr/>
            <p:nvPr/>
          </p:nvSpPr>
          <p:spPr>
            <a:xfrm>
              <a:off x="5063586" y="3393711"/>
              <a:ext cx="2177848" cy="1473211"/>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5"/>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endParaRPr lang="en-US" sz="2800" dirty="0"/>
            </a:p>
            <a:p>
              <a:pPr algn="ctr"/>
              <a:r>
                <a:rPr lang="en-US" sz="2000" dirty="0"/>
                <a:t>DBHDD Suicide Prevention Coordinator</a:t>
              </a:r>
            </a:p>
            <a:p>
              <a:pPr lvl="0" algn="ctr" defTabSz="1244600">
                <a:spcBef>
                  <a:spcPct val="0"/>
                </a:spcBef>
                <a:spcAft>
                  <a:spcPct val="35000"/>
                </a:spcAft>
              </a:pPr>
              <a:endParaRPr lang="en-US" sz="2600" b="1" kern="1200" dirty="0">
                <a:latin typeface="Arial" charset="0"/>
                <a:ea typeface="Arial" charset="0"/>
                <a:cs typeface="Arial" charset="0"/>
              </a:endParaRPr>
            </a:p>
          </p:txBody>
        </p:sp>
        <p:sp>
          <p:nvSpPr>
            <p:cNvPr id="10" name="Freeform 9"/>
            <p:cNvSpPr/>
            <p:nvPr/>
          </p:nvSpPr>
          <p:spPr>
            <a:xfrm>
              <a:off x="281835" y="3373987"/>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3"/>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Georgia EMS Association </a:t>
              </a:r>
            </a:p>
          </p:txBody>
        </p:sp>
        <p:sp>
          <p:nvSpPr>
            <p:cNvPr id="11" name="Freeform 10"/>
            <p:cNvSpPr/>
            <p:nvPr/>
          </p:nvSpPr>
          <p:spPr>
            <a:xfrm>
              <a:off x="5029204" y="1712422"/>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3"/>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Mobile</a:t>
              </a:r>
              <a:r>
                <a:rPr lang="en-US" sz="2800" dirty="0"/>
                <a:t> </a:t>
              </a:r>
              <a:r>
                <a:rPr lang="en-US" sz="2000" dirty="0"/>
                <a:t>Crisis Team</a:t>
              </a:r>
            </a:p>
            <a:p>
              <a:pPr algn="ctr">
                <a:spcBef>
                  <a:spcPts val="0"/>
                </a:spcBef>
              </a:pPr>
              <a:r>
                <a:rPr lang="en-US" sz="2000" dirty="0"/>
                <a:t>(Vendors: BHL and Benchmark)</a:t>
              </a:r>
            </a:p>
          </p:txBody>
        </p:sp>
        <p:sp>
          <p:nvSpPr>
            <p:cNvPr id="12" name="Freeform 11"/>
            <p:cNvSpPr/>
            <p:nvPr/>
          </p:nvSpPr>
          <p:spPr>
            <a:xfrm>
              <a:off x="7410247" y="3440239"/>
              <a:ext cx="2177848" cy="1473211"/>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2"/>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spcAft>
                  <a:spcPct val="35000"/>
                </a:spcAft>
              </a:pPr>
              <a:r>
                <a:rPr lang="en-US" sz="2000" dirty="0"/>
                <a:t>Governor’s Office of Planning and Budget</a:t>
              </a:r>
            </a:p>
          </p:txBody>
        </p:sp>
      </p:grpSp>
      <p:sp>
        <p:nvSpPr>
          <p:cNvPr id="13" name="Freeform 5">
            <a:extLst>
              <a:ext uri="{FF2B5EF4-FFF2-40B4-BE49-F238E27FC236}">
                <a16:creationId xmlns:a16="http://schemas.microsoft.com/office/drawing/2014/main" id="{0FF879FE-4268-4726-B22C-B5E5EA0430E3}"/>
              </a:ext>
            </a:extLst>
          </p:cNvPr>
          <p:cNvSpPr/>
          <p:nvPr/>
        </p:nvSpPr>
        <p:spPr>
          <a:xfrm>
            <a:off x="281835" y="5082713"/>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defTabSz="1244600">
              <a:spcBef>
                <a:spcPct val="0"/>
              </a:spcBef>
            </a:pPr>
            <a:r>
              <a:rPr lang="en-US" sz="2000" dirty="0"/>
              <a:t>Georgia Emergency Communications Authority/ 911</a:t>
            </a:r>
          </a:p>
        </p:txBody>
      </p:sp>
      <p:sp>
        <p:nvSpPr>
          <p:cNvPr id="14" name="Freeform 4">
            <a:extLst>
              <a:ext uri="{FF2B5EF4-FFF2-40B4-BE49-F238E27FC236}">
                <a16:creationId xmlns:a16="http://schemas.microsoft.com/office/drawing/2014/main" id="{1874D4E5-F541-4EDC-AF7F-2B7E93B6F052}"/>
              </a:ext>
            </a:extLst>
          </p:cNvPr>
          <p:cNvSpPr/>
          <p:nvPr/>
        </p:nvSpPr>
        <p:spPr>
          <a:xfrm>
            <a:off x="2662878" y="5082713"/>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Lived Experience Advocacy</a:t>
            </a:r>
          </a:p>
          <a:p>
            <a:pPr algn="ctr">
              <a:spcBef>
                <a:spcPts val="0"/>
              </a:spcBef>
            </a:pPr>
            <a:r>
              <a:rPr lang="en-US" sz="2000" dirty="0"/>
              <a:t>(GMHCN, GCSA, GPSN)</a:t>
            </a:r>
          </a:p>
        </p:txBody>
      </p:sp>
      <p:sp>
        <p:nvSpPr>
          <p:cNvPr id="15" name="Freeform 10">
            <a:extLst>
              <a:ext uri="{FF2B5EF4-FFF2-40B4-BE49-F238E27FC236}">
                <a16:creationId xmlns:a16="http://schemas.microsoft.com/office/drawing/2014/main" id="{4BC94E0F-6380-4E09-AAB9-207967C94C20}"/>
              </a:ext>
            </a:extLst>
          </p:cNvPr>
          <p:cNvSpPr/>
          <p:nvPr/>
        </p:nvSpPr>
        <p:spPr>
          <a:xfrm>
            <a:off x="5041458" y="5082713"/>
            <a:ext cx="2177848" cy="1473218"/>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3"/>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dirty="0"/>
              <a:t>Community Mental Health Center Association Representative</a:t>
            </a:r>
          </a:p>
          <a:p>
            <a:pPr algn="ctr">
              <a:spcBef>
                <a:spcPts val="0"/>
              </a:spcBef>
            </a:pPr>
            <a:r>
              <a:rPr lang="en-US" dirty="0"/>
              <a:t>(public safety net)</a:t>
            </a:r>
          </a:p>
        </p:txBody>
      </p:sp>
      <p:sp>
        <p:nvSpPr>
          <p:cNvPr id="16" name="Freeform 6">
            <a:extLst>
              <a:ext uri="{FF2B5EF4-FFF2-40B4-BE49-F238E27FC236}">
                <a16:creationId xmlns:a16="http://schemas.microsoft.com/office/drawing/2014/main" id="{FA646994-18BF-4993-AAA7-9719F1D741BA}"/>
              </a:ext>
            </a:extLst>
          </p:cNvPr>
          <p:cNvSpPr/>
          <p:nvPr/>
        </p:nvSpPr>
        <p:spPr>
          <a:xfrm>
            <a:off x="7388119" y="5082713"/>
            <a:ext cx="2177848" cy="1473212"/>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spcBef>
                <a:spcPts val="0"/>
              </a:spcBef>
            </a:pPr>
            <a:r>
              <a:rPr lang="en-US" sz="2000" dirty="0"/>
              <a:t>Crisis/Wellness Respite</a:t>
            </a:r>
          </a:p>
          <a:p>
            <a:pPr algn="ctr">
              <a:spcBef>
                <a:spcPts val="0"/>
              </a:spcBef>
            </a:pPr>
            <a:r>
              <a:rPr lang="en-US" dirty="0"/>
              <a:t>(Vendor: GMHCN)</a:t>
            </a:r>
          </a:p>
        </p:txBody>
      </p:sp>
      <p:sp>
        <p:nvSpPr>
          <p:cNvPr id="17" name="Freeform 8">
            <a:extLst>
              <a:ext uri="{FF2B5EF4-FFF2-40B4-BE49-F238E27FC236}">
                <a16:creationId xmlns:a16="http://schemas.microsoft.com/office/drawing/2014/main" id="{8DE7DCF3-6DC0-4E3E-8B56-337127317CC7}"/>
              </a:ext>
            </a:extLst>
          </p:cNvPr>
          <p:cNvSpPr/>
          <p:nvPr/>
        </p:nvSpPr>
        <p:spPr>
          <a:xfrm>
            <a:off x="9769162" y="1710505"/>
            <a:ext cx="2177848" cy="1458343"/>
          </a:xfrm>
          <a:custGeom>
            <a:avLst/>
            <a:gdLst>
              <a:gd name="connsiteX0" fmla="*/ 0 w 2627064"/>
              <a:gd name="connsiteY0" fmla="*/ 0 h 1576238"/>
              <a:gd name="connsiteX1" fmla="*/ 2627064 w 2627064"/>
              <a:gd name="connsiteY1" fmla="*/ 0 h 1576238"/>
              <a:gd name="connsiteX2" fmla="*/ 2627064 w 2627064"/>
              <a:gd name="connsiteY2" fmla="*/ 1576238 h 1576238"/>
              <a:gd name="connsiteX3" fmla="*/ 0 w 2627064"/>
              <a:gd name="connsiteY3" fmla="*/ 1576238 h 1576238"/>
              <a:gd name="connsiteX4" fmla="*/ 0 w 2627064"/>
              <a:gd name="connsiteY4" fmla="*/ 0 h 15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64" h="1576238">
                <a:moveTo>
                  <a:pt x="0" y="0"/>
                </a:moveTo>
                <a:lnTo>
                  <a:pt x="2627064" y="0"/>
                </a:lnTo>
                <a:lnTo>
                  <a:pt x="2627064" y="1576238"/>
                </a:lnTo>
                <a:lnTo>
                  <a:pt x="0" y="1576238"/>
                </a:lnTo>
                <a:lnTo>
                  <a:pt x="0" y="0"/>
                </a:lnTo>
                <a:close/>
              </a:path>
            </a:pathLst>
          </a:custGeom>
          <a:solidFill>
            <a:schemeClr val="accent5"/>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algn="ctr"/>
            <a:endParaRPr lang="en-US" sz="2800" dirty="0"/>
          </a:p>
          <a:p>
            <a:pPr algn="ctr"/>
            <a:r>
              <a:rPr lang="en-US" sz="2000" dirty="0"/>
              <a:t>Advocacy Organizations</a:t>
            </a:r>
          </a:p>
          <a:p>
            <a:pPr lvl="0" algn="ctr" defTabSz="1244600">
              <a:spcBef>
                <a:spcPct val="0"/>
              </a:spcBef>
              <a:spcAft>
                <a:spcPct val="35000"/>
              </a:spcAft>
            </a:pPr>
            <a:endParaRPr lang="en-US" sz="2600" b="1" kern="1200" dirty="0">
              <a:latin typeface="Arial" charset="0"/>
              <a:ea typeface="Arial" charset="0"/>
              <a:cs typeface="Arial" charset="0"/>
            </a:endParaRPr>
          </a:p>
        </p:txBody>
      </p:sp>
    </p:spTree>
    <p:extLst>
      <p:ext uri="{BB962C8B-B14F-4D97-AF65-F5344CB8AC3E}">
        <p14:creationId xmlns:p14="http://schemas.microsoft.com/office/powerpoint/2010/main" val="11320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5A10-B347-492D-BF53-5E096D733638}"/>
              </a:ext>
            </a:extLst>
          </p:cNvPr>
          <p:cNvSpPr>
            <a:spLocks noGrp="1"/>
          </p:cNvSpPr>
          <p:nvPr>
            <p:ph type="title"/>
          </p:nvPr>
        </p:nvSpPr>
        <p:spPr/>
        <p:txBody>
          <a:bodyPr/>
          <a:lstStyle/>
          <a:p>
            <a:r>
              <a:rPr lang="en-US" dirty="0"/>
              <a:t>Ongoing Implementation Planning Activities	</a:t>
            </a:r>
            <a:endParaRPr lang="en-US" sz="1800" dirty="0"/>
          </a:p>
        </p:txBody>
      </p:sp>
      <p:sp>
        <p:nvSpPr>
          <p:cNvPr id="3" name="Content Placeholder 2">
            <a:extLst>
              <a:ext uri="{FF2B5EF4-FFF2-40B4-BE49-F238E27FC236}">
                <a16:creationId xmlns:a16="http://schemas.microsoft.com/office/drawing/2014/main" id="{BF001A30-7990-4387-AC1F-D8EFC18DD9DC}"/>
              </a:ext>
            </a:extLst>
          </p:cNvPr>
          <p:cNvSpPr>
            <a:spLocks noGrp="1"/>
          </p:cNvSpPr>
          <p:nvPr>
            <p:ph idx="1"/>
          </p:nvPr>
        </p:nvSpPr>
        <p:spPr/>
        <p:txBody>
          <a:bodyPr>
            <a:normAutofit/>
          </a:bodyPr>
          <a:lstStyle/>
          <a:p>
            <a:r>
              <a:rPr lang="en-US" sz="2000" dirty="0"/>
              <a:t>Awaiting reports from SAMHSA and Veterans Affairs that are due in April</a:t>
            </a:r>
          </a:p>
          <a:p>
            <a:r>
              <a:rPr lang="en-US" sz="2000" dirty="0"/>
              <a:t>Review budget estimates</a:t>
            </a:r>
          </a:p>
          <a:p>
            <a:pPr lvl="1"/>
            <a:r>
              <a:rPr lang="en-US" sz="2000" dirty="0"/>
              <a:t>Cost</a:t>
            </a:r>
          </a:p>
          <a:p>
            <a:pPr lvl="1"/>
            <a:r>
              <a:rPr lang="en-US" sz="2000" dirty="0"/>
              <a:t>Revenue (Federal/State Appropriations, Medicaid, telecom fees)</a:t>
            </a:r>
          </a:p>
          <a:p>
            <a:r>
              <a:rPr lang="en-US" sz="2000" dirty="0"/>
              <a:t>Analyze need for legislation</a:t>
            </a:r>
          </a:p>
          <a:p>
            <a:r>
              <a:rPr lang="en-US" sz="2000" dirty="0"/>
              <a:t>Launch planning coalition</a:t>
            </a:r>
          </a:p>
          <a:p>
            <a:r>
              <a:rPr lang="en-US" sz="2000" dirty="0"/>
              <a:t>Implement necessary crisis system enhancements</a:t>
            </a:r>
          </a:p>
          <a:p>
            <a:r>
              <a:rPr lang="en-US" sz="2000" dirty="0"/>
              <a:t>Hire project support</a:t>
            </a:r>
          </a:p>
          <a:p>
            <a:r>
              <a:rPr lang="en-US" sz="2000" dirty="0"/>
              <a:t>Plan for stakeholder engagement and communication</a:t>
            </a:r>
          </a:p>
        </p:txBody>
      </p:sp>
    </p:spTree>
    <p:extLst>
      <p:ext uri="{BB962C8B-B14F-4D97-AF65-F5344CB8AC3E}">
        <p14:creationId xmlns:p14="http://schemas.microsoft.com/office/powerpoint/2010/main" val="262796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90"/>
          <a:stretch/>
        </p:blipFill>
        <p:spPr>
          <a:xfrm>
            <a:off x="6932911" y="195398"/>
            <a:ext cx="2778632" cy="64219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320" y="821802"/>
            <a:ext cx="2683063" cy="5469038"/>
          </a:xfrm>
          <a:prstGeom prst="rect">
            <a:avLst/>
          </a:prstGeom>
        </p:spPr>
      </p:pic>
    </p:spTree>
    <p:extLst>
      <p:ext uri="{BB962C8B-B14F-4D97-AF65-F5344CB8AC3E}">
        <p14:creationId xmlns:p14="http://schemas.microsoft.com/office/powerpoint/2010/main" val="425391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32497" y="4687321"/>
            <a:ext cx="896964" cy="1323861"/>
          </a:xfrm>
          <a:prstGeom prst="rect">
            <a:avLst/>
          </a:prstGeom>
        </p:spPr>
      </p:pic>
      <p:sp>
        <p:nvSpPr>
          <p:cNvPr id="12" name="Subtitle 11"/>
          <p:cNvSpPr>
            <a:spLocks noGrp="1"/>
          </p:cNvSpPr>
          <p:nvPr>
            <p:ph type="subTitle" idx="1"/>
          </p:nvPr>
        </p:nvSpPr>
        <p:spPr>
          <a:xfrm>
            <a:off x="4447308" y="3754438"/>
            <a:ext cx="7606147" cy="394481"/>
          </a:xfrm>
        </p:spPr>
        <p:txBody>
          <a:bodyPr>
            <a:normAutofit/>
          </a:bodyPr>
          <a:lstStyle/>
          <a:p>
            <a:r>
              <a:rPr lang="en-US" sz="1700" dirty="0"/>
              <a:t>Georgia Department of Behavioral Health &amp; Developmental Disabilities</a:t>
            </a:r>
          </a:p>
        </p:txBody>
      </p:sp>
    </p:spTree>
    <p:extLst>
      <p:ext uri="{BB962C8B-B14F-4D97-AF65-F5344CB8AC3E}">
        <p14:creationId xmlns:p14="http://schemas.microsoft.com/office/powerpoint/2010/main" val="4079657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2852737"/>
          </a:xfrm>
        </p:spPr>
        <p:txBody>
          <a:bodyPr>
            <a:normAutofit/>
          </a:bodyPr>
          <a:lstStyle/>
          <a:p>
            <a:r>
              <a:rPr lang="en-US" sz="6000" dirty="0">
                <a:solidFill>
                  <a:schemeClr val="accent4"/>
                </a:solidFill>
              </a:rPr>
              <a:t>Questions</a:t>
            </a:r>
            <a:endParaRPr lang="en-US" sz="6000" dirty="0">
              <a:solidFill>
                <a:srgbClr val="F89C1B"/>
              </a:solidFill>
            </a:endParaRPr>
          </a:p>
        </p:txBody>
      </p:sp>
    </p:spTree>
    <p:extLst>
      <p:ext uri="{BB962C8B-B14F-4D97-AF65-F5344CB8AC3E}">
        <p14:creationId xmlns:p14="http://schemas.microsoft.com/office/powerpoint/2010/main" val="3909650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10338036" cy="3192046"/>
          </a:xfrm>
        </p:spPr>
        <p:txBody>
          <a:bodyPr>
            <a:normAutofit/>
          </a:bodyPr>
          <a:lstStyle/>
          <a:p>
            <a:r>
              <a:rPr lang="en-US" sz="6700" dirty="0">
                <a:solidFill>
                  <a:schemeClr val="accent4"/>
                </a:solidFill>
              </a:rPr>
              <a:t>Next BHCC Meeting</a:t>
            </a:r>
            <a:br>
              <a:rPr lang="en-US" sz="6000" dirty="0">
                <a:solidFill>
                  <a:schemeClr val="accent4"/>
                </a:solidFill>
              </a:rPr>
            </a:br>
            <a:br>
              <a:rPr lang="en-US" sz="6000" dirty="0">
                <a:solidFill>
                  <a:schemeClr val="accent4"/>
                </a:solidFill>
              </a:rPr>
            </a:br>
            <a:r>
              <a:rPr lang="en-US" sz="6000" dirty="0">
                <a:solidFill>
                  <a:schemeClr val="accent4"/>
                </a:solidFill>
              </a:rPr>
              <a:t>August 11, 2021</a:t>
            </a:r>
          </a:p>
        </p:txBody>
      </p:sp>
    </p:spTree>
    <p:extLst>
      <p:ext uri="{BB962C8B-B14F-4D97-AF65-F5344CB8AC3E}">
        <p14:creationId xmlns:p14="http://schemas.microsoft.com/office/powerpoint/2010/main" val="149969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2852737"/>
          </a:xfrm>
        </p:spPr>
        <p:txBody>
          <a:bodyPr>
            <a:normAutofit/>
          </a:bodyPr>
          <a:lstStyle/>
          <a:p>
            <a:r>
              <a:rPr lang="en-US" sz="6000" dirty="0">
                <a:solidFill>
                  <a:schemeClr val="accent4"/>
                </a:solidFill>
              </a:rPr>
              <a:t>Recovery Speaker</a:t>
            </a:r>
            <a:br>
              <a:rPr lang="en-US" sz="6000" dirty="0">
                <a:solidFill>
                  <a:schemeClr val="accent4"/>
                </a:solidFill>
              </a:rPr>
            </a:br>
            <a:br>
              <a:rPr lang="en-US" dirty="0">
                <a:solidFill>
                  <a:schemeClr val="accent4"/>
                </a:solidFill>
              </a:rPr>
            </a:br>
            <a:r>
              <a:rPr lang="en-US" sz="4800" dirty="0">
                <a:solidFill>
                  <a:schemeClr val="accent4"/>
                </a:solidFill>
              </a:rPr>
              <a:t>Brittany Barrett</a:t>
            </a:r>
            <a:br>
              <a:rPr lang="en-US" sz="4800" dirty="0">
                <a:solidFill>
                  <a:schemeClr val="accent4"/>
                </a:solidFill>
              </a:rPr>
            </a:br>
            <a:r>
              <a:rPr lang="en-US" sz="4800" i="1" dirty="0">
                <a:solidFill>
                  <a:schemeClr val="accent4"/>
                </a:solidFill>
              </a:rPr>
              <a:t>RESPECT Institute of Georgia</a:t>
            </a:r>
          </a:p>
        </p:txBody>
      </p:sp>
    </p:spTree>
    <p:extLst>
      <p:ext uri="{BB962C8B-B14F-4D97-AF65-F5344CB8AC3E}">
        <p14:creationId xmlns:p14="http://schemas.microsoft.com/office/powerpoint/2010/main" val="20058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itle 4"/>
          <p:cNvSpPr>
            <a:spLocks noGrp="1"/>
          </p:cNvSpPr>
          <p:nvPr>
            <p:ph type="title" idx="4294967295"/>
          </p:nvPr>
        </p:nvSpPr>
        <p:spPr>
          <a:xfrm>
            <a:off x="814646" y="1709738"/>
            <a:ext cx="9700953" cy="3601564"/>
          </a:xfrm>
        </p:spPr>
        <p:txBody>
          <a:bodyPr>
            <a:normAutofit/>
          </a:bodyPr>
          <a:lstStyle/>
          <a:p>
            <a:pPr>
              <a:spcAft>
                <a:spcPts val="600"/>
              </a:spcAft>
            </a:pPr>
            <a:r>
              <a:rPr lang="en-US" sz="6000" b="1" dirty="0">
                <a:solidFill>
                  <a:schemeClr val="accent4"/>
                </a:solidFill>
              </a:rPr>
              <a:t>Action Items:</a:t>
            </a:r>
            <a:br>
              <a:rPr lang="en-US" sz="6000" dirty="0">
                <a:solidFill>
                  <a:schemeClr val="accent4"/>
                </a:solidFill>
              </a:rPr>
            </a:br>
            <a:br>
              <a:rPr lang="en-US" dirty="0">
                <a:solidFill>
                  <a:schemeClr val="accent4"/>
                </a:solidFill>
              </a:rPr>
            </a:br>
            <a:r>
              <a:rPr lang="en-US" sz="4000" dirty="0">
                <a:solidFill>
                  <a:schemeClr val="accent4"/>
                </a:solidFill>
              </a:rPr>
              <a:t>February 10, 2021 Meeting Minutes</a:t>
            </a:r>
            <a:br>
              <a:rPr lang="en-US" sz="4000" dirty="0">
                <a:solidFill>
                  <a:schemeClr val="accent4"/>
                </a:solidFill>
              </a:rPr>
            </a:br>
            <a:r>
              <a:rPr lang="en-US" sz="4000" dirty="0">
                <a:solidFill>
                  <a:schemeClr val="accent4"/>
                </a:solidFill>
              </a:rPr>
              <a:t>BHCC 2020 Annual Report</a:t>
            </a:r>
            <a:br>
              <a:rPr lang="en-US" sz="4900" dirty="0">
                <a:solidFill>
                  <a:schemeClr val="accent4"/>
                </a:solidFill>
              </a:rPr>
            </a:br>
            <a:endParaRPr lang="en-US" sz="6000" dirty="0">
              <a:solidFill>
                <a:schemeClr val="accent4"/>
              </a:solidFill>
            </a:endParaRPr>
          </a:p>
        </p:txBody>
      </p:sp>
    </p:spTree>
    <p:extLst>
      <p:ext uri="{BB962C8B-B14F-4D97-AF65-F5344CB8AC3E}">
        <p14:creationId xmlns:p14="http://schemas.microsoft.com/office/powerpoint/2010/main" val="266015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478156"/>
            <a:ext cx="10515600" cy="1554232"/>
          </a:xfrm>
        </p:spPr>
        <p:txBody>
          <a:bodyPr>
            <a:normAutofit/>
          </a:bodyPr>
          <a:lstStyle/>
          <a:p>
            <a:pPr algn="ctr"/>
            <a:r>
              <a:rPr lang="en-US" sz="8000" dirty="0">
                <a:solidFill>
                  <a:schemeClr val="bg1"/>
                </a:solidFill>
              </a:rPr>
              <a:t>BHCC Initiatives</a:t>
            </a:r>
          </a:p>
        </p:txBody>
      </p:sp>
    </p:spTree>
    <p:extLst>
      <p:ext uri="{BB962C8B-B14F-4D97-AF65-F5344CB8AC3E}">
        <p14:creationId xmlns:p14="http://schemas.microsoft.com/office/powerpoint/2010/main" val="13258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33004" y="0"/>
            <a:ext cx="9325995" cy="2489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004" y="5025049"/>
            <a:ext cx="957149" cy="1412691"/>
          </a:xfrm>
          <a:prstGeom prst="rect">
            <a:avLst/>
          </a:prstGeom>
        </p:spPr>
      </p:pic>
      <p:sp>
        <p:nvSpPr>
          <p:cNvPr id="25" name="Subtitle 11"/>
          <p:cNvSpPr txBox="1">
            <a:spLocks/>
          </p:cNvSpPr>
          <p:nvPr/>
        </p:nvSpPr>
        <p:spPr>
          <a:xfrm>
            <a:off x="2851181" y="5363431"/>
            <a:ext cx="4471920" cy="39448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800" dirty="0"/>
              <a:t>Georgia Department of Behavioral Health &amp; Developmental Disabilities</a:t>
            </a:r>
          </a:p>
        </p:txBody>
      </p:sp>
      <p:sp>
        <p:nvSpPr>
          <p:cNvPr id="26" name="TextBox 25"/>
          <p:cNvSpPr txBox="1"/>
          <p:nvPr/>
        </p:nvSpPr>
        <p:spPr>
          <a:xfrm>
            <a:off x="1433005" y="553784"/>
            <a:ext cx="8855077" cy="646331"/>
          </a:xfrm>
          <a:prstGeom prst="rect">
            <a:avLst/>
          </a:prstGeom>
          <a:noFill/>
        </p:spPr>
        <p:txBody>
          <a:bodyPr wrap="square" rtlCol="0" anchor="t">
            <a:spAutoFit/>
          </a:bodyPr>
          <a:lstStyle/>
          <a:p>
            <a:pPr algn="ctr">
              <a:spcAft>
                <a:spcPts val="600"/>
              </a:spcAft>
            </a:pPr>
            <a:r>
              <a:rPr lang="en-US" sz="3600" dirty="0">
                <a:solidFill>
                  <a:schemeClr val="bg1"/>
                </a:solidFill>
                <a:latin typeface="Arial"/>
                <a:cs typeface="Arial"/>
              </a:rPr>
              <a:t>Interagency Director’s Team</a:t>
            </a:r>
          </a:p>
        </p:txBody>
      </p:sp>
      <p:sp>
        <p:nvSpPr>
          <p:cNvPr id="27" name="TextBox 26"/>
          <p:cNvSpPr txBox="1"/>
          <p:nvPr/>
        </p:nvSpPr>
        <p:spPr>
          <a:xfrm>
            <a:off x="1433005" y="2680783"/>
            <a:ext cx="9325995" cy="1815882"/>
          </a:xfrm>
          <a:prstGeom prst="rect">
            <a:avLst/>
          </a:prstGeom>
          <a:noFill/>
        </p:spPr>
        <p:txBody>
          <a:bodyPr wrap="square" rtlCol="0" anchor="t">
            <a:spAutoFit/>
          </a:bodyPr>
          <a:lstStyle/>
          <a:p>
            <a:pPr algn="ctr"/>
            <a:r>
              <a:rPr lang="en-US" sz="2800" b="1" dirty="0">
                <a:solidFill>
                  <a:schemeClr val="tx2"/>
                </a:solidFill>
                <a:latin typeface="Arial"/>
                <a:cs typeface="Arial"/>
              </a:rPr>
              <a:t>Renee Johnson, MPA </a:t>
            </a:r>
          </a:p>
          <a:p>
            <a:pPr algn="ctr"/>
            <a:r>
              <a:rPr lang="en-US" sz="2800" dirty="0">
                <a:solidFill>
                  <a:schemeClr val="tx2"/>
                </a:solidFill>
                <a:latin typeface="Arial"/>
                <a:cs typeface="Arial"/>
              </a:rPr>
              <a:t>System of Care Director </a:t>
            </a:r>
          </a:p>
          <a:p>
            <a:pPr algn="ctr"/>
            <a:r>
              <a:rPr lang="en-US" sz="2800" dirty="0">
                <a:solidFill>
                  <a:schemeClr val="tx2"/>
                </a:solidFill>
                <a:latin typeface="Arial"/>
                <a:cs typeface="Arial"/>
              </a:rPr>
              <a:t>Center of Excellence for Children’s Behavioral Health</a:t>
            </a:r>
          </a:p>
          <a:p>
            <a:pPr algn="ctr"/>
            <a:r>
              <a:rPr lang="en-US" sz="2800" dirty="0">
                <a:solidFill>
                  <a:schemeClr val="tx2"/>
                </a:solidFill>
                <a:latin typeface="Arial"/>
                <a:cs typeface="Arial"/>
              </a:rPr>
              <a:t>May 12, 2021</a:t>
            </a:r>
          </a:p>
        </p:txBody>
      </p:sp>
      <p:cxnSp>
        <p:nvCxnSpPr>
          <p:cNvPr id="29" name="Straight Connector 28"/>
          <p:cNvCxnSpPr/>
          <p:nvPr/>
        </p:nvCxnSpPr>
        <p:spPr>
          <a:xfrm>
            <a:off x="1433004" y="4841159"/>
            <a:ext cx="932599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48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133" y="93677"/>
            <a:ext cx="11705244" cy="1325563"/>
          </a:xfrm>
        </p:spPr>
        <p:txBody>
          <a:bodyPr/>
          <a:lstStyle/>
          <a:p>
            <a:pPr algn="ctr"/>
            <a:r>
              <a:rPr lang="en-US" b="1" dirty="0"/>
              <a:t>Overview</a:t>
            </a:r>
          </a:p>
        </p:txBody>
      </p:sp>
      <p:grpSp>
        <p:nvGrpSpPr>
          <p:cNvPr id="4" name="Group 3"/>
          <p:cNvGrpSpPr/>
          <p:nvPr/>
        </p:nvGrpSpPr>
        <p:grpSpPr>
          <a:xfrm>
            <a:off x="2421819" y="1679169"/>
            <a:ext cx="7181789" cy="4422369"/>
            <a:chOff x="3587700" y="1679172"/>
            <a:chExt cx="5543987" cy="3438240"/>
          </a:xfrm>
        </p:grpSpPr>
        <p:sp>
          <p:nvSpPr>
            <p:cNvPr id="7" name="Freeform 6"/>
            <p:cNvSpPr/>
            <p:nvPr/>
          </p:nvSpPr>
          <p:spPr>
            <a:xfrm>
              <a:off x="3587700" y="1679174"/>
              <a:ext cx="2672097" cy="3438238"/>
            </a:xfrm>
            <a:custGeom>
              <a:avLst/>
              <a:gdLst>
                <a:gd name="connsiteX0" fmla="*/ 0 w 3575219"/>
                <a:gd name="connsiteY0" fmla="*/ 0 h 2145131"/>
                <a:gd name="connsiteX1" fmla="*/ 3575219 w 3575219"/>
                <a:gd name="connsiteY1" fmla="*/ 0 h 2145131"/>
                <a:gd name="connsiteX2" fmla="*/ 3575219 w 3575219"/>
                <a:gd name="connsiteY2" fmla="*/ 2145131 h 2145131"/>
                <a:gd name="connsiteX3" fmla="*/ 0 w 3575219"/>
                <a:gd name="connsiteY3" fmla="*/ 2145131 h 2145131"/>
                <a:gd name="connsiteX4" fmla="*/ 0 w 3575219"/>
                <a:gd name="connsiteY4" fmla="*/ 0 h 214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219" h="2145131">
                  <a:moveTo>
                    <a:pt x="0" y="0"/>
                  </a:moveTo>
                  <a:lnTo>
                    <a:pt x="3575219" y="0"/>
                  </a:lnTo>
                  <a:lnTo>
                    <a:pt x="3575219" y="2145131"/>
                  </a:lnTo>
                  <a:lnTo>
                    <a:pt x="0" y="2145131"/>
                  </a:lnTo>
                  <a:lnTo>
                    <a:pt x="0" y="0"/>
                  </a:lnTo>
                  <a:close/>
                </a:path>
              </a:pathLst>
            </a:custGeom>
            <a:solidFill>
              <a:schemeClr val="accent1"/>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spcBef>
                  <a:spcPct val="0"/>
                </a:spcBef>
                <a:spcAft>
                  <a:spcPct val="35000"/>
                </a:spcAft>
              </a:pPr>
              <a:r>
                <a:rPr lang="en-US" sz="3600" dirty="0">
                  <a:latin typeface="Arial" charset="0"/>
                  <a:ea typeface="Arial" charset="0"/>
                  <a:cs typeface="Arial" charset="0"/>
                </a:rPr>
                <a:t>System of Care Focus Areas</a:t>
              </a:r>
            </a:p>
          </p:txBody>
        </p:sp>
        <p:sp>
          <p:nvSpPr>
            <p:cNvPr id="9" name="Freeform 8"/>
            <p:cNvSpPr/>
            <p:nvPr/>
          </p:nvSpPr>
          <p:spPr>
            <a:xfrm>
              <a:off x="6459590" y="1679172"/>
              <a:ext cx="2672097" cy="3438238"/>
            </a:xfrm>
            <a:custGeom>
              <a:avLst/>
              <a:gdLst>
                <a:gd name="connsiteX0" fmla="*/ 0 w 3575219"/>
                <a:gd name="connsiteY0" fmla="*/ 0 h 2145131"/>
                <a:gd name="connsiteX1" fmla="*/ 3575219 w 3575219"/>
                <a:gd name="connsiteY1" fmla="*/ 0 h 2145131"/>
                <a:gd name="connsiteX2" fmla="*/ 3575219 w 3575219"/>
                <a:gd name="connsiteY2" fmla="*/ 2145131 h 2145131"/>
                <a:gd name="connsiteX3" fmla="*/ 0 w 3575219"/>
                <a:gd name="connsiteY3" fmla="*/ 2145131 h 2145131"/>
                <a:gd name="connsiteX4" fmla="*/ 0 w 3575219"/>
                <a:gd name="connsiteY4" fmla="*/ 0 h 214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219" h="2145131">
                  <a:moveTo>
                    <a:pt x="0" y="0"/>
                  </a:moveTo>
                  <a:lnTo>
                    <a:pt x="3575219" y="0"/>
                  </a:lnTo>
                  <a:lnTo>
                    <a:pt x="3575219" y="2145131"/>
                  </a:lnTo>
                  <a:lnTo>
                    <a:pt x="0" y="2145131"/>
                  </a:lnTo>
                  <a:lnTo>
                    <a:pt x="0" y="0"/>
                  </a:lnTo>
                  <a:close/>
                </a:path>
              </a:pathLst>
            </a:custGeom>
            <a:solidFill>
              <a:schemeClr val="accent4"/>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a:spcBef>
                  <a:spcPct val="0"/>
                </a:spcBef>
                <a:spcAft>
                  <a:spcPct val="35000"/>
                </a:spcAft>
              </a:pPr>
              <a:r>
                <a:rPr lang="en-US" sz="3600" dirty="0">
                  <a:latin typeface="Arial" charset="0"/>
                  <a:ea typeface="Arial" charset="0"/>
                  <a:cs typeface="Arial" charset="0"/>
                </a:rPr>
                <a:t>System of Care Implementation Highlights</a:t>
              </a:r>
            </a:p>
          </p:txBody>
        </p:sp>
      </p:grpSp>
    </p:spTree>
    <p:extLst>
      <p:ext uri="{BB962C8B-B14F-4D97-AF65-F5344CB8AC3E}">
        <p14:creationId xmlns:p14="http://schemas.microsoft.com/office/powerpoint/2010/main" val="1003279122"/>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1D1953"/>
      </a:dk2>
      <a:lt2>
        <a:srgbClr val="E7E6E6"/>
      </a:lt2>
      <a:accent1>
        <a:srgbClr val="00ADEE"/>
      </a:accent1>
      <a:accent2>
        <a:srgbClr val="8CC63F"/>
      </a:accent2>
      <a:accent3>
        <a:srgbClr val="A5A5A5"/>
      </a:accent3>
      <a:accent4>
        <a:srgbClr val="F89C1B"/>
      </a:accent4>
      <a:accent5>
        <a:srgbClr val="016AB5"/>
      </a:accent5>
      <a:accent6>
        <a:srgbClr val="F87A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F0D9211D0A3F41A21A7F4C2DF9D23E" ma:contentTypeVersion="5" ma:contentTypeDescription="Create a new document." ma:contentTypeScope="" ma:versionID="f683fc20a580c0fb6beba53357721ee1">
  <xsd:schema xmlns:xsd="http://www.w3.org/2001/XMLSchema" xmlns:xs="http://www.w3.org/2001/XMLSchema" xmlns:p="http://schemas.microsoft.com/office/2006/metadata/properties" xmlns:ns3="da428015-b1c5-48ff-9535-da00ab1337d4" xmlns:ns4="39721a6c-d9b5-45c8-8d51-063b494110a9" targetNamespace="http://schemas.microsoft.com/office/2006/metadata/properties" ma:root="true" ma:fieldsID="7834d45d5a06f6c8dfb603defdb53736" ns3:_="" ns4:_="">
    <xsd:import namespace="da428015-b1c5-48ff-9535-da00ab1337d4"/>
    <xsd:import namespace="39721a6c-d9b5-45c8-8d51-063b494110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28015-b1c5-48ff-9535-da00ab133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721a6c-d9b5-45c8-8d51-063b494110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5709CE-447C-4BC7-B4E2-7022DF6F3C3E}">
  <ds:schemaRefs>
    <ds:schemaRef ds:uri="http://schemas.microsoft.com/sharepoint/v3/contenttype/forms"/>
  </ds:schemaRefs>
</ds:datastoreItem>
</file>

<file path=customXml/itemProps2.xml><?xml version="1.0" encoding="utf-8"?>
<ds:datastoreItem xmlns:ds="http://schemas.openxmlformats.org/officeDocument/2006/customXml" ds:itemID="{1DD004CE-7E20-422B-B82C-FFFA5AD9F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28015-b1c5-48ff-9535-da00ab1337d4"/>
    <ds:schemaRef ds:uri="39721a6c-d9b5-45c8-8d51-063b494110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A9FE9B-526D-4911-9402-9FC68E9CD6D3}">
  <ds:schemaRefs>
    <ds:schemaRef ds:uri="http://purl.org/dc/terms/"/>
    <ds:schemaRef ds:uri="http://schemas.openxmlformats.org/package/2006/metadata/core-properties"/>
    <ds:schemaRef ds:uri="39721a6c-d9b5-45c8-8d51-063b494110a9"/>
    <ds:schemaRef ds:uri="http://schemas.microsoft.com/office/2006/documentManagement/types"/>
    <ds:schemaRef ds:uri="http://schemas.microsoft.com/office/infopath/2007/PartnerControls"/>
    <ds:schemaRef ds:uri="http://purl.org/dc/elements/1.1/"/>
    <ds:schemaRef ds:uri="http://schemas.microsoft.com/office/2006/metadata/properties"/>
    <ds:schemaRef ds:uri="da428015-b1c5-48ff-9535-da00ab1337d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122917</TotalTime>
  <Words>2896</Words>
  <Application>Microsoft Office PowerPoint</Application>
  <PresentationFormat>Widescreen</PresentationFormat>
  <Paragraphs>453</Paragraphs>
  <Slides>47</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vt:lpstr>
      <vt:lpstr>Arial Black</vt:lpstr>
      <vt:lpstr>Calibri</vt:lpstr>
      <vt:lpstr>Georgia</vt:lpstr>
      <vt:lpstr>Symbol</vt:lpstr>
      <vt:lpstr>Times New Roman</vt:lpstr>
      <vt:lpstr>Wingdings</vt:lpstr>
      <vt:lpstr>Office Theme</vt:lpstr>
      <vt:lpstr>PowerPoint Presentation</vt:lpstr>
      <vt:lpstr>Agenda </vt:lpstr>
      <vt:lpstr>Roll Call  David Sofferin Director, Public Affairs</vt:lpstr>
      <vt:lpstr>Call to Order  Judy Fitzgerald Commissioner</vt:lpstr>
      <vt:lpstr>Recovery Speaker  Brittany Barrett RESPECT Institute of Georgia</vt:lpstr>
      <vt:lpstr>Action Items:  February 10, 2021 Meeting Minutes BHCC 2020 Annual Report </vt:lpstr>
      <vt:lpstr>BHCC Initiatives</vt:lpstr>
      <vt:lpstr>PowerPoint Presentation</vt:lpstr>
      <vt:lpstr>Overview</vt:lpstr>
      <vt:lpstr>SOC Continuum of Care – Focus Areas </vt:lpstr>
      <vt:lpstr>SOC Continuum of Care – Focus Areas Cont. </vt:lpstr>
      <vt:lpstr>SOC Workgroups </vt:lpstr>
      <vt:lpstr>Implementation Highlights </vt:lpstr>
      <vt:lpstr>Implementation Highlights </vt:lpstr>
      <vt:lpstr>Implementation Highlights </vt:lpstr>
      <vt:lpstr>Implementation Highlights</vt:lpstr>
      <vt:lpstr>Implementation Highlights</vt:lpstr>
      <vt:lpstr>Implementation Highlights</vt:lpstr>
      <vt:lpstr>Implementation Highlights</vt:lpstr>
      <vt:lpstr>PowerPoint Presentation</vt:lpstr>
      <vt:lpstr>BHCC transition reentry committee current areas of focus</vt:lpstr>
      <vt:lpstr>Returning Citizens with Behavioral Health Classification </vt:lpstr>
      <vt:lpstr>Forensic Peer Mentor Program Locations and Current Census</vt:lpstr>
      <vt:lpstr>Peers Served FY21</vt:lpstr>
      <vt:lpstr>Forensic Peer Mentor Program Outcomes </vt:lpstr>
      <vt:lpstr>Forensic Peer Mentor Program Outcomes </vt:lpstr>
      <vt:lpstr>Forensic Peer Mentor Program Outcomes </vt:lpstr>
      <vt:lpstr>Forensic Peer Mentors in Treatment Courts </vt:lpstr>
      <vt:lpstr>PowerPoint Presentation</vt:lpstr>
      <vt:lpstr>PowerPoint Presentation</vt:lpstr>
      <vt:lpstr>Family Reunification Initiative</vt:lpstr>
      <vt:lpstr>PowerPoint Presentation</vt:lpstr>
      <vt:lpstr>Commissioner’s Report:   Judy Fitzgerald Commissioner</vt:lpstr>
      <vt:lpstr>PowerPoint Presentation</vt:lpstr>
      <vt:lpstr>9-8-8 Designation Overview</vt:lpstr>
      <vt:lpstr>9-8-8 Background</vt:lpstr>
      <vt:lpstr>Georgia Crisis and Access Line (GCAL)</vt:lpstr>
      <vt:lpstr>PowerPoint Presentation</vt:lpstr>
      <vt:lpstr>9-8-8 Expectations </vt:lpstr>
      <vt:lpstr>9-8-8 Provisions in Law</vt:lpstr>
      <vt:lpstr>9-8-8 Planning Activities </vt:lpstr>
      <vt:lpstr>9-8-8 Planning Coalition / Convening Authority </vt:lpstr>
      <vt:lpstr>Ongoing Implementation Planning Activities </vt:lpstr>
      <vt:lpstr>PowerPoint Presentation</vt:lpstr>
      <vt:lpstr>PowerPoint Presentation</vt:lpstr>
      <vt:lpstr>Questions</vt:lpstr>
      <vt:lpstr>Next BHCC Meeting  August 11,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Klare</dc:creator>
  <cp:lastModifiedBy>Gamble, Tracy (Lynn)</cp:lastModifiedBy>
  <cp:revision>1066</cp:revision>
  <cp:lastPrinted>2019-05-15T13:59:08Z</cp:lastPrinted>
  <dcterms:created xsi:type="dcterms:W3CDTF">2017-05-12T16:59:34Z</dcterms:created>
  <dcterms:modified xsi:type="dcterms:W3CDTF">2021-05-11T16:33:20Z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0x010100D8F0D9211D0A3F41A21A7F4C2DF9D23E</vt:lpwstr>
  </property>
</Properties>
</file>