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5"/>
  </p:sldMasterIdLst>
  <p:notesMasterIdLst>
    <p:notesMasterId r:id="rId33"/>
  </p:notesMasterIdLst>
  <p:handoutMasterIdLst>
    <p:handoutMasterId r:id="rId34"/>
  </p:handoutMasterIdLst>
  <p:sldIdLst>
    <p:sldId id="256" r:id="rId6"/>
    <p:sldId id="294" r:id="rId7"/>
    <p:sldId id="263" r:id="rId8"/>
    <p:sldId id="270" r:id="rId9"/>
    <p:sldId id="271" r:id="rId10"/>
    <p:sldId id="276" r:id="rId11"/>
    <p:sldId id="268" r:id="rId12"/>
    <p:sldId id="265" r:id="rId13"/>
    <p:sldId id="266" r:id="rId14"/>
    <p:sldId id="277" r:id="rId15"/>
    <p:sldId id="295" r:id="rId16"/>
    <p:sldId id="278" r:id="rId17"/>
    <p:sldId id="279" r:id="rId18"/>
    <p:sldId id="280" r:id="rId19"/>
    <p:sldId id="281" r:id="rId20"/>
    <p:sldId id="282" r:id="rId21"/>
    <p:sldId id="283" r:id="rId22"/>
    <p:sldId id="285" r:id="rId23"/>
    <p:sldId id="296" r:id="rId24"/>
    <p:sldId id="292" r:id="rId25"/>
    <p:sldId id="286" r:id="rId26"/>
    <p:sldId id="287" r:id="rId27"/>
    <p:sldId id="288" r:id="rId28"/>
    <p:sldId id="289" r:id="rId29"/>
    <p:sldId id="290" r:id="rId30"/>
    <p:sldId id="293" r:id="rId31"/>
    <p:sldId id="297" r:id="rId3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A9B3"/>
    <a:srgbClr val="3D58A7"/>
    <a:srgbClr val="E6E7E8"/>
    <a:srgbClr val="414042"/>
    <a:srgbClr val="183319"/>
    <a:srgbClr val="991B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35" autoAdjust="0"/>
    <p:restoredTop sz="94671" autoAdjust="0"/>
  </p:normalViewPr>
  <p:slideViewPr>
    <p:cSldViewPr>
      <p:cViewPr varScale="1">
        <p:scale>
          <a:sx n="106" d="100"/>
          <a:sy n="106" d="100"/>
        </p:scale>
        <p:origin x="1602" y="114"/>
      </p:cViewPr>
      <p:guideLst>
        <p:guide orient="horz" pos="2160"/>
        <p:guide pos="2880"/>
      </p:guideLst>
    </p:cSldViewPr>
  </p:slideViewPr>
  <p:notesTextViewPr>
    <p:cViewPr>
      <p:scale>
        <a:sx n="1" d="1"/>
        <a:sy n="1" d="1"/>
      </p:scale>
      <p:origin x="0" y="0"/>
    </p:cViewPr>
  </p:notesTextViewPr>
  <p:notesViewPr>
    <p:cSldViewPr>
      <p:cViewPr varScale="1">
        <p:scale>
          <a:sx n="67" d="100"/>
          <a:sy n="67" d="100"/>
        </p:scale>
        <p:origin x="271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735" cy="466088"/>
          </a:xfrm>
          <a:prstGeom prst="rect">
            <a:avLst/>
          </a:prstGeom>
        </p:spPr>
        <p:txBody>
          <a:bodyPr vert="horz" lIns="91294" tIns="45647" rIns="91294" bIns="45647" rtlCol="0"/>
          <a:lstStyle>
            <a:lvl1pPr algn="l">
              <a:defRPr sz="1200"/>
            </a:lvl1pPr>
          </a:lstStyle>
          <a:p>
            <a:endParaRPr lang="en-US"/>
          </a:p>
        </p:txBody>
      </p:sp>
      <p:sp>
        <p:nvSpPr>
          <p:cNvPr id="3" name="Date Placeholder 2"/>
          <p:cNvSpPr>
            <a:spLocks noGrp="1"/>
          </p:cNvSpPr>
          <p:nvPr>
            <p:ph type="dt" sz="quarter" idx="1"/>
          </p:nvPr>
        </p:nvSpPr>
        <p:spPr>
          <a:xfrm>
            <a:off x="3971081" y="1"/>
            <a:ext cx="3037735" cy="466088"/>
          </a:xfrm>
          <a:prstGeom prst="rect">
            <a:avLst/>
          </a:prstGeom>
        </p:spPr>
        <p:txBody>
          <a:bodyPr vert="horz" lIns="91294" tIns="45647" rIns="91294" bIns="45647" rtlCol="0"/>
          <a:lstStyle>
            <a:lvl1pPr algn="r">
              <a:defRPr sz="1200"/>
            </a:lvl1pPr>
          </a:lstStyle>
          <a:p>
            <a:fld id="{BB8D77C6-407B-42B9-954D-495B0AC9BC81}" type="datetimeFigureOut">
              <a:rPr lang="en-US" smtClean="0"/>
              <a:t>6/15/2016</a:t>
            </a:fld>
            <a:endParaRPr lang="en-US"/>
          </a:p>
        </p:txBody>
      </p:sp>
      <p:sp>
        <p:nvSpPr>
          <p:cNvPr id="4" name="Footer Placeholder 3"/>
          <p:cNvSpPr>
            <a:spLocks noGrp="1"/>
          </p:cNvSpPr>
          <p:nvPr>
            <p:ph type="ftr" sz="quarter" idx="2"/>
          </p:nvPr>
        </p:nvSpPr>
        <p:spPr>
          <a:xfrm>
            <a:off x="0" y="8830312"/>
            <a:ext cx="3037735" cy="466088"/>
          </a:xfrm>
          <a:prstGeom prst="rect">
            <a:avLst/>
          </a:prstGeom>
        </p:spPr>
        <p:txBody>
          <a:bodyPr vert="horz" lIns="91294" tIns="45647" rIns="91294" bIns="45647" rtlCol="0" anchor="b"/>
          <a:lstStyle>
            <a:lvl1pPr algn="l">
              <a:defRPr sz="1200"/>
            </a:lvl1pPr>
          </a:lstStyle>
          <a:p>
            <a:endParaRPr lang="en-US"/>
          </a:p>
        </p:txBody>
      </p:sp>
      <p:sp>
        <p:nvSpPr>
          <p:cNvPr id="5" name="Slide Number Placeholder 4"/>
          <p:cNvSpPr>
            <a:spLocks noGrp="1"/>
          </p:cNvSpPr>
          <p:nvPr>
            <p:ph type="sldNum" sz="quarter" idx="3"/>
          </p:nvPr>
        </p:nvSpPr>
        <p:spPr>
          <a:xfrm>
            <a:off x="3971081" y="8830312"/>
            <a:ext cx="3037735" cy="466088"/>
          </a:xfrm>
          <a:prstGeom prst="rect">
            <a:avLst/>
          </a:prstGeom>
        </p:spPr>
        <p:txBody>
          <a:bodyPr vert="horz" lIns="91294" tIns="45647" rIns="91294" bIns="45647" rtlCol="0" anchor="b"/>
          <a:lstStyle>
            <a:lvl1pPr algn="r">
              <a:defRPr sz="1200"/>
            </a:lvl1pPr>
          </a:lstStyle>
          <a:p>
            <a:fld id="{1189A0D4-9B29-4A37-9530-A6A0D3977F6B}" type="slidenum">
              <a:rPr lang="en-US" smtClean="0"/>
              <a:t>‹#›</a:t>
            </a:fld>
            <a:endParaRPr lang="en-US"/>
          </a:p>
        </p:txBody>
      </p:sp>
    </p:spTree>
    <p:extLst>
      <p:ext uri="{BB962C8B-B14F-4D97-AF65-F5344CB8AC3E}">
        <p14:creationId xmlns:p14="http://schemas.microsoft.com/office/powerpoint/2010/main" val="26585616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696C5C46-716C-4BCB-93BA-EC74B43B329B}" type="datetimeFigureOut">
              <a:rPr lang="en-US" smtClean="0"/>
              <a:t>6/15/2016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D00FFBB8-F003-4944-94E3-58B4C62700B7}" type="slidenum">
              <a:rPr lang="en-US" smtClean="0"/>
              <a:t>‹#›</a:t>
            </a:fld>
            <a:endParaRPr lang="en-US"/>
          </a:p>
        </p:txBody>
      </p:sp>
    </p:spTree>
    <p:extLst>
      <p:ext uri="{BB962C8B-B14F-4D97-AF65-F5344CB8AC3E}">
        <p14:creationId xmlns:p14="http://schemas.microsoft.com/office/powerpoint/2010/main" val="3231636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FFBB8-F003-4944-94E3-58B4C62700B7}" type="slidenum">
              <a:rPr lang="en-US" smtClean="0"/>
              <a:t>2</a:t>
            </a:fld>
            <a:endParaRPr lang="en-US"/>
          </a:p>
        </p:txBody>
      </p:sp>
    </p:spTree>
    <p:extLst>
      <p:ext uri="{BB962C8B-B14F-4D97-AF65-F5344CB8AC3E}">
        <p14:creationId xmlns:p14="http://schemas.microsoft.com/office/powerpoint/2010/main" val="3207749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FFBB8-F003-4944-94E3-58B4C62700B7}" type="slidenum">
              <a:rPr lang="en-US" smtClean="0"/>
              <a:t>3</a:t>
            </a:fld>
            <a:endParaRPr lang="en-US"/>
          </a:p>
        </p:txBody>
      </p:sp>
    </p:spTree>
    <p:extLst>
      <p:ext uri="{BB962C8B-B14F-4D97-AF65-F5344CB8AC3E}">
        <p14:creationId xmlns:p14="http://schemas.microsoft.com/office/powerpoint/2010/main" val="1207790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FFBB8-F003-4944-94E3-58B4C62700B7}" type="slidenum">
              <a:rPr lang="en-US" smtClean="0"/>
              <a:t>11</a:t>
            </a:fld>
            <a:endParaRPr lang="en-US"/>
          </a:p>
        </p:txBody>
      </p:sp>
    </p:spTree>
    <p:extLst>
      <p:ext uri="{BB962C8B-B14F-4D97-AF65-F5344CB8AC3E}">
        <p14:creationId xmlns:p14="http://schemas.microsoft.com/office/powerpoint/2010/main" val="1858504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00FFBB8-F003-4944-94E3-58B4C62700B7}" type="slidenum">
              <a:rPr lang="en-US" smtClean="0"/>
              <a:t>19</a:t>
            </a:fld>
            <a:endParaRPr lang="en-US"/>
          </a:p>
        </p:txBody>
      </p:sp>
    </p:spTree>
    <p:extLst>
      <p:ext uri="{BB962C8B-B14F-4D97-AF65-F5344CB8AC3E}">
        <p14:creationId xmlns:p14="http://schemas.microsoft.com/office/powerpoint/2010/main" val="4363798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00FFBB8-F003-4944-94E3-58B4C62700B7}" type="slidenum">
              <a:rPr lang="en-US" smtClean="0"/>
              <a:t>27</a:t>
            </a:fld>
            <a:endParaRPr lang="en-US"/>
          </a:p>
        </p:txBody>
      </p:sp>
    </p:spTree>
    <p:extLst>
      <p:ext uri="{BB962C8B-B14F-4D97-AF65-F5344CB8AC3E}">
        <p14:creationId xmlns:p14="http://schemas.microsoft.com/office/powerpoint/2010/main" val="29243739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3D58A7"/>
        </a:solidFill>
        <a:effectLst/>
      </p:bgPr>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42011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3581400"/>
            <a:ext cx="6400800" cy="1752600"/>
          </a:xfrm>
        </p:spPr>
        <p:txBody>
          <a:bodyPr/>
          <a:lstStyle>
            <a:lvl1pPr marL="0" indent="0" algn="ctr">
              <a:buNone/>
              <a:defRPr sz="1600" b="1" cap="all" spc="250" baseline="0">
                <a:solidFill>
                  <a:srgbClr val="E6E7E8"/>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Title 7"/>
          <p:cNvSpPr>
            <a:spLocks noGrp="1"/>
          </p:cNvSpPr>
          <p:nvPr>
            <p:ph type="ctrTitle"/>
          </p:nvPr>
        </p:nvSpPr>
        <p:spPr>
          <a:xfrm>
            <a:off x="685800" y="381000"/>
            <a:ext cx="7772400" cy="1143000"/>
          </a:xfrm>
        </p:spPr>
        <p:txBody>
          <a:bodyPr anchor="b"/>
          <a:lstStyle>
            <a:lvl1pPr>
              <a:defRPr sz="4200">
                <a:solidFill>
                  <a:srgbClr val="3D58A7"/>
                </a:solidFill>
              </a:defRPr>
            </a:lvl1pPr>
          </a:lstStyle>
          <a:p>
            <a:r>
              <a:rPr kumimoji="0" lang="en-US"/>
              <a:t>Click to edit Master title style</a:t>
            </a:r>
            <a:endParaRPr kumimoji="0" lang="en-US"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75166" y="1673352"/>
            <a:ext cx="1030234" cy="15270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52400"/>
            <a:ext cx="8833104" cy="2296048"/>
          </a:xfrm>
          <a:prstGeom prst="rect">
            <a:avLst/>
          </a:prstGeom>
          <a:solidFill>
            <a:srgbClr val="3D58A7"/>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rgbClr val="3D58A7"/>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userDrawn="1"/>
        </p:nvSpPr>
        <p:spPr bwMode="auto">
          <a:xfrm>
            <a:off x="155448" y="6391656"/>
            <a:ext cx="882396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tx2">
                    <a:lumMod val="40000"/>
                    <a:lumOff val="60000"/>
                  </a:schemeClr>
                </a:solidFill>
              </a:rPr>
              <a:pPr algn="r"/>
              <a:t>‹#›</a:t>
            </a:fld>
            <a:endParaRPr kumimoji="0" lang="en-US" sz="1200" dirty="0">
              <a:solidFill>
                <a:schemeClr val="tx2">
                  <a:lumMod val="40000"/>
                  <a:lumOff val="60000"/>
                </a:schemeClr>
              </a:solidFill>
            </a:endParaRPr>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Title 5"/>
          <p:cNvSpPr>
            <a:spLocks noGrp="1"/>
          </p:cNvSpPr>
          <p:nvPr>
            <p:ph type="title"/>
          </p:nvPr>
        </p:nvSpPr>
        <p:spPr/>
        <p:txBody>
          <a:bodyPr/>
          <a:lstStyle/>
          <a:p>
            <a:r>
              <a:rPr lang="en-US"/>
              <a:t>Click to edit Master title style</a:t>
            </a:r>
          </a:p>
        </p:txBody>
      </p:sp>
      <p:sp>
        <p:nvSpPr>
          <p:cNvPr id="2" name="TextBox 1"/>
          <p:cNvSpPr txBox="1"/>
          <p:nvPr userDrawn="1"/>
        </p:nvSpPr>
        <p:spPr>
          <a:xfrm>
            <a:off x="152400" y="6391656"/>
            <a:ext cx="5486400" cy="276999"/>
          </a:xfrm>
          <a:prstGeom prst="rect">
            <a:avLst/>
          </a:prstGeom>
          <a:noFill/>
        </p:spPr>
        <p:txBody>
          <a:bodyPr wrap="square" rtlCol="0">
            <a:spAutoFit/>
          </a:bodyPr>
          <a:lstStyle/>
          <a:p>
            <a:r>
              <a:rPr lang="en-US" sz="1200" dirty="0">
                <a:solidFill>
                  <a:schemeClr val="tx2">
                    <a:lumMod val="40000"/>
                    <a:lumOff val="60000"/>
                  </a:schemeClr>
                </a:solidFill>
              </a:rPr>
              <a:t>Georgia Department of Behavioral Health and Developmental Disabilities</a:t>
            </a: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D58A7"/>
                </a:solidFill>
              </a:defRPr>
            </a:lvl1pPr>
          </a:lstStyle>
          <a:p>
            <a:r>
              <a:rPr kumimoji="0" lang="en-US"/>
              <a:t>Click to edit Master title style</a:t>
            </a:r>
            <a:endParaRPr kumimoji="0" lang="en-US" dirty="0"/>
          </a:p>
        </p:txBody>
      </p:sp>
      <p:sp>
        <p:nvSpPr>
          <p:cNvPr id="8" name="Content Placeholder 7"/>
          <p:cNvSpPr>
            <a:spLocks noGrp="1"/>
          </p:cNvSpPr>
          <p:nvPr>
            <p:ph sz="quarter" idx="1"/>
          </p:nvPr>
        </p:nvSpPr>
        <p:spPr>
          <a:xfrm>
            <a:off x="301752" y="1527048"/>
            <a:ext cx="8503920" cy="4572000"/>
          </a:xfrm>
        </p:spPr>
        <p:txBody>
          <a:bodyPr/>
          <a:lstStyle>
            <a:lvl1pPr>
              <a:buClrTx/>
              <a:defRPr/>
            </a:lvl1pPr>
            <a:lvl2pPr>
              <a:buClr>
                <a:srgbClr val="3D58A7"/>
              </a:buClr>
              <a:defRPr>
                <a:solidFill>
                  <a:schemeClr val="accent5">
                    <a:lumMod val="25000"/>
                  </a:schemeClr>
                </a:solidFill>
              </a:defRPr>
            </a:lvl2pPr>
            <a:lvl3pPr marL="822960" indent="-228600">
              <a:buClr>
                <a:srgbClr val="414042"/>
              </a:buClr>
              <a:buFont typeface="Wingdings" panose="05000000000000000000" pitchFamily="2" charset="2"/>
              <a:buChar char="v"/>
              <a:defRPr/>
            </a:lvl3pPr>
            <a:lvl4pPr>
              <a:buClr>
                <a:srgbClr val="183319"/>
              </a:buClr>
              <a:defRPr>
                <a:solidFill>
                  <a:schemeClr val="accent5">
                    <a:lumMod val="25000"/>
                  </a:schemeClr>
                </a:solidFill>
              </a:defRPr>
            </a:lvl4pPr>
            <a:lvl5pPr>
              <a:buClr>
                <a:srgbClr val="3D58A7"/>
              </a:buCl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3" name="Slide Number Placeholder 2"/>
          <p:cNvSpPr>
            <a:spLocks noGrp="1"/>
          </p:cNvSpPr>
          <p:nvPr>
            <p:ph type="sldNum" sz="quarter" idx="12"/>
          </p:nvPr>
        </p:nvSpPr>
        <p:spPr>
          <a:xfrm>
            <a:off x="6778752" y="5759831"/>
            <a:ext cx="2057400" cy="365125"/>
          </a:xfrm>
          <a:prstGeom prst="rect">
            <a:avLst/>
          </a:prstGeom>
        </p:spPr>
        <p:txBody>
          <a:bodyPr/>
          <a:lstStyle/>
          <a:p>
            <a:fld id="{4212C5CD-78DC-4EE2-BB49-272C16DBC4D5}" type="slidenum">
              <a:rPr lang="en-US" smtClean="0"/>
              <a:t>‹#›</a:t>
            </a:fld>
            <a:endParaRPr lang="en-US"/>
          </a:p>
        </p:txBody>
      </p:sp>
      <p:sp>
        <p:nvSpPr>
          <p:cNvPr id="9" name="Rectangle 8"/>
          <p:cNvSpPr>
            <a:spLocks noChangeArrowheads="1"/>
          </p:cNvSpPr>
          <p:nvPr userDrawn="1"/>
        </p:nvSpPr>
        <p:spPr bwMode="auto">
          <a:xfrm>
            <a:off x="155448" y="6391656"/>
            <a:ext cx="882396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tx2">
                    <a:lumMod val="40000"/>
                    <a:lumOff val="60000"/>
                  </a:schemeClr>
                </a:solidFill>
              </a:rPr>
              <a:pPr algn="r"/>
              <a:t>‹#›</a:t>
            </a:fld>
            <a:endParaRPr kumimoji="0" lang="en-US" sz="1400" dirty="0">
              <a:solidFill>
                <a:schemeClr val="tx2">
                  <a:lumMod val="40000"/>
                  <a:lumOff val="60000"/>
                </a:schemeClr>
              </a:solidFill>
            </a:endParaRPr>
          </a:p>
        </p:txBody>
      </p:sp>
      <p:sp>
        <p:nvSpPr>
          <p:cNvPr id="7" name="TextBox 6"/>
          <p:cNvSpPr txBox="1"/>
          <p:nvPr userDrawn="1"/>
        </p:nvSpPr>
        <p:spPr>
          <a:xfrm>
            <a:off x="152400" y="6391656"/>
            <a:ext cx="5486400" cy="276999"/>
          </a:xfrm>
          <a:prstGeom prst="rect">
            <a:avLst/>
          </a:prstGeom>
          <a:noFill/>
        </p:spPr>
        <p:txBody>
          <a:bodyPr wrap="square" rtlCol="0">
            <a:spAutoFit/>
          </a:bodyPr>
          <a:lstStyle/>
          <a:p>
            <a:r>
              <a:rPr lang="en-US" sz="1200" dirty="0">
                <a:solidFill>
                  <a:schemeClr val="tx2">
                    <a:lumMod val="40000"/>
                    <a:lumOff val="60000"/>
                  </a:schemeClr>
                </a:solidFill>
              </a:rPr>
              <a:t>Georgia Department of Behavioral Health and Developmental Disabilities</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8" name="Straight Connector 7"/>
          <p:cNvSpPr>
            <a:spLocks noChangeShapeType="1"/>
          </p:cNvSpPr>
          <p:nvPr/>
        </p:nvSpPr>
        <p:spPr bwMode="auto">
          <a:xfrm flipV="1">
            <a:off x="4572001" y="1280160"/>
            <a:ext cx="0" cy="5099808"/>
          </a:xfrm>
          <a:prstGeom prst="line">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 name="Title 1"/>
          <p:cNvSpPr>
            <a:spLocks noGrp="1"/>
          </p:cNvSpPr>
          <p:nvPr>
            <p:ph type="title"/>
          </p:nvPr>
        </p:nvSpPr>
        <p:spPr>
          <a:xfrm>
            <a:off x="301752" y="228600"/>
            <a:ext cx="8534400" cy="758952"/>
          </a:xfrm>
        </p:spPr>
        <p:txBody>
          <a:bodyPr/>
          <a:lstStyle>
            <a:lvl1pPr>
              <a:defRPr>
                <a:solidFill>
                  <a:srgbClr val="3D58A7"/>
                </a:solidFill>
              </a:defRPr>
            </a:lvl1pPr>
          </a:lstStyle>
          <a:p>
            <a:r>
              <a:rPr kumimoji="0" lang="en-US"/>
              <a:t>Click to edit Master title style</a:t>
            </a:r>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vl2pPr>
              <a:defRPr>
                <a:solidFill>
                  <a:schemeClr val="accent5">
                    <a:lumMod val="25000"/>
                  </a:schemeClr>
                </a:solidFill>
              </a:defRPr>
            </a:lvl2pPr>
            <a:lvl4pPr>
              <a:defRPr>
                <a:solidFill>
                  <a:schemeClr val="accent5">
                    <a:lumMod val="25000"/>
                  </a:schemeClr>
                </a:solidFill>
              </a:defRPr>
            </a:lvl4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2" name="Content Placeholder 11"/>
          <p:cNvSpPr>
            <a:spLocks noGrp="1"/>
          </p:cNvSpPr>
          <p:nvPr>
            <p:ph sz="half" idx="2"/>
          </p:nvPr>
        </p:nvSpPr>
        <p:spPr>
          <a:xfrm>
            <a:off x="4800600" y="1371600"/>
            <a:ext cx="4038600" cy="4681728"/>
          </a:xfrm>
        </p:spPr>
        <p:txBody>
          <a:bodyPr/>
          <a:lstStyle>
            <a:lvl1pPr>
              <a:defRPr sz="2500"/>
            </a:lvl1pPr>
            <a:lvl2pPr>
              <a:defRPr>
                <a:solidFill>
                  <a:schemeClr val="accent5">
                    <a:lumMod val="25000"/>
                  </a:schemeClr>
                </a:solidFill>
              </a:defRPr>
            </a:lvl2pPr>
            <a:lvl4pPr>
              <a:defRPr>
                <a:solidFill>
                  <a:schemeClr val="accent5">
                    <a:lumMod val="25000"/>
                  </a:schemeClr>
                </a:solidFill>
              </a:defRPr>
            </a:lvl4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9" name="Rectangle 8"/>
          <p:cNvSpPr>
            <a:spLocks noChangeArrowheads="1"/>
          </p:cNvSpPr>
          <p:nvPr userDrawn="1"/>
        </p:nvSpPr>
        <p:spPr bwMode="auto">
          <a:xfrm>
            <a:off x="155448" y="6391656"/>
            <a:ext cx="882396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tx2">
                    <a:lumMod val="40000"/>
                    <a:lumOff val="60000"/>
                  </a:schemeClr>
                </a:solidFill>
              </a:rPr>
              <a:pPr algn="r"/>
              <a:t>‹#›</a:t>
            </a:fld>
            <a:endParaRPr kumimoji="0" lang="en-US" sz="1400" dirty="0">
              <a:solidFill>
                <a:schemeClr val="tx2">
                  <a:lumMod val="40000"/>
                  <a:lumOff val="60000"/>
                </a:schemeClr>
              </a:solidFill>
            </a:endParaRPr>
          </a:p>
        </p:txBody>
      </p:sp>
      <p:sp>
        <p:nvSpPr>
          <p:cNvPr id="7" name="TextBox 6"/>
          <p:cNvSpPr txBox="1"/>
          <p:nvPr userDrawn="1"/>
        </p:nvSpPr>
        <p:spPr>
          <a:xfrm>
            <a:off x="152400" y="6391656"/>
            <a:ext cx="5486400" cy="276999"/>
          </a:xfrm>
          <a:prstGeom prst="rect">
            <a:avLst/>
          </a:prstGeom>
          <a:noFill/>
        </p:spPr>
        <p:txBody>
          <a:bodyPr wrap="square" rtlCol="0">
            <a:spAutoFit/>
          </a:bodyPr>
          <a:lstStyle/>
          <a:p>
            <a:r>
              <a:rPr lang="en-US" sz="1200" dirty="0">
                <a:solidFill>
                  <a:schemeClr val="tx2">
                    <a:lumMod val="40000"/>
                    <a:lumOff val="60000"/>
                  </a:schemeClr>
                </a:solidFill>
              </a:rPr>
              <a:t>Georgia Department of Behavioral Health and Developmental Disabilities</a:t>
            </a:r>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userDrawn="1"/>
        </p:nvSpPr>
        <p:spPr bwMode="auto">
          <a:xfrm>
            <a:off x="158496" y="6391656"/>
            <a:ext cx="8833104"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userDrawn="1"/>
        </p:nvSpPr>
        <p:spPr bwMode="auto">
          <a:xfrm>
            <a:off x="155448" y="6391656"/>
            <a:ext cx="882396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tx2">
                    <a:lumMod val="40000"/>
                    <a:lumOff val="60000"/>
                  </a:schemeClr>
                </a:solidFill>
              </a:rPr>
              <a:pPr algn="r"/>
              <a:t>‹#›</a:t>
            </a:fld>
            <a:endParaRPr kumimoji="0" lang="en-US" sz="1400" dirty="0">
              <a:solidFill>
                <a:schemeClr val="tx2">
                  <a:lumMod val="40000"/>
                  <a:lumOff val="60000"/>
                </a:schemeClr>
              </a:solidFill>
            </a:endParaRPr>
          </a:p>
        </p:txBody>
      </p:sp>
      <p:sp>
        <p:nvSpPr>
          <p:cNvPr id="9" name="TextBox 8"/>
          <p:cNvSpPr txBox="1"/>
          <p:nvPr userDrawn="1"/>
        </p:nvSpPr>
        <p:spPr>
          <a:xfrm>
            <a:off x="152400" y="6391656"/>
            <a:ext cx="5486400" cy="276999"/>
          </a:xfrm>
          <a:prstGeom prst="rect">
            <a:avLst/>
          </a:prstGeom>
          <a:noFill/>
        </p:spPr>
        <p:txBody>
          <a:bodyPr wrap="square" rtlCol="0">
            <a:spAutoFit/>
          </a:bodyPr>
          <a:lstStyle/>
          <a:p>
            <a:r>
              <a:rPr lang="en-US" sz="1200" dirty="0">
                <a:solidFill>
                  <a:schemeClr val="tx2">
                    <a:lumMod val="40000"/>
                    <a:lumOff val="60000"/>
                  </a:schemeClr>
                </a:solidFill>
              </a:rPr>
              <a:t>Georgia Department of Behavioral Health and Developmental Disabilities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22860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52400" y="6388385"/>
            <a:ext cx="8830056"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endParaRPr kumimoji="0" lang="en-US" dirty="0">
              <a:solidFill>
                <a:schemeClr val="bg1"/>
              </a:solidFill>
            </a:endParaRP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rgbClr val="E6E7E8"/>
            </a:solidFill>
            <a:prstDash val="solid"/>
            <a:round/>
            <a:headEnd type="none" w="med" len="med"/>
            <a:tailEnd type="none" w="med" len="med"/>
          </a:ln>
          <a:effectLst/>
        </p:spPr>
        <p:txBody>
          <a:bodyPr vert="horz" wrap="none" lIns="91440" tIns="45720" rIns="91440" bIns="45720" anchor="ctr" compatLnSpc="1"/>
          <a:lstStyle/>
          <a:p>
            <a:endParaRPr kumimoji="0" lang="en-US"/>
          </a:p>
        </p:txBody>
      </p:sp>
      <p:sp>
        <p:nvSpPr>
          <p:cNvPr id="22" name="Title Placeholder 21"/>
          <p:cNvSpPr>
            <a:spLocks noGrp="1"/>
          </p:cNvSpPr>
          <p:nvPr>
            <p:ph type="title"/>
          </p:nvPr>
        </p:nvSpPr>
        <p:spPr>
          <a:xfrm>
            <a:off x="304800" y="304800"/>
            <a:ext cx="8534400" cy="758952"/>
          </a:xfrm>
          <a:prstGeom prst="rect">
            <a:avLst/>
          </a:prstGeom>
        </p:spPr>
        <p:txBody>
          <a:bodyPr vert="horz" anchor="b">
            <a:normAutofit/>
          </a:bodyPr>
          <a:lstStyle/>
          <a:p>
            <a:r>
              <a:rPr kumimoji="0" lang="en-US"/>
              <a:t>Click to edit Master title style</a:t>
            </a:r>
            <a:endParaRPr kumimoji="0" lang="en-US" dirty="0"/>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3" r:id="rId2"/>
    <p:sldLayoutId id="2147483662" r:id="rId3"/>
    <p:sldLayoutId id="2147483664" r:id="rId4"/>
    <p:sldLayoutId id="2147483667" r:id="rId5"/>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Tx/>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rgbClr val="3D58A7"/>
        </a:buClr>
        <a:buSzPct val="70000"/>
        <a:buFont typeface="Wingdings"/>
        <a:buChar char=""/>
        <a:defRPr kumimoji="0" sz="2200" kern="1200">
          <a:solidFill>
            <a:schemeClr val="accent5">
              <a:lumMod val="25000"/>
            </a:schemeClr>
          </a:solidFill>
          <a:latin typeface="+mn-lt"/>
          <a:ea typeface="+mn-ea"/>
          <a:cs typeface="+mn-cs"/>
        </a:defRPr>
      </a:lvl2pPr>
      <a:lvl3pPr marL="822960" indent="-228600" algn="l" rtl="0" eaLnBrk="1" latinLnBrk="0" hangingPunct="1">
        <a:spcBef>
          <a:spcPct val="20000"/>
        </a:spcBef>
        <a:buClr>
          <a:srgbClr val="414042"/>
        </a:buClr>
        <a:buSzPct val="75000"/>
        <a:buFont typeface="Wingdings" panose="05000000000000000000" pitchFamily="2" charset="2"/>
        <a:buChar char="v"/>
        <a:defRPr kumimoji="0" sz="2000" kern="1200">
          <a:solidFill>
            <a:schemeClr val="tx1"/>
          </a:solidFill>
          <a:latin typeface="+mn-lt"/>
          <a:ea typeface="+mn-ea"/>
          <a:cs typeface="+mn-cs"/>
        </a:defRPr>
      </a:lvl3pPr>
      <a:lvl4pPr marL="1097280" indent="-228600" algn="l" rtl="0" eaLnBrk="1" latinLnBrk="0" hangingPunct="1">
        <a:spcBef>
          <a:spcPct val="20000"/>
        </a:spcBef>
        <a:buClr>
          <a:srgbClr val="183319"/>
        </a:buClr>
        <a:buSzPct val="70000"/>
        <a:buFont typeface="Wingdings"/>
        <a:buChar char=""/>
        <a:defRPr kumimoji="0" sz="2000" kern="1200">
          <a:solidFill>
            <a:schemeClr val="accent5">
              <a:lumMod val="25000"/>
            </a:schemeClr>
          </a:solidFill>
          <a:latin typeface="+mn-lt"/>
          <a:ea typeface="+mn-ea"/>
          <a:cs typeface="+mn-cs"/>
        </a:defRPr>
      </a:lvl4pPr>
      <a:lvl5pPr marL="1371600" indent="-228600" algn="l" rtl="0" eaLnBrk="1" latinLnBrk="0" hangingPunct="1">
        <a:spcBef>
          <a:spcPct val="20000"/>
        </a:spcBef>
        <a:buClr>
          <a:srgbClr val="3D58A7"/>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vert="horz" anchor="t">
            <a:normAutofit/>
          </a:bodyPr>
          <a:lstStyle/>
          <a:p>
            <a:endParaRPr lang="en-US" dirty="0">
              <a:solidFill>
                <a:schemeClr val="bg1"/>
              </a:solidFill>
            </a:endParaRPr>
          </a:p>
          <a:p>
            <a:r>
              <a:rPr lang="en-US" dirty="0">
                <a:solidFill>
                  <a:schemeClr val="bg1"/>
                </a:solidFill>
              </a:rPr>
              <a:t>Tier 2 plus Providers</a:t>
            </a:r>
          </a:p>
        </p:txBody>
      </p:sp>
      <p:sp>
        <p:nvSpPr>
          <p:cNvPr id="2" name="Title 1"/>
          <p:cNvSpPr>
            <a:spLocks noGrp="1"/>
          </p:cNvSpPr>
          <p:nvPr>
            <p:ph type="ctrTitle"/>
          </p:nvPr>
        </p:nvSpPr>
        <p:spPr/>
        <p:txBody>
          <a:bodyPr/>
          <a:lstStyle/>
          <a:p>
            <a:r>
              <a:rPr lang="en-US" dirty="0"/>
              <a:t>Fee-for-Service Initiative</a:t>
            </a:r>
          </a:p>
        </p:txBody>
      </p:sp>
    </p:spTree>
    <p:extLst>
      <p:ext uri="{BB962C8B-B14F-4D97-AF65-F5344CB8AC3E}">
        <p14:creationId xmlns:p14="http://schemas.microsoft.com/office/powerpoint/2010/main" val="3711299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Provider MRL Accumulators </a:t>
            </a:r>
          </a:p>
        </p:txBody>
      </p:sp>
      <p:sp>
        <p:nvSpPr>
          <p:cNvPr id="3" name="Content Placeholder 2"/>
          <p:cNvSpPr>
            <a:spLocks noGrp="1"/>
          </p:cNvSpPr>
          <p:nvPr>
            <p:ph sz="quarter" idx="1"/>
          </p:nvPr>
        </p:nvSpPr>
        <p:spPr/>
        <p:txBody>
          <a:bodyPr>
            <a:normAutofit fontScale="70000" lnSpcReduction="20000"/>
          </a:bodyPr>
          <a:lstStyle/>
          <a:p>
            <a:r>
              <a:rPr lang="en-US" dirty="0"/>
              <a:t>Claims payment will be applied to provider’s Maximum Reimbursement Limit </a:t>
            </a:r>
            <a:r>
              <a:rPr lang="en-US" dirty="0" smtClean="0"/>
              <a:t>(MRL) accumulators </a:t>
            </a:r>
            <a:r>
              <a:rPr lang="en-US" dirty="0"/>
              <a:t>based on diagnosis codes on claim (MH or AD</a:t>
            </a:r>
            <a:r>
              <a:rPr lang="en-US" dirty="0" smtClean="0"/>
              <a:t>).</a:t>
            </a:r>
          </a:p>
          <a:p>
            <a:endParaRPr lang="en-US" dirty="0" smtClean="0"/>
          </a:p>
          <a:p>
            <a:r>
              <a:rPr lang="en-US" dirty="0" smtClean="0"/>
              <a:t>The </a:t>
            </a:r>
            <a:r>
              <a:rPr lang="en-US" dirty="0"/>
              <a:t>diagnosis code(s) on a claim should represent the principle condition, problem or other reason the service being billed was intended to address.</a:t>
            </a:r>
          </a:p>
          <a:p>
            <a:endParaRPr lang="en-US" dirty="0"/>
          </a:p>
          <a:p>
            <a:r>
              <a:rPr lang="en-US" dirty="0"/>
              <a:t>Claims paid under the fund sources SFAD (State Funds – Adult) and GACF (State Funds – Crisis) are included.  Services falling under SFCA (State Funds – C&amp;A), WTSO/WTSR (Women’s Treatment Outpatient &amp; Residential), and TCMH/TCDC (Treatment Court – not required to report) are not included</a:t>
            </a:r>
            <a:r>
              <a:rPr lang="en-US" dirty="0" smtClean="0"/>
              <a:t>.</a:t>
            </a:r>
          </a:p>
          <a:p>
            <a:endParaRPr lang="en-US" dirty="0"/>
          </a:p>
          <a:p>
            <a:r>
              <a:rPr lang="en-US" dirty="0"/>
              <a:t>The </a:t>
            </a:r>
            <a:r>
              <a:rPr lang="en-US" dirty="0" smtClean="0"/>
              <a:t>accumulators </a:t>
            </a:r>
            <a:r>
              <a:rPr lang="en-US" dirty="0"/>
              <a:t>will add all claims paid until the MRL is reached</a:t>
            </a:r>
            <a:r>
              <a:rPr lang="en-US" dirty="0" smtClean="0"/>
              <a:t>.</a:t>
            </a:r>
          </a:p>
          <a:p>
            <a:endParaRPr lang="en-US" dirty="0"/>
          </a:p>
          <a:p>
            <a:r>
              <a:rPr lang="en-US" dirty="0"/>
              <a:t>Once the MRL is reached, claims will become “pre-pay” and utilization is then tracked as state encounters</a:t>
            </a:r>
            <a:r>
              <a:rPr lang="en-US" dirty="0" smtClean="0"/>
              <a:t>.</a:t>
            </a:r>
            <a:endParaRPr lang="en-US" dirty="0"/>
          </a:p>
        </p:txBody>
      </p:sp>
    </p:spTree>
    <p:extLst>
      <p:ext uri="{BB962C8B-B14F-4D97-AF65-F5344CB8AC3E}">
        <p14:creationId xmlns:p14="http://schemas.microsoft.com/office/powerpoint/2010/main" val="38771889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vert="horz" anchor="t">
            <a:normAutofit/>
          </a:bodyPr>
          <a:lstStyle/>
          <a:p>
            <a:pPr marL="274320" lvl="1" indent="0">
              <a:buNone/>
            </a:pPr>
            <a:r>
              <a:rPr lang="en-US" sz="2800" dirty="0"/>
              <a:t>Providers with both MRL Accumulators</a:t>
            </a:r>
            <a:br>
              <a:rPr lang="en-US" sz="2800" dirty="0"/>
            </a:br>
            <a:r>
              <a:rPr lang="en-US" sz="2800" dirty="0"/>
              <a:t>MH and </a:t>
            </a:r>
            <a:r>
              <a:rPr lang="en-US" sz="2800" dirty="0" smtClean="0"/>
              <a:t>AD:</a:t>
            </a:r>
            <a:endParaRPr lang="en-US" sz="2700" dirty="0">
              <a:solidFill>
                <a:srgbClr val="4258A7"/>
              </a:solidFill>
              <a:latin typeface="Georgia"/>
            </a:endParaRPr>
          </a:p>
          <a:p>
            <a:pPr marL="548640" lvl="2" indent="0">
              <a:buNone/>
            </a:pPr>
            <a:r>
              <a:rPr lang="en-US" sz="2500" dirty="0" smtClean="0">
                <a:solidFill>
                  <a:srgbClr val="4258A7"/>
                </a:solidFill>
                <a:latin typeface="Georgia"/>
              </a:rPr>
              <a:t>The following section provides information specific to the implementation of Maximum Reimbursement Limit Accumulators for providers who will have an accumulator set up for both Mental Health and Addictive Disease services.</a:t>
            </a:r>
            <a:endParaRPr lang="en-US" sz="2500" dirty="0">
              <a:solidFill>
                <a:srgbClr val="000000"/>
              </a:solidFill>
              <a:latin typeface="Calibri"/>
            </a:endParaRPr>
          </a:p>
        </p:txBody>
      </p:sp>
      <p:sp>
        <p:nvSpPr>
          <p:cNvPr id="5" name="Title 1"/>
          <p:cNvSpPr>
            <a:spLocks noGrp="1"/>
          </p:cNvSpPr>
          <p:nvPr>
            <p:ph type="title"/>
          </p:nvPr>
        </p:nvSpPr>
        <p:spPr/>
        <p:txBody>
          <a:bodyPr/>
          <a:lstStyle/>
          <a:p>
            <a:r>
              <a:rPr lang="en-US" dirty="0"/>
              <a:t>Provider MRL Accumulators </a:t>
            </a:r>
          </a:p>
        </p:txBody>
      </p:sp>
    </p:spTree>
    <p:extLst>
      <p:ext uri="{BB962C8B-B14F-4D97-AF65-F5344CB8AC3E}">
        <p14:creationId xmlns:p14="http://schemas.microsoft.com/office/powerpoint/2010/main" val="28043219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6448"/>
            <a:ext cx="8534400" cy="758952"/>
          </a:xfrm>
        </p:spPr>
        <p:txBody>
          <a:bodyPr>
            <a:normAutofit fontScale="90000"/>
          </a:bodyPr>
          <a:lstStyle/>
          <a:p>
            <a:r>
              <a:rPr lang="en-US" dirty="0"/>
              <a:t>Providers with both MRL Accumulators</a:t>
            </a:r>
            <a:br>
              <a:rPr lang="en-US" dirty="0"/>
            </a:br>
            <a:r>
              <a:rPr lang="en-US" dirty="0"/>
              <a:t>MH and AD</a:t>
            </a:r>
          </a:p>
        </p:txBody>
      </p:sp>
      <p:sp>
        <p:nvSpPr>
          <p:cNvPr id="3" name="Content Placeholder 2"/>
          <p:cNvSpPr>
            <a:spLocks noGrp="1"/>
          </p:cNvSpPr>
          <p:nvPr>
            <p:ph sz="quarter" idx="1"/>
          </p:nvPr>
        </p:nvSpPr>
        <p:spPr/>
        <p:txBody>
          <a:bodyPr>
            <a:normAutofit lnSpcReduction="10000"/>
          </a:bodyPr>
          <a:lstStyle/>
          <a:p>
            <a:r>
              <a:rPr lang="en-US" dirty="0"/>
              <a:t>How claims are applied:</a:t>
            </a:r>
          </a:p>
          <a:p>
            <a:pPr lvl="1"/>
            <a:r>
              <a:rPr lang="en-US" dirty="0"/>
              <a:t>A mental health or addictive disease diagnosis code is required in Diagnosis Code 1 position on each claim.</a:t>
            </a:r>
          </a:p>
          <a:p>
            <a:pPr lvl="1"/>
            <a:r>
              <a:rPr lang="en-US" dirty="0"/>
              <a:t>Claims with two diagnosis codes will be split and 50% applied to each </a:t>
            </a:r>
            <a:r>
              <a:rPr lang="en-US" dirty="0" smtClean="0"/>
              <a:t>MRL when applicable (providers with both MH and AD funding accumulators).  If one accumulator has been reached then only 50% of the claim will be paid.</a:t>
            </a:r>
            <a:endParaRPr lang="en-US" dirty="0"/>
          </a:p>
          <a:p>
            <a:pPr lvl="1"/>
            <a:r>
              <a:rPr lang="en-US" dirty="0" smtClean="0"/>
              <a:t>Once the MRL has been reached, claims will </a:t>
            </a:r>
            <a:r>
              <a:rPr lang="en-US" dirty="0"/>
              <a:t>be </a:t>
            </a:r>
            <a:r>
              <a:rPr lang="en-US" dirty="0" smtClean="0"/>
              <a:t>processed in pre-pay </a:t>
            </a:r>
            <a:r>
              <a:rPr lang="en-US" dirty="0"/>
              <a:t>status and no payment will occur.  The claim processes similar to state encounters </a:t>
            </a:r>
            <a:r>
              <a:rPr lang="en-US" dirty="0" smtClean="0"/>
              <a:t>and is tracked for utilization purposes.</a:t>
            </a:r>
          </a:p>
          <a:p>
            <a:r>
              <a:rPr lang="en-US" dirty="0" smtClean="0"/>
              <a:t>The scenarios on the next slides depict claims paying against MRL’s for MH and AD. </a:t>
            </a:r>
            <a:endParaRPr lang="en-US" dirty="0"/>
          </a:p>
          <a:p>
            <a:endParaRPr lang="en-US" dirty="0"/>
          </a:p>
        </p:txBody>
      </p:sp>
    </p:spTree>
    <p:extLst>
      <p:ext uri="{BB962C8B-B14F-4D97-AF65-F5344CB8AC3E}">
        <p14:creationId xmlns:p14="http://schemas.microsoft.com/office/powerpoint/2010/main" val="31442158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914400"/>
          </a:xfrm>
        </p:spPr>
        <p:txBody>
          <a:bodyPr>
            <a:normAutofit fontScale="90000"/>
          </a:bodyPr>
          <a:lstStyle/>
          <a:p>
            <a:r>
              <a:rPr lang="en-US" dirty="0" smtClean="0"/>
              <a:t>Providers with both MRL Accumulators</a:t>
            </a:r>
            <a:br>
              <a:rPr lang="en-US" dirty="0" smtClean="0"/>
            </a:br>
            <a:r>
              <a:rPr lang="en-US" dirty="0" smtClean="0"/>
              <a:t>MH and AD</a:t>
            </a:r>
            <a:endParaRPr lang="en-US" dirty="0"/>
          </a:p>
        </p:txBody>
      </p:sp>
      <p:pic>
        <p:nvPicPr>
          <p:cNvPr id="7" name="Picture 6"/>
          <p:cNvPicPr>
            <a:picLocks noChangeAspect="1"/>
          </p:cNvPicPr>
          <p:nvPr/>
        </p:nvPicPr>
        <p:blipFill>
          <a:blip r:embed="rId2"/>
          <a:stretch>
            <a:fillRect/>
          </a:stretch>
        </p:blipFill>
        <p:spPr>
          <a:xfrm>
            <a:off x="228601" y="1571772"/>
            <a:ext cx="8686800" cy="2619228"/>
          </a:xfrm>
          <a:prstGeom prst="rect">
            <a:avLst/>
          </a:prstGeom>
        </p:spPr>
      </p:pic>
      <p:graphicFrame>
        <p:nvGraphicFramePr>
          <p:cNvPr id="9" name="Table 8"/>
          <p:cNvGraphicFramePr>
            <a:graphicFrameLocks noGrp="1"/>
          </p:cNvGraphicFramePr>
          <p:nvPr>
            <p:extLst>
              <p:ext uri="{D42A27DB-BD31-4B8C-83A1-F6EECF244321}">
                <p14:modId xmlns:p14="http://schemas.microsoft.com/office/powerpoint/2010/main" val="202561129"/>
              </p:ext>
            </p:extLst>
          </p:nvPr>
        </p:nvGraphicFramePr>
        <p:xfrm>
          <a:off x="304801" y="4495800"/>
          <a:ext cx="8534398" cy="119888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370840">
                <a:tc>
                  <a:txBody>
                    <a:bodyPr/>
                    <a:lstStyle/>
                    <a:p>
                      <a:pPr algn="ctr"/>
                      <a:r>
                        <a:rPr lang="en-US" sz="1200" dirty="0" smtClean="0"/>
                        <a:t>1a</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$99,850</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$50,000</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$125</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$99,850</a:t>
                      </a:r>
                      <a:endParaRPr lang="en-US" sz="1200" dirty="0"/>
                    </a:p>
                  </a:txBody>
                  <a:tcPr/>
                </a:tc>
                <a:tc>
                  <a:txBody>
                    <a:bodyPr/>
                    <a:lstStyle/>
                    <a:p>
                      <a:pPr algn="ctr"/>
                      <a:endParaRPr lang="en-US" sz="1200" dirty="0"/>
                    </a:p>
                  </a:txBody>
                  <a:tcPr/>
                </a:tc>
                <a:tc>
                  <a:txBody>
                    <a:bodyPr/>
                    <a:lstStyle/>
                    <a:p>
                      <a:pPr algn="ctr"/>
                      <a:r>
                        <a:rPr lang="en-US" sz="1200" dirty="0" smtClean="0"/>
                        <a:t>$125</a:t>
                      </a:r>
                      <a:endParaRPr lang="en-US" sz="1200" dirty="0"/>
                    </a:p>
                  </a:txBody>
                  <a:tcPr/>
                </a:tc>
                <a:tc>
                  <a:txBody>
                    <a:bodyPr/>
                    <a:lstStyle/>
                    <a:p>
                      <a:pPr algn="ctr"/>
                      <a:r>
                        <a:rPr lang="en-US" sz="1200" dirty="0" smtClean="0"/>
                        <a:t>$49,875</a:t>
                      </a:r>
                      <a:endParaRPr lang="en-US" sz="1200" dirty="0"/>
                    </a:p>
                  </a:txBody>
                  <a:tcPr/>
                </a:tc>
              </a:tr>
            </a:tbl>
          </a:graphicData>
        </a:graphic>
      </p:graphicFrame>
      <p:sp>
        <p:nvSpPr>
          <p:cNvPr id="3" name="TextBox 2"/>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spTree>
    <p:extLst>
      <p:ext uri="{BB962C8B-B14F-4D97-AF65-F5344CB8AC3E}">
        <p14:creationId xmlns:p14="http://schemas.microsoft.com/office/powerpoint/2010/main" val="19195700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04801" y="1589063"/>
            <a:ext cx="8534400" cy="2601937"/>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3744730686"/>
              </p:ext>
            </p:extLst>
          </p:nvPr>
        </p:nvGraphicFramePr>
        <p:xfrm>
          <a:off x="304801" y="4495800"/>
          <a:ext cx="8534398" cy="119888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370840">
                <a:tc>
                  <a:txBody>
                    <a:bodyPr/>
                    <a:lstStyle/>
                    <a:p>
                      <a:pPr algn="ctr"/>
                      <a:r>
                        <a:rPr lang="en-US" sz="1200" dirty="0" smtClean="0"/>
                        <a:t>Scenario 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370840">
                <a:tc>
                  <a:txBody>
                    <a:bodyPr/>
                    <a:lstStyle/>
                    <a:p>
                      <a:pPr algn="ctr"/>
                      <a:r>
                        <a:rPr lang="en-US" sz="1200" dirty="0" smtClean="0"/>
                        <a:t>2a</a:t>
                      </a: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$99,766</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$49,875</a:t>
                      </a:r>
                      <a:endParaRPr lang="en-US" sz="1200" dirty="0"/>
                    </a:p>
                  </a:txBody>
                  <a:tcPr/>
                </a:tc>
              </a:tr>
              <a:tr h="370840">
                <a:tc>
                  <a:txBody>
                    <a:bodyPr/>
                    <a:lstStyle/>
                    <a:p>
                      <a:pPr algn="ctr"/>
                      <a:r>
                        <a:rPr lang="en-US" sz="1200" dirty="0" smtClean="0"/>
                        <a:t>2b</a:t>
                      </a:r>
                      <a:endParaRPr lang="en-US" sz="1200" dirty="0"/>
                    </a:p>
                  </a:txBody>
                  <a:tcPr/>
                </a:tc>
                <a:tc>
                  <a:txBody>
                    <a:bodyPr/>
                    <a:lstStyle/>
                    <a:p>
                      <a:pPr algn="ctr"/>
                      <a:r>
                        <a:rPr lang="en-US" sz="1200" dirty="0" smtClean="0"/>
                        <a:t>$54</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$99,766</a:t>
                      </a:r>
                      <a:endParaRPr lang="en-US" sz="1200" dirty="0"/>
                    </a:p>
                  </a:txBody>
                  <a:tcPr/>
                </a:tc>
                <a:tc>
                  <a:txBody>
                    <a:bodyPr/>
                    <a:lstStyle/>
                    <a:p>
                      <a:pPr algn="ctr"/>
                      <a:endParaRPr lang="en-US" sz="1200" dirty="0"/>
                    </a:p>
                  </a:txBody>
                  <a:tcPr/>
                </a:tc>
                <a:tc>
                  <a:txBody>
                    <a:bodyPr/>
                    <a:lstStyle/>
                    <a:p>
                      <a:pPr algn="ctr"/>
                      <a:r>
                        <a:rPr lang="en-US" sz="1200" dirty="0" smtClean="0"/>
                        <a:t>$54</a:t>
                      </a:r>
                      <a:endParaRPr lang="en-US" sz="1200" dirty="0"/>
                    </a:p>
                  </a:txBody>
                  <a:tcPr/>
                </a:tc>
                <a:tc>
                  <a:txBody>
                    <a:bodyPr/>
                    <a:lstStyle/>
                    <a:p>
                      <a:pPr algn="ctr"/>
                      <a:r>
                        <a:rPr lang="en-US" sz="1200" dirty="0" smtClean="0"/>
                        <a:t>$49,821</a:t>
                      </a:r>
                      <a:endParaRPr lang="en-US" sz="1200" dirty="0"/>
                    </a:p>
                  </a:txBody>
                  <a:tcPr/>
                </a:tc>
              </a:tr>
            </a:tbl>
          </a:graphicData>
        </a:graphic>
      </p:graphicFrame>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sp>
        <p:nvSpPr>
          <p:cNvPr id="3" name="Title 2"/>
          <p:cNvSpPr>
            <a:spLocks noGrp="1"/>
          </p:cNvSpPr>
          <p:nvPr>
            <p:ph type="title"/>
          </p:nvPr>
        </p:nvSpPr>
        <p:spPr>
          <a:xfrm>
            <a:off x="304800" y="304799"/>
            <a:ext cx="8534400" cy="979463"/>
          </a:xfrm>
        </p:spPr>
        <p:txBody>
          <a:bodyPr>
            <a:normAutofit fontScale="90000"/>
          </a:bodyPr>
          <a:lstStyle/>
          <a:p>
            <a:r>
              <a:rPr lang="en-US" dirty="0"/>
              <a:t>Providers with both MRL Accumulators</a:t>
            </a:r>
            <a:br>
              <a:rPr lang="en-US" dirty="0"/>
            </a:br>
            <a:r>
              <a:rPr lang="en-US" dirty="0"/>
              <a:t>MH and AD</a:t>
            </a:r>
          </a:p>
        </p:txBody>
      </p:sp>
    </p:spTree>
    <p:extLst>
      <p:ext uri="{BB962C8B-B14F-4D97-AF65-F5344CB8AC3E}">
        <p14:creationId xmlns:p14="http://schemas.microsoft.com/office/powerpoint/2010/main" val="6174466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both MRL Accumulators</a:t>
            </a:r>
            <a:br>
              <a:rPr lang="en-US" dirty="0"/>
            </a:br>
            <a:r>
              <a:rPr lang="en-US" dirty="0"/>
              <a:t>MH and AD</a:t>
            </a:r>
          </a:p>
        </p:txBody>
      </p:sp>
      <p:pic>
        <p:nvPicPr>
          <p:cNvPr id="4" name="Picture 3"/>
          <p:cNvPicPr>
            <a:picLocks noChangeAspect="1"/>
          </p:cNvPicPr>
          <p:nvPr/>
        </p:nvPicPr>
        <p:blipFill>
          <a:blip r:embed="rId2"/>
          <a:stretch>
            <a:fillRect/>
          </a:stretch>
        </p:blipFill>
        <p:spPr>
          <a:xfrm>
            <a:off x="381001" y="1664897"/>
            <a:ext cx="8458200" cy="2678503"/>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568049896"/>
              </p:ext>
            </p:extLst>
          </p:nvPr>
        </p:nvGraphicFramePr>
        <p:xfrm>
          <a:off x="304801" y="4495800"/>
          <a:ext cx="8534398" cy="119888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370840">
                <a:tc>
                  <a:txBody>
                    <a:bodyPr/>
                    <a:lstStyle/>
                    <a:p>
                      <a:pPr algn="ctr"/>
                      <a:r>
                        <a:rPr lang="en-US" sz="1200" dirty="0" smtClean="0"/>
                        <a:t>Scenario 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370840">
                <a:tc>
                  <a:txBody>
                    <a:bodyPr/>
                    <a:lstStyle/>
                    <a:p>
                      <a:pPr algn="ctr"/>
                      <a:r>
                        <a:rPr lang="en-US" sz="1200" dirty="0" smtClean="0"/>
                        <a:t>3a</a:t>
                      </a:r>
                      <a:endParaRPr lang="en-US" sz="1200" dirty="0"/>
                    </a:p>
                  </a:txBody>
                  <a:tcPr/>
                </a:tc>
                <a:tc>
                  <a:txBody>
                    <a:bodyPr/>
                    <a:lstStyle/>
                    <a:p>
                      <a:pPr algn="ctr"/>
                      <a:r>
                        <a:rPr lang="en-US" sz="1200" dirty="0" smtClean="0"/>
                        <a:t>$90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$45</a:t>
                      </a:r>
                      <a:endParaRPr lang="en-US" sz="1200" dirty="0"/>
                    </a:p>
                  </a:txBody>
                  <a:tcPr/>
                </a:tc>
                <a:tc>
                  <a:txBody>
                    <a:bodyPr/>
                    <a:lstStyle/>
                    <a:p>
                      <a:pPr algn="ctr"/>
                      <a:r>
                        <a:rPr lang="en-US" sz="1200" dirty="0" smtClean="0"/>
                        <a:t>$99,721</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$45</a:t>
                      </a:r>
                      <a:endParaRPr lang="en-US" sz="1200" dirty="0"/>
                    </a:p>
                  </a:txBody>
                  <a:tcPr/>
                </a:tc>
                <a:tc>
                  <a:txBody>
                    <a:bodyPr/>
                    <a:lstStyle/>
                    <a:p>
                      <a:pPr algn="ctr"/>
                      <a:r>
                        <a:rPr lang="en-US" sz="1200" dirty="0" smtClean="0"/>
                        <a:t>$49,776</a:t>
                      </a:r>
                      <a:endParaRPr lang="en-US" sz="1200" dirty="0"/>
                    </a:p>
                  </a:txBody>
                  <a:tcPr/>
                </a:tc>
              </a:tr>
              <a:tr h="370840">
                <a:tc>
                  <a:txBody>
                    <a:bodyPr/>
                    <a:lstStyle/>
                    <a:p>
                      <a:pPr algn="ctr"/>
                      <a:r>
                        <a:rPr lang="en-US" sz="1200" dirty="0" smtClean="0"/>
                        <a:t>3b</a:t>
                      </a:r>
                      <a:endParaRPr lang="en-US" sz="1200" dirty="0"/>
                    </a:p>
                  </a:txBody>
                  <a:tcPr/>
                </a:tc>
                <a:tc>
                  <a:txBody>
                    <a:bodyPr/>
                    <a:lstStyle/>
                    <a:p>
                      <a:pPr algn="ctr"/>
                      <a:r>
                        <a:rPr lang="en-US" sz="1200" dirty="0" smtClean="0"/>
                        <a:t>$156</a:t>
                      </a:r>
                      <a:endParaRPr lang="en-US" sz="1200" dirty="0"/>
                    </a:p>
                  </a:txBody>
                  <a:tcPr/>
                </a:tc>
                <a:tc>
                  <a:txBody>
                    <a:bodyPr/>
                    <a:lstStyle/>
                    <a:p>
                      <a:pPr algn="ctr"/>
                      <a:endParaRPr lang="en-US" sz="1200" dirty="0"/>
                    </a:p>
                  </a:txBody>
                  <a:tcPr/>
                </a:tc>
                <a:tc>
                  <a:txBody>
                    <a:bodyPr/>
                    <a:lstStyle/>
                    <a:p>
                      <a:pPr algn="ctr"/>
                      <a:r>
                        <a:rPr lang="en-US" sz="1200" dirty="0" smtClean="0"/>
                        <a:t>$78</a:t>
                      </a:r>
                      <a:endParaRPr lang="en-US" sz="1200" dirty="0"/>
                    </a:p>
                  </a:txBody>
                  <a:tcPr/>
                </a:tc>
                <a:tc>
                  <a:txBody>
                    <a:bodyPr/>
                    <a:lstStyle/>
                    <a:p>
                      <a:pPr algn="ctr"/>
                      <a:r>
                        <a:rPr lang="en-US" sz="1200" dirty="0" smtClean="0"/>
                        <a:t>$99,643</a:t>
                      </a:r>
                      <a:endParaRPr lang="en-US" sz="1200" dirty="0"/>
                    </a:p>
                  </a:txBody>
                  <a:tcPr/>
                </a:tc>
                <a:tc>
                  <a:txBody>
                    <a:bodyPr/>
                    <a:lstStyle/>
                    <a:p>
                      <a:pPr algn="ctr"/>
                      <a:endParaRPr lang="en-US" sz="1200" dirty="0"/>
                    </a:p>
                  </a:txBody>
                  <a:tcPr/>
                </a:tc>
                <a:tc>
                  <a:txBody>
                    <a:bodyPr/>
                    <a:lstStyle/>
                    <a:p>
                      <a:pPr algn="ctr"/>
                      <a:r>
                        <a:rPr lang="en-US" sz="1200" dirty="0" smtClean="0"/>
                        <a:t>$78</a:t>
                      </a:r>
                      <a:endParaRPr lang="en-US" sz="1200" dirty="0"/>
                    </a:p>
                  </a:txBody>
                  <a:tcPr/>
                </a:tc>
                <a:tc>
                  <a:txBody>
                    <a:bodyPr/>
                    <a:lstStyle/>
                    <a:p>
                      <a:pPr algn="ctr"/>
                      <a:r>
                        <a:rPr lang="en-US" sz="1200" dirty="0" smtClean="0"/>
                        <a:t>$49,698</a:t>
                      </a:r>
                      <a:endParaRPr lang="en-US" sz="1200" dirty="0"/>
                    </a:p>
                  </a:txBody>
                  <a:tcPr/>
                </a:tc>
              </a:tr>
            </a:tbl>
          </a:graphicData>
        </a:graphic>
      </p:graphicFrame>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spTree>
    <p:extLst>
      <p:ext uri="{BB962C8B-B14F-4D97-AF65-F5344CB8AC3E}">
        <p14:creationId xmlns:p14="http://schemas.microsoft.com/office/powerpoint/2010/main" val="1448453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both MRL Accumulators</a:t>
            </a:r>
            <a:br>
              <a:rPr lang="en-US" dirty="0"/>
            </a:br>
            <a:r>
              <a:rPr lang="en-US" dirty="0"/>
              <a:t>MH and AD</a:t>
            </a:r>
          </a:p>
        </p:txBody>
      </p:sp>
      <p:pic>
        <p:nvPicPr>
          <p:cNvPr id="4" name="Picture 3"/>
          <p:cNvPicPr>
            <a:picLocks noChangeAspect="1"/>
          </p:cNvPicPr>
          <p:nvPr/>
        </p:nvPicPr>
        <p:blipFill>
          <a:blip r:embed="rId2"/>
          <a:stretch>
            <a:fillRect/>
          </a:stretch>
        </p:blipFill>
        <p:spPr>
          <a:xfrm>
            <a:off x="381000" y="1617408"/>
            <a:ext cx="8458200" cy="2344992"/>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2983144530"/>
              </p:ext>
            </p:extLst>
          </p:nvPr>
        </p:nvGraphicFramePr>
        <p:xfrm>
          <a:off x="304801" y="4495800"/>
          <a:ext cx="8534398" cy="119888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370840">
                <a:tc>
                  <a:txBody>
                    <a:bodyPr/>
                    <a:lstStyle/>
                    <a:p>
                      <a:pPr algn="ctr"/>
                      <a:r>
                        <a:rPr lang="en-US" sz="1200" dirty="0" smtClean="0"/>
                        <a:t>Scenario 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370840">
                <a:tc>
                  <a:txBody>
                    <a:bodyPr/>
                    <a:lstStyle/>
                    <a:p>
                      <a:pPr algn="ctr"/>
                      <a:r>
                        <a:rPr lang="en-US" sz="1200" dirty="0" smtClean="0"/>
                        <a:t>4a</a:t>
                      </a: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$99,577</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$49,698</a:t>
                      </a:r>
                      <a:endParaRPr lang="en-US" sz="1200" dirty="0"/>
                    </a:p>
                  </a:txBody>
                  <a:tcPr/>
                </a:tc>
              </a:tr>
              <a:tr h="370840">
                <a:tc>
                  <a:txBody>
                    <a:bodyPr/>
                    <a:lstStyle/>
                    <a:p>
                      <a:pPr algn="ctr"/>
                      <a:r>
                        <a:rPr lang="en-US" sz="1200" dirty="0" smtClean="0"/>
                        <a:t>4b</a:t>
                      </a:r>
                      <a:endParaRPr lang="en-US" sz="1200" dirty="0"/>
                    </a:p>
                  </a:txBody>
                  <a:tcPr/>
                </a:tc>
                <a:tc>
                  <a:txBody>
                    <a:bodyPr/>
                    <a:lstStyle/>
                    <a:p>
                      <a:pPr algn="ctr"/>
                      <a:r>
                        <a:rPr lang="en-US" sz="1200" dirty="0" smtClean="0"/>
                        <a:t>$112</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$99,577</a:t>
                      </a:r>
                      <a:endParaRPr lang="en-US" sz="1200" dirty="0"/>
                    </a:p>
                  </a:txBody>
                  <a:tcPr/>
                </a:tc>
                <a:tc>
                  <a:txBody>
                    <a:bodyPr/>
                    <a:lstStyle/>
                    <a:p>
                      <a:pPr algn="ctr"/>
                      <a:endParaRPr lang="en-US" sz="1200" dirty="0"/>
                    </a:p>
                  </a:txBody>
                  <a:tcPr/>
                </a:tc>
                <a:tc>
                  <a:txBody>
                    <a:bodyPr/>
                    <a:lstStyle/>
                    <a:p>
                      <a:pPr algn="ctr"/>
                      <a:r>
                        <a:rPr lang="en-US" sz="1200" dirty="0" smtClean="0"/>
                        <a:t>$112</a:t>
                      </a:r>
                      <a:endParaRPr lang="en-US" sz="1200" dirty="0"/>
                    </a:p>
                  </a:txBody>
                  <a:tcPr/>
                </a:tc>
                <a:tc>
                  <a:txBody>
                    <a:bodyPr/>
                    <a:lstStyle/>
                    <a:p>
                      <a:pPr algn="ctr"/>
                      <a:r>
                        <a:rPr lang="en-US" sz="1200" dirty="0" smtClean="0"/>
                        <a:t>$49,586</a:t>
                      </a:r>
                      <a:endParaRPr lang="en-US" sz="1200" dirty="0"/>
                    </a:p>
                  </a:txBody>
                  <a:tcPr/>
                </a:tc>
              </a:tr>
            </a:tbl>
          </a:graphicData>
        </a:graphic>
      </p:graphicFrame>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spTree>
    <p:extLst>
      <p:ext uri="{BB962C8B-B14F-4D97-AF65-F5344CB8AC3E}">
        <p14:creationId xmlns:p14="http://schemas.microsoft.com/office/powerpoint/2010/main" val="28272868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both MRL Accumulators</a:t>
            </a:r>
            <a:br>
              <a:rPr lang="en-US" dirty="0"/>
            </a:br>
            <a:r>
              <a:rPr lang="en-US" dirty="0"/>
              <a:t>MH and AD</a:t>
            </a:r>
          </a:p>
        </p:txBody>
      </p:sp>
      <p:graphicFrame>
        <p:nvGraphicFramePr>
          <p:cNvPr id="5" name="Table 4"/>
          <p:cNvGraphicFramePr>
            <a:graphicFrameLocks noGrp="1"/>
          </p:cNvGraphicFramePr>
          <p:nvPr>
            <p:extLst>
              <p:ext uri="{D42A27DB-BD31-4B8C-83A1-F6EECF244321}">
                <p14:modId xmlns:p14="http://schemas.microsoft.com/office/powerpoint/2010/main" val="3622548854"/>
              </p:ext>
            </p:extLst>
          </p:nvPr>
        </p:nvGraphicFramePr>
        <p:xfrm>
          <a:off x="304801" y="4820920"/>
          <a:ext cx="8534398" cy="119888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370840">
                <a:tc>
                  <a:txBody>
                    <a:bodyPr/>
                    <a:lstStyle/>
                    <a:p>
                      <a:pPr algn="ctr"/>
                      <a:r>
                        <a:rPr lang="en-US" sz="1200" dirty="0" smtClean="0"/>
                        <a:t>Scenario 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370840">
                <a:tc>
                  <a:txBody>
                    <a:bodyPr/>
                    <a:lstStyle/>
                    <a:p>
                      <a:pPr algn="ctr"/>
                      <a:r>
                        <a:rPr lang="en-US" sz="1200" dirty="0" smtClean="0"/>
                        <a:t>5a</a:t>
                      </a:r>
                      <a:endParaRPr lang="en-US" sz="1200" dirty="0"/>
                    </a:p>
                  </a:txBody>
                  <a:tcPr/>
                </a:tc>
                <a:tc>
                  <a:txBody>
                    <a:bodyPr/>
                    <a:lstStyle/>
                    <a:p>
                      <a:pPr algn="ctr"/>
                      <a:r>
                        <a:rPr lang="en-US" sz="1200" dirty="0" smtClean="0"/>
                        <a:t>$70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$35</a:t>
                      </a:r>
                      <a:endParaRPr lang="en-US" sz="1200" dirty="0"/>
                    </a:p>
                  </a:txBody>
                  <a:tcPr/>
                </a:tc>
                <a:tc>
                  <a:txBody>
                    <a:bodyPr/>
                    <a:lstStyle/>
                    <a:p>
                      <a:pPr algn="ctr"/>
                      <a:r>
                        <a:rPr lang="en-US" sz="1200" dirty="0" smtClean="0"/>
                        <a:t>$49,586</a:t>
                      </a:r>
                      <a:endParaRPr lang="en-US" sz="1200" dirty="0"/>
                    </a:p>
                  </a:txBody>
                  <a:tcPr/>
                </a:tc>
              </a:tr>
              <a:tr h="370840">
                <a:tc>
                  <a:txBody>
                    <a:bodyPr/>
                    <a:lstStyle/>
                    <a:p>
                      <a:pPr algn="ctr"/>
                      <a:r>
                        <a:rPr lang="en-US" sz="1200" dirty="0" smtClean="0"/>
                        <a:t>5b</a:t>
                      </a:r>
                      <a:endParaRPr lang="en-US" sz="1200" dirty="0"/>
                    </a:p>
                  </a:txBody>
                  <a:tcPr/>
                </a:tc>
                <a:tc>
                  <a:txBody>
                    <a:bodyPr/>
                    <a:lstStyle/>
                    <a:p>
                      <a:pPr algn="ctr"/>
                      <a:r>
                        <a:rPr lang="en-US" sz="1200" dirty="0" smtClean="0"/>
                        <a:t>$32</a:t>
                      </a:r>
                      <a:endParaRPr lang="en-US" sz="1200" dirty="0"/>
                    </a:p>
                  </a:txBody>
                  <a:tcPr/>
                </a:tc>
                <a:tc>
                  <a:txBody>
                    <a:bodyPr/>
                    <a:lstStyle/>
                    <a:p>
                      <a:pPr algn="ctr"/>
                      <a:endParaRPr lang="en-US" sz="1200" dirty="0"/>
                    </a:p>
                  </a:txBody>
                  <a:tcPr/>
                </a:tc>
                <a:tc>
                  <a:txBody>
                    <a:bodyPr/>
                    <a:lstStyle/>
                    <a:p>
                      <a:pPr algn="ctr"/>
                      <a:r>
                        <a:rPr lang="en-US" sz="1200" dirty="0" smtClean="0"/>
                        <a:t>$16</a:t>
                      </a:r>
                      <a:endParaRPr lang="en-US" sz="1200" dirty="0"/>
                    </a:p>
                  </a:txBody>
                  <a:tcPr/>
                </a:tc>
                <a:tc>
                  <a:txBody>
                    <a:bodyPr/>
                    <a:lstStyle/>
                    <a:p>
                      <a:pPr algn="ctr"/>
                      <a:r>
                        <a:rPr lang="en-US" sz="1200" dirty="0" smtClean="0"/>
                        <a:t>$99,850</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bl>
          </a:graphicData>
        </a:graphic>
      </p:graphicFrame>
      <p:sp>
        <p:nvSpPr>
          <p:cNvPr id="6" name="TextBox 5"/>
          <p:cNvSpPr txBox="1"/>
          <p:nvPr/>
        </p:nvSpPr>
        <p:spPr>
          <a:xfrm>
            <a:off x="3687169" y="6047601"/>
            <a:ext cx="2683748" cy="276999"/>
          </a:xfrm>
          <a:prstGeom prst="rect">
            <a:avLst/>
          </a:prstGeom>
          <a:noFill/>
        </p:spPr>
        <p:txBody>
          <a:bodyPr wrap="none" rtlCol="0">
            <a:spAutoFit/>
          </a:bodyPr>
          <a:lstStyle/>
          <a:p>
            <a:r>
              <a:rPr lang="en-US" sz="1200" dirty="0" smtClean="0"/>
              <a:t>See next slide for total accumulation.</a:t>
            </a:r>
            <a:endParaRPr lang="en-US" sz="1200" dirty="0"/>
          </a:p>
        </p:txBody>
      </p:sp>
      <p:pic>
        <p:nvPicPr>
          <p:cNvPr id="7" name="Picture 6"/>
          <p:cNvPicPr>
            <a:picLocks noChangeAspect="1"/>
          </p:cNvPicPr>
          <p:nvPr/>
        </p:nvPicPr>
        <p:blipFill>
          <a:blip r:embed="rId2"/>
          <a:stretch>
            <a:fillRect/>
          </a:stretch>
        </p:blipFill>
        <p:spPr>
          <a:xfrm>
            <a:off x="381000" y="1568451"/>
            <a:ext cx="8458200" cy="3031141"/>
          </a:xfrm>
          <a:prstGeom prst="rect">
            <a:avLst/>
          </a:prstGeom>
        </p:spPr>
      </p:pic>
    </p:spTree>
    <p:extLst>
      <p:ext uri="{BB962C8B-B14F-4D97-AF65-F5344CB8AC3E}">
        <p14:creationId xmlns:p14="http://schemas.microsoft.com/office/powerpoint/2010/main" val="38042283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Applying Claims to Accumulators</a:t>
            </a:r>
          </a:p>
        </p:txBody>
      </p:sp>
      <p:sp>
        <p:nvSpPr>
          <p:cNvPr id="3" name="Content Placeholder 2"/>
          <p:cNvSpPr>
            <a:spLocks noGrp="1"/>
          </p:cNvSpPr>
          <p:nvPr>
            <p:ph sz="quarter" idx="1"/>
          </p:nvPr>
        </p:nvSpPr>
        <p:spPr>
          <a:xfrm>
            <a:off x="301752" y="1371600"/>
            <a:ext cx="8503920" cy="911352"/>
          </a:xfrm>
        </p:spPr>
        <p:txBody>
          <a:bodyPr>
            <a:normAutofit/>
          </a:bodyPr>
          <a:lstStyle/>
          <a:p>
            <a:r>
              <a:rPr lang="en-US" sz="2000" dirty="0" smtClean="0"/>
              <a:t>Once an accumulator reaches $0, subsequent claims become pre-pay and no longer paid fee for service.</a:t>
            </a:r>
            <a:endParaRPr lang="en-US" sz="2000" dirty="0"/>
          </a:p>
        </p:txBody>
      </p:sp>
      <p:graphicFrame>
        <p:nvGraphicFramePr>
          <p:cNvPr id="4" name="Table 3"/>
          <p:cNvGraphicFramePr>
            <a:graphicFrameLocks noGrp="1"/>
          </p:cNvGraphicFramePr>
          <p:nvPr>
            <p:extLst>
              <p:ext uri="{D42A27DB-BD31-4B8C-83A1-F6EECF244321}">
                <p14:modId xmlns:p14="http://schemas.microsoft.com/office/powerpoint/2010/main" val="1463298238"/>
              </p:ext>
            </p:extLst>
          </p:nvPr>
        </p:nvGraphicFramePr>
        <p:xfrm>
          <a:off x="304801" y="2174544"/>
          <a:ext cx="8534398" cy="3749040"/>
        </p:xfrm>
        <a:graphic>
          <a:graphicData uri="http://schemas.openxmlformats.org/drawingml/2006/table">
            <a:tbl>
              <a:tblPr firstRow="1" bandRow="1">
                <a:tableStyleId>{5C22544A-7EE6-4342-B048-85BDC9FD1C3A}</a:tableStyleId>
              </a:tblPr>
              <a:tblGrid>
                <a:gridCol w="898356"/>
                <a:gridCol w="898358"/>
                <a:gridCol w="1048085"/>
                <a:gridCol w="1193800"/>
                <a:gridCol w="1066800"/>
                <a:gridCol w="1066800"/>
                <a:gridCol w="1239252"/>
                <a:gridCol w="1122947"/>
              </a:tblGrid>
              <a:tr h="443927">
                <a:tc>
                  <a:txBody>
                    <a:bodyPr/>
                    <a:lstStyle/>
                    <a:p>
                      <a:pPr algn="ctr"/>
                      <a:r>
                        <a:rPr lang="en-US" sz="1200" dirty="0" smtClean="0"/>
                        <a:t>Scenario</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r>
                        <a:rPr lang="en-US" sz="1200" dirty="0" smtClean="0"/>
                        <a:t>MH</a:t>
                      </a:r>
                      <a:endParaRPr lang="en-US" sz="1200" baseline="0" dirty="0" smtClean="0"/>
                    </a:p>
                    <a:p>
                      <a:pPr algn="ctr"/>
                      <a:r>
                        <a:rPr lang="en-US" sz="1200" baseline="0" dirty="0" smtClean="0"/>
                        <a:t>MRL Cap</a:t>
                      </a:r>
                      <a:endParaRPr lang="en-US" sz="1200" dirty="0"/>
                    </a:p>
                  </a:txBody>
                  <a:tcPr/>
                </a:tc>
                <a:tc>
                  <a:txBody>
                    <a:bodyPr/>
                    <a:lstStyle/>
                    <a:p>
                      <a:pPr algn="ctr"/>
                      <a:r>
                        <a:rPr lang="en-US" sz="1200" dirty="0" err="1" smtClean="0"/>
                        <a:t>Amt</a:t>
                      </a:r>
                      <a:r>
                        <a:rPr lang="en-US" sz="1200" baseline="0" dirty="0" smtClean="0"/>
                        <a:t> Applied to MRL</a:t>
                      </a:r>
                      <a:endParaRPr lang="en-US" sz="1200" dirty="0"/>
                    </a:p>
                  </a:txBody>
                  <a:tcPr/>
                </a:tc>
                <a:tc>
                  <a:txBody>
                    <a:bodyPr/>
                    <a:lstStyle/>
                    <a:p>
                      <a:pPr algn="ctr"/>
                      <a:r>
                        <a:rPr lang="en-US" sz="1200" dirty="0" smtClean="0"/>
                        <a:t>MH Balance</a:t>
                      </a:r>
                      <a:endParaRPr lang="en-US" sz="1200" dirty="0"/>
                    </a:p>
                  </a:txBody>
                  <a:tcPr/>
                </a:tc>
                <a:tc>
                  <a:txBody>
                    <a:bodyPr/>
                    <a:lstStyle/>
                    <a:p>
                      <a:pPr algn="ctr"/>
                      <a:r>
                        <a:rPr lang="en-US" sz="1200" dirty="0" smtClean="0"/>
                        <a:t>AD</a:t>
                      </a:r>
                    </a:p>
                    <a:p>
                      <a:pPr algn="ctr"/>
                      <a:r>
                        <a:rPr lang="en-US" sz="1200" dirty="0" smtClean="0"/>
                        <a:t>MRL</a:t>
                      </a:r>
                      <a:r>
                        <a:rPr lang="en-US" sz="1200" baseline="0" dirty="0" smtClean="0"/>
                        <a:t> </a:t>
                      </a:r>
                      <a:r>
                        <a:rPr lang="en-US" sz="1200" dirty="0" smtClean="0"/>
                        <a:t>Cap</a:t>
                      </a:r>
                    </a:p>
                  </a:txBody>
                  <a:tcPr>
                    <a:solidFill>
                      <a:schemeClr val="accent3">
                        <a:lumMod val="7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err="1" smtClean="0"/>
                        <a:t>Amt</a:t>
                      </a:r>
                      <a:r>
                        <a:rPr lang="en-US" sz="1200" baseline="0" dirty="0" smtClean="0"/>
                        <a:t> Applied to MRL</a:t>
                      </a:r>
                      <a:endParaRPr lang="en-US" sz="1200" dirty="0" smtClean="0"/>
                    </a:p>
                  </a:txBody>
                  <a:tcPr>
                    <a:solidFill>
                      <a:schemeClr val="accent3">
                        <a:lumMod val="75000"/>
                      </a:schemeClr>
                    </a:solidFill>
                  </a:tcPr>
                </a:tc>
                <a:tc>
                  <a:txBody>
                    <a:bodyPr/>
                    <a:lstStyle/>
                    <a:p>
                      <a:pPr algn="ctr"/>
                      <a:r>
                        <a:rPr lang="en-US" sz="1200" dirty="0" smtClean="0"/>
                        <a:t>AD Balance</a:t>
                      </a:r>
                      <a:endParaRPr lang="en-US" sz="1200" dirty="0"/>
                    </a:p>
                  </a:txBody>
                  <a:tcPr>
                    <a:solidFill>
                      <a:schemeClr val="accent3">
                        <a:lumMod val="75000"/>
                      </a:schemeClr>
                    </a:solidFill>
                  </a:tcPr>
                </a:tc>
              </a:tr>
              <a:tr h="270744">
                <a:tc>
                  <a:txBody>
                    <a:bodyPr/>
                    <a:lstStyle/>
                    <a:p>
                      <a:pPr algn="ctr"/>
                      <a:r>
                        <a:rPr lang="en-US" sz="1200" dirty="0" smtClean="0"/>
                        <a:t>1a</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$99,850</a:t>
                      </a:r>
                      <a:endParaRPr lang="en-US" sz="1200" dirty="0"/>
                    </a:p>
                  </a:txBody>
                  <a:tcPr/>
                </a:tc>
                <a:tc>
                  <a:txBody>
                    <a:bodyPr/>
                    <a:lstStyle/>
                    <a:p>
                      <a:pPr algn="ctr"/>
                      <a:r>
                        <a:rPr lang="en-US" sz="1200" dirty="0" smtClean="0"/>
                        <a:t>$50,000</a:t>
                      </a: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$50,000</a:t>
                      </a:r>
                      <a:endParaRPr lang="en-US" sz="1200" dirty="0"/>
                    </a:p>
                  </a:txBody>
                  <a:tcPr/>
                </a:tc>
              </a:tr>
              <a:tr h="270744">
                <a:tc>
                  <a:txBody>
                    <a:bodyPr/>
                    <a:lstStyle/>
                    <a:p>
                      <a:pPr algn="ctr"/>
                      <a:r>
                        <a:rPr lang="en-US" sz="1200" dirty="0" smtClean="0"/>
                        <a:t>1b</a:t>
                      </a:r>
                      <a:endParaRPr lang="en-US" sz="1200" dirty="0"/>
                    </a:p>
                  </a:txBody>
                  <a:tcPr/>
                </a:tc>
                <a:tc>
                  <a:txBody>
                    <a:bodyPr/>
                    <a:lstStyle/>
                    <a:p>
                      <a:pPr algn="ctr"/>
                      <a:r>
                        <a:rPr lang="en-US" sz="1200" dirty="0" smtClean="0"/>
                        <a:t>$125</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$99,850</a:t>
                      </a:r>
                      <a:endParaRPr lang="en-US" sz="1200" dirty="0"/>
                    </a:p>
                  </a:txBody>
                  <a:tcPr/>
                </a:tc>
                <a:tc>
                  <a:txBody>
                    <a:bodyPr/>
                    <a:lstStyle/>
                    <a:p>
                      <a:pPr algn="ctr"/>
                      <a:endParaRPr lang="en-US" sz="1200" dirty="0"/>
                    </a:p>
                  </a:txBody>
                  <a:tcPr/>
                </a:tc>
                <a:tc>
                  <a:txBody>
                    <a:bodyPr/>
                    <a:lstStyle/>
                    <a:p>
                      <a:pPr algn="ctr"/>
                      <a:r>
                        <a:rPr lang="en-US" sz="1200" dirty="0" smtClean="0"/>
                        <a:t>$125</a:t>
                      </a:r>
                      <a:endParaRPr lang="en-US" sz="1200" dirty="0"/>
                    </a:p>
                  </a:txBody>
                  <a:tcPr/>
                </a:tc>
                <a:tc>
                  <a:txBody>
                    <a:bodyPr/>
                    <a:lstStyle/>
                    <a:p>
                      <a:pPr algn="ctr"/>
                      <a:r>
                        <a:rPr lang="en-US" sz="1200" dirty="0" smtClean="0"/>
                        <a:t>$49,875</a:t>
                      </a:r>
                      <a:endParaRPr lang="en-US" sz="1200" dirty="0"/>
                    </a:p>
                  </a:txBody>
                  <a:tcPr/>
                </a:tc>
              </a:tr>
              <a:tr h="270744">
                <a:tc>
                  <a:txBody>
                    <a:bodyPr/>
                    <a:lstStyle/>
                    <a:p>
                      <a:pPr algn="ctr"/>
                      <a:r>
                        <a:rPr lang="en-US" sz="1200" dirty="0" smtClean="0"/>
                        <a:t>2a</a:t>
                      </a:r>
                      <a:endParaRPr lang="en-US" sz="1200" dirty="0"/>
                    </a:p>
                  </a:txBody>
                  <a:tcPr/>
                </a:tc>
                <a:tc>
                  <a:txBody>
                    <a:bodyPr/>
                    <a:lstStyle/>
                    <a:p>
                      <a:pPr algn="ctr"/>
                      <a:r>
                        <a:rPr lang="en-US" sz="1200" dirty="0" smtClean="0"/>
                        <a:t>$84</a:t>
                      </a:r>
                      <a:endParaRPr lang="en-US" sz="1200" dirty="0"/>
                    </a:p>
                  </a:txBody>
                  <a:tcPr/>
                </a:tc>
                <a:tc>
                  <a:txBody>
                    <a:bodyPr/>
                    <a:lstStyle/>
                    <a:p>
                      <a:pPr algn="ct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$99,766</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$49,875</a:t>
                      </a:r>
                      <a:endParaRPr lang="en-US" sz="1200" dirty="0"/>
                    </a:p>
                  </a:txBody>
                  <a:tcPr/>
                </a:tc>
              </a:tr>
              <a:tr h="270744">
                <a:tc>
                  <a:txBody>
                    <a:bodyPr/>
                    <a:lstStyle/>
                    <a:p>
                      <a:pPr algn="ctr"/>
                      <a:r>
                        <a:rPr lang="en-US" sz="1200" dirty="0" smtClean="0"/>
                        <a:t>2b</a:t>
                      </a:r>
                      <a:endParaRPr lang="en-US" sz="1200" dirty="0"/>
                    </a:p>
                  </a:txBody>
                  <a:tcPr/>
                </a:tc>
                <a:tc>
                  <a:txBody>
                    <a:bodyPr/>
                    <a:lstStyle/>
                    <a:p>
                      <a:pPr algn="ctr"/>
                      <a:r>
                        <a:rPr lang="en-US" sz="1200" dirty="0" smtClean="0"/>
                        <a:t>$54</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$99,766</a:t>
                      </a:r>
                      <a:endParaRPr lang="en-US" sz="1200" dirty="0"/>
                    </a:p>
                  </a:txBody>
                  <a:tcPr/>
                </a:tc>
                <a:tc>
                  <a:txBody>
                    <a:bodyPr/>
                    <a:lstStyle/>
                    <a:p>
                      <a:pPr algn="ctr"/>
                      <a:endParaRPr lang="en-US" sz="1200" dirty="0"/>
                    </a:p>
                  </a:txBody>
                  <a:tcPr/>
                </a:tc>
                <a:tc>
                  <a:txBody>
                    <a:bodyPr/>
                    <a:lstStyle/>
                    <a:p>
                      <a:pPr algn="ctr"/>
                      <a:r>
                        <a:rPr lang="en-US" sz="1200" dirty="0" smtClean="0"/>
                        <a:t>$54</a:t>
                      </a:r>
                      <a:endParaRPr lang="en-US" sz="1200" dirty="0"/>
                    </a:p>
                  </a:txBody>
                  <a:tcPr/>
                </a:tc>
                <a:tc>
                  <a:txBody>
                    <a:bodyPr/>
                    <a:lstStyle/>
                    <a:p>
                      <a:pPr algn="ctr"/>
                      <a:r>
                        <a:rPr lang="en-US" sz="1200" dirty="0" smtClean="0"/>
                        <a:t>$49,821</a:t>
                      </a:r>
                      <a:endParaRPr lang="en-US" sz="1200" dirty="0"/>
                    </a:p>
                  </a:txBody>
                  <a:tcPr/>
                </a:tc>
              </a:tr>
              <a:tr h="270744">
                <a:tc>
                  <a:txBody>
                    <a:bodyPr/>
                    <a:lstStyle/>
                    <a:p>
                      <a:pPr algn="ctr"/>
                      <a:r>
                        <a:rPr lang="en-US" sz="1200" dirty="0" smtClean="0"/>
                        <a:t>3a</a:t>
                      </a:r>
                      <a:endParaRPr lang="en-US" sz="1200" dirty="0"/>
                    </a:p>
                  </a:txBody>
                  <a:tcPr/>
                </a:tc>
                <a:tc>
                  <a:txBody>
                    <a:bodyPr/>
                    <a:lstStyle/>
                    <a:p>
                      <a:pPr algn="ctr"/>
                      <a:r>
                        <a:rPr lang="en-US" sz="1200" dirty="0" smtClean="0"/>
                        <a:t>$90</a:t>
                      </a:r>
                      <a:endParaRPr lang="en-US" sz="1200" dirty="0"/>
                    </a:p>
                  </a:txBody>
                  <a:tcPr/>
                </a:tc>
                <a:tc>
                  <a:txBody>
                    <a:bodyPr/>
                    <a:lstStyle/>
                    <a:p>
                      <a:pPr algn="ctr"/>
                      <a:endParaRPr lang="en-US" sz="1200" dirty="0"/>
                    </a:p>
                  </a:txBody>
                  <a:tcPr/>
                </a:tc>
                <a:tc>
                  <a:txBody>
                    <a:bodyPr/>
                    <a:lstStyle/>
                    <a:p>
                      <a:pPr algn="ctr"/>
                      <a:r>
                        <a:rPr lang="en-US" sz="1200" dirty="0" smtClean="0"/>
                        <a:t>$45</a:t>
                      </a:r>
                      <a:endParaRPr lang="en-US" sz="1200" dirty="0"/>
                    </a:p>
                  </a:txBody>
                  <a:tcPr/>
                </a:tc>
                <a:tc>
                  <a:txBody>
                    <a:bodyPr/>
                    <a:lstStyle/>
                    <a:p>
                      <a:pPr algn="ctr"/>
                      <a:r>
                        <a:rPr lang="en-US" sz="1200" dirty="0" smtClean="0"/>
                        <a:t>$99,721</a:t>
                      </a:r>
                      <a:endParaRPr lang="en-US" sz="1200" dirty="0"/>
                    </a:p>
                  </a:txBody>
                  <a:tcPr/>
                </a:tc>
                <a:tc>
                  <a:txBody>
                    <a:bodyPr/>
                    <a:lstStyle/>
                    <a:p>
                      <a:pPr algn="ctr"/>
                      <a:endParaRPr lang="en-US" sz="1200" dirty="0"/>
                    </a:p>
                  </a:txBody>
                  <a:tcPr/>
                </a:tc>
                <a:tc>
                  <a:txBody>
                    <a:bodyPr/>
                    <a:lstStyle/>
                    <a:p>
                      <a:pPr algn="ctr"/>
                      <a:r>
                        <a:rPr lang="en-US" sz="1200" dirty="0" smtClean="0"/>
                        <a:t>$45</a:t>
                      </a:r>
                      <a:endParaRPr lang="en-US" sz="1200" dirty="0"/>
                    </a:p>
                  </a:txBody>
                  <a:tcPr/>
                </a:tc>
                <a:tc>
                  <a:txBody>
                    <a:bodyPr/>
                    <a:lstStyle/>
                    <a:p>
                      <a:pPr algn="ctr"/>
                      <a:r>
                        <a:rPr lang="en-US" sz="1200" dirty="0" smtClean="0"/>
                        <a:t>$49,776</a:t>
                      </a:r>
                      <a:endParaRPr lang="en-US" sz="1200" dirty="0"/>
                    </a:p>
                  </a:txBody>
                  <a:tcPr/>
                </a:tc>
              </a:tr>
              <a:tr h="270744">
                <a:tc>
                  <a:txBody>
                    <a:bodyPr/>
                    <a:lstStyle/>
                    <a:p>
                      <a:pPr algn="ctr"/>
                      <a:r>
                        <a:rPr lang="en-US" sz="1200" dirty="0" smtClean="0"/>
                        <a:t>3b</a:t>
                      </a:r>
                      <a:endParaRPr lang="en-US" sz="1200" dirty="0"/>
                    </a:p>
                  </a:txBody>
                  <a:tcPr/>
                </a:tc>
                <a:tc>
                  <a:txBody>
                    <a:bodyPr/>
                    <a:lstStyle/>
                    <a:p>
                      <a:pPr algn="ctr"/>
                      <a:r>
                        <a:rPr lang="en-US" sz="1200" dirty="0" smtClean="0"/>
                        <a:t>$156</a:t>
                      </a:r>
                      <a:endParaRPr lang="en-US" sz="1200" dirty="0"/>
                    </a:p>
                  </a:txBody>
                  <a:tcPr/>
                </a:tc>
                <a:tc>
                  <a:txBody>
                    <a:bodyPr/>
                    <a:lstStyle/>
                    <a:p>
                      <a:pPr algn="ctr"/>
                      <a:endParaRPr lang="en-US" sz="1200" dirty="0"/>
                    </a:p>
                  </a:txBody>
                  <a:tcPr/>
                </a:tc>
                <a:tc>
                  <a:txBody>
                    <a:bodyPr/>
                    <a:lstStyle/>
                    <a:p>
                      <a:pPr algn="ctr"/>
                      <a:r>
                        <a:rPr lang="en-US" sz="1200" dirty="0" smtClean="0"/>
                        <a:t>$78</a:t>
                      </a:r>
                      <a:endParaRPr lang="en-US" sz="1200" dirty="0"/>
                    </a:p>
                  </a:txBody>
                  <a:tcPr/>
                </a:tc>
                <a:tc>
                  <a:txBody>
                    <a:bodyPr/>
                    <a:lstStyle/>
                    <a:p>
                      <a:pPr algn="ctr"/>
                      <a:r>
                        <a:rPr lang="en-US" sz="1200" dirty="0" smtClean="0"/>
                        <a:t>$99,643</a:t>
                      </a:r>
                      <a:endParaRPr lang="en-US" sz="1200" dirty="0"/>
                    </a:p>
                  </a:txBody>
                  <a:tcPr/>
                </a:tc>
                <a:tc>
                  <a:txBody>
                    <a:bodyPr/>
                    <a:lstStyle/>
                    <a:p>
                      <a:pPr algn="ctr"/>
                      <a:endParaRPr lang="en-US" sz="1200" dirty="0"/>
                    </a:p>
                  </a:txBody>
                  <a:tcPr/>
                </a:tc>
                <a:tc>
                  <a:txBody>
                    <a:bodyPr/>
                    <a:lstStyle/>
                    <a:p>
                      <a:pPr algn="ctr"/>
                      <a:r>
                        <a:rPr lang="en-US" sz="1200" dirty="0" smtClean="0"/>
                        <a:t>$78</a:t>
                      </a:r>
                      <a:endParaRPr lang="en-US" sz="1200" dirty="0"/>
                    </a:p>
                  </a:txBody>
                  <a:tcPr/>
                </a:tc>
                <a:tc>
                  <a:txBody>
                    <a:bodyPr/>
                    <a:lstStyle/>
                    <a:p>
                      <a:pPr algn="ctr"/>
                      <a:r>
                        <a:rPr lang="en-US" sz="1200" dirty="0" smtClean="0"/>
                        <a:t>$49,698</a:t>
                      </a:r>
                      <a:endParaRPr lang="en-US" sz="1200" dirty="0"/>
                    </a:p>
                  </a:txBody>
                  <a:tcPr/>
                </a:tc>
              </a:tr>
              <a:tr h="270744">
                <a:tc>
                  <a:txBody>
                    <a:bodyPr/>
                    <a:lstStyle/>
                    <a:p>
                      <a:pPr algn="ctr"/>
                      <a:r>
                        <a:rPr lang="en-US" sz="1200" dirty="0" smtClean="0"/>
                        <a:t>4a</a:t>
                      </a:r>
                      <a:endParaRPr lang="en-US" sz="1200" dirty="0"/>
                    </a:p>
                  </a:txBody>
                  <a:tcPr/>
                </a:tc>
                <a:tc>
                  <a:txBody>
                    <a:bodyPr/>
                    <a:lstStyle/>
                    <a:p>
                      <a:pPr algn="ctr"/>
                      <a:r>
                        <a:rPr lang="en-US" sz="1200" dirty="0" smtClean="0"/>
                        <a:t>$66</a:t>
                      </a:r>
                      <a:endParaRPr lang="en-US" sz="1200" dirty="0"/>
                    </a:p>
                  </a:txBody>
                  <a:tcPr/>
                </a:tc>
                <a:tc>
                  <a:txBody>
                    <a:bodyPr/>
                    <a:lstStyle/>
                    <a:p>
                      <a:pPr algn="ct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$99,577</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$49,698</a:t>
                      </a:r>
                      <a:endParaRPr lang="en-US" sz="1200" dirty="0"/>
                    </a:p>
                  </a:txBody>
                  <a:tcPr/>
                </a:tc>
              </a:tr>
              <a:tr h="270744">
                <a:tc>
                  <a:txBody>
                    <a:bodyPr/>
                    <a:lstStyle/>
                    <a:p>
                      <a:pPr algn="ctr"/>
                      <a:r>
                        <a:rPr lang="en-US" sz="1200" dirty="0" smtClean="0"/>
                        <a:t>4b</a:t>
                      </a:r>
                      <a:endParaRPr lang="en-US" sz="1200" dirty="0"/>
                    </a:p>
                  </a:txBody>
                  <a:tcPr/>
                </a:tc>
                <a:tc>
                  <a:txBody>
                    <a:bodyPr/>
                    <a:lstStyle/>
                    <a:p>
                      <a:pPr algn="ctr"/>
                      <a:r>
                        <a:rPr lang="en-US" sz="1200" dirty="0" smtClean="0"/>
                        <a:t>$112</a:t>
                      </a: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$99,577</a:t>
                      </a:r>
                      <a:endParaRPr lang="en-US" sz="1200" dirty="0"/>
                    </a:p>
                  </a:txBody>
                  <a:tcPr/>
                </a:tc>
                <a:tc>
                  <a:txBody>
                    <a:bodyPr/>
                    <a:lstStyle/>
                    <a:p>
                      <a:pPr algn="ctr"/>
                      <a:endParaRPr lang="en-US" sz="1200" dirty="0"/>
                    </a:p>
                  </a:txBody>
                  <a:tcPr/>
                </a:tc>
                <a:tc>
                  <a:txBody>
                    <a:bodyPr/>
                    <a:lstStyle/>
                    <a:p>
                      <a:pPr algn="ctr"/>
                      <a:r>
                        <a:rPr lang="en-US" sz="1200" dirty="0" smtClean="0"/>
                        <a:t>$112</a:t>
                      </a:r>
                      <a:endParaRPr lang="en-US" sz="1200" dirty="0"/>
                    </a:p>
                  </a:txBody>
                  <a:tcPr/>
                </a:tc>
                <a:tc>
                  <a:txBody>
                    <a:bodyPr/>
                    <a:lstStyle/>
                    <a:p>
                      <a:pPr algn="ctr"/>
                      <a:r>
                        <a:rPr lang="en-US" sz="1200" dirty="0" smtClean="0"/>
                        <a:t>$49,586</a:t>
                      </a:r>
                      <a:endParaRPr lang="en-US" sz="1200" dirty="0"/>
                    </a:p>
                  </a:txBody>
                  <a:tcPr/>
                </a:tc>
              </a:tr>
              <a:tr h="270744">
                <a:tc>
                  <a:txBody>
                    <a:bodyPr/>
                    <a:lstStyle/>
                    <a:p>
                      <a:pPr algn="ctr"/>
                      <a:r>
                        <a:rPr lang="en-US" sz="1200" dirty="0" smtClean="0"/>
                        <a:t>…..</a:t>
                      </a: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r>
              <a:tr h="270744">
                <a:tc>
                  <a:txBody>
                    <a:bodyPr/>
                    <a:lstStyle/>
                    <a:p>
                      <a:pPr algn="ctr"/>
                      <a:r>
                        <a:rPr lang="en-US" sz="1200" dirty="0" smtClean="0"/>
                        <a:t>5a</a:t>
                      </a:r>
                      <a:endParaRPr lang="en-US" sz="1200" dirty="0"/>
                    </a:p>
                  </a:txBody>
                  <a:tcPr/>
                </a:tc>
                <a:tc>
                  <a:txBody>
                    <a:bodyPr/>
                    <a:lstStyle/>
                    <a:p>
                      <a:pPr algn="ctr"/>
                      <a:r>
                        <a:rPr lang="en-US" sz="1200" dirty="0" smtClean="0"/>
                        <a:t>$70</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c>
                  <a:txBody>
                    <a:bodyPr/>
                    <a:lstStyle/>
                    <a:p>
                      <a:pPr algn="ctr"/>
                      <a:endParaRPr lang="en-US" sz="1200" dirty="0"/>
                    </a:p>
                  </a:txBody>
                  <a:tcPr/>
                </a:tc>
                <a:tc>
                  <a:txBody>
                    <a:bodyPr/>
                    <a:lstStyle/>
                    <a:p>
                      <a:pPr algn="ctr"/>
                      <a:r>
                        <a:rPr lang="en-US" sz="1200" dirty="0" smtClean="0"/>
                        <a:t>$35</a:t>
                      </a:r>
                      <a:endParaRPr lang="en-US" sz="1200" dirty="0"/>
                    </a:p>
                  </a:txBody>
                  <a:tcPr/>
                </a:tc>
                <a:tc>
                  <a:txBody>
                    <a:bodyPr/>
                    <a:lstStyle/>
                    <a:p>
                      <a:pPr algn="ctr"/>
                      <a:r>
                        <a:rPr lang="en-US" sz="1200" dirty="0" smtClean="0"/>
                        <a:t>$49,586</a:t>
                      </a:r>
                      <a:endParaRPr lang="en-US" sz="1200" dirty="0"/>
                    </a:p>
                  </a:txBody>
                  <a:tcPr/>
                </a:tc>
              </a:tr>
              <a:tr h="270744">
                <a:tc>
                  <a:txBody>
                    <a:bodyPr/>
                    <a:lstStyle/>
                    <a:p>
                      <a:pPr algn="ctr"/>
                      <a:r>
                        <a:rPr lang="en-US" sz="1200" dirty="0" smtClean="0"/>
                        <a:t>…..</a:t>
                      </a: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r>
              <a:tr h="270744">
                <a:tc>
                  <a:txBody>
                    <a:bodyPr/>
                    <a:lstStyle/>
                    <a:p>
                      <a:pPr algn="ctr"/>
                      <a:r>
                        <a:rPr lang="en-US" sz="1200" dirty="0" smtClean="0"/>
                        <a:t>5b</a:t>
                      </a:r>
                      <a:endParaRPr lang="en-US" sz="1200" dirty="0"/>
                    </a:p>
                  </a:txBody>
                  <a:tcPr/>
                </a:tc>
                <a:tc>
                  <a:txBody>
                    <a:bodyPr/>
                    <a:lstStyle/>
                    <a:p>
                      <a:pPr algn="ctr"/>
                      <a:r>
                        <a:rPr lang="en-US" sz="1200" dirty="0" smtClean="0"/>
                        <a:t>$32</a:t>
                      </a:r>
                      <a:endParaRPr lang="en-US" sz="1200" dirty="0"/>
                    </a:p>
                  </a:txBody>
                  <a:tcPr/>
                </a:tc>
                <a:tc>
                  <a:txBody>
                    <a:bodyPr/>
                    <a:lstStyle/>
                    <a:p>
                      <a:pPr algn="ctr"/>
                      <a:endParaRPr lang="en-US" sz="1200" dirty="0"/>
                    </a:p>
                  </a:txBody>
                  <a:tcPr/>
                </a:tc>
                <a:tc>
                  <a:txBody>
                    <a:bodyPr/>
                    <a:lstStyle/>
                    <a:p>
                      <a:pPr algn="ctr"/>
                      <a:r>
                        <a:rPr lang="en-US" sz="1200" dirty="0" smtClean="0"/>
                        <a:t>$32</a:t>
                      </a:r>
                      <a:endParaRPr lang="en-US" sz="1200" dirty="0"/>
                    </a:p>
                  </a:txBody>
                  <a:tcPr/>
                </a:tc>
                <a:tc>
                  <a:txBody>
                    <a:bodyPr/>
                    <a:lstStyle/>
                    <a:p>
                      <a:pPr algn="ctr"/>
                      <a:r>
                        <a:rPr lang="en-US" sz="1200" dirty="0" smtClean="0"/>
                        <a:t>$99,542</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bl>
          </a:graphicData>
        </a:graphic>
      </p:graphicFrame>
      <p:cxnSp>
        <p:nvCxnSpPr>
          <p:cNvPr id="5" name="Straight Connector 4"/>
          <p:cNvCxnSpPr/>
          <p:nvPr/>
        </p:nvCxnSpPr>
        <p:spPr>
          <a:xfrm>
            <a:off x="301752" y="4824546"/>
            <a:ext cx="8537447"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752600" y="5971401"/>
            <a:ext cx="6296917" cy="276999"/>
          </a:xfrm>
          <a:prstGeom prst="rect">
            <a:avLst/>
          </a:prstGeom>
          <a:noFill/>
        </p:spPr>
        <p:txBody>
          <a:bodyPr wrap="none" rtlCol="0">
            <a:spAutoFit/>
          </a:bodyPr>
          <a:lstStyle/>
          <a:p>
            <a:r>
              <a:rPr lang="en-US" sz="1200" b="1" dirty="0" smtClean="0"/>
              <a:t>Note: The rows below the dashed line assume that the MRL has been reached.</a:t>
            </a:r>
            <a:endParaRPr lang="en-US" sz="1200" b="1" dirty="0"/>
          </a:p>
        </p:txBody>
      </p:sp>
    </p:spTree>
    <p:extLst>
      <p:ext uri="{BB962C8B-B14F-4D97-AF65-F5344CB8AC3E}">
        <p14:creationId xmlns:p14="http://schemas.microsoft.com/office/powerpoint/2010/main" val="4185204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vert="horz" anchor="t">
            <a:normAutofit/>
          </a:bodyPr>
          <a:lstStyle/>
          <a:p>
            <a:pPr marL="274320" lvl="1" indent="0">
              <a:buNone/>
            </a:pPr>
            <a:r>
              <a:rPr lang="en-US" sz="2800" dirty="0"/>
              <a:t>Providers with </a:t>
            </a:r>
            <a:r>
              <a:rPr lang="en-US" sz="2800" dirty="0" smtClean="0"/>
              <a:t>one MRL Accumulator</a:t>
            </a:r>
            <a:r>
              <a:rPr lang="en-US" sz="2800" dirty="0"/>
              <a:t/>
            </a:r>
            <a:br>
              <a:rPr lang="en-US" sz="2800" dirty="0"/>
            </a:br>
            <a:r>
              <a:rPr lang="en-US" sz="2800" dirty="0"/>
              <a:t>MH </a:t>
            </a:r>
            <a:r>
              <a:rPr lang="en-US" sz="2800" dirty="0" smtClean="0"/>
              <a:t>or AD:</a:t>
            </a:r>
            <a:endParaRPr lang="en-US" sz="2700" dirty="0">
              <a:solidFill>
                <a:srgbClr val="4258A7"/>
              </a:solidFill>
              <a:latin typeface="Georgia"/>
            </a:endParaRPr>
          </a:p>
          <a:p>
            <a:pPr marL="548640" lvl="2" indent="0">
              <a:buNone/>
            </a:pPr>
            <a:r>
              <a:rPr lang="en-US" sz="2500" dirty="0" smtClean="0">
                <a:solidFill>
                  <a:srgbClr val="4258A7"/>
                </a:solidFill>
                <a:latin typeface="Georgia"/>
              </a:rPr>
              <a:t>The following section provides information specific to the implementation of Maximum Reimbursement Limit Accumulators for providers who will have a single accumulator set up for either Mental Health or Addictive Disease services.</a:t>
            </a:r>
            <a:endParaRPr lang="en-US" sz="2500" dirty="0">
              <a:solidFill>
                <a:srgbClr val="000000"/>
              </a:solidFill>
              <a:latin typeface="Calibri"/>
            </a:endParaRPr>
          </a:p>
        </p:txBody>
      </p:sp>
      <p:sp>
        <p:nvSpPr>
          <p:cNvPr id="5" name="Title 1"/>
          <p:cNvSpPr>
            <a:spLocks noGrp="1"/>
          </p:cNvSpPr>
          <p:nvPr>
            <p:ph type="title"/>
          </p:nvPr>
        </p:nvSpPr>
        <p:spPr/>
        <p:txBody>
          <a:bodyPr/>
          <a:lstStyle/>
          <a:p>
            <a:r>
              <a:rPr lang="en-US" dirty="0"/>
              <a:t>Provider MRL Accumulators </a:t>
            </a:r>
          </a:p>
        </p:txBody>
      </p:sp>
    </p:spTree>
    <p:extLst>
      <p:ext uri="{BB962C8B-B14F-4D97-AF65-F5344CB8AC3E}">
        <p14:creationId xmlns:p14="http://schemas.microsoft.com/office/powerpoint/2010/main" val="3614497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REVISIONS</a:t>
            </a:r>
            <a:endParaRPr lang="en-US" dirty="0"/>
          </a:p>
        </p:txBody>
      </p:sp>
      <p:sp>
        <p:nvSpPr>
          <p:cNvPr id="3" name="Content Placeholder 2"/>
          <p:cNvSpPr>
            <a:spLocks noGrp="1"/>
          </p:cNvSpPr>
          <p:nvPr>
            <p:ph sz="quarter" idx="1"/>
          </p:nvPr>
        </p:nvSpPr>
        <p:spPr/>
        <p:txBody>
          <a:bodyPr vert="horz" anchor="t">
            <a:normAutofit/>
          </a:bodyPr>
          <a:lstStyle/>
          <a:p>
            <a:pPr marL="274320" lvl="1" indent="0">
              <a:buNone/>
            </a:pPr>
            <a:r>
              <a:rPr lang="en-US" sz="2700" dirty="0" smtClean="0">
                <a:solidFill>
                  <a:srgbClr val="4258A7"/>
                </a:solidFill>
                <a:latin typeface="Georgia"/>
              </a:rPr>
              <a:t>NOTE: </a:t>
            </a:r>
          </a:p>
          <a:p>
            <a:pPr marL="274320" lvl="1" indent="0">
              <a:buNone/>
            </a:pPr>
            <a:endParaRPr lang="en-US" sz="2700" dirty="0">
              <a:solidFill>
                <a:srgbClr val="4258A7"/>
              </a:solidFill>
              <a:latin typeface="Georgia"/>
            </a:endParaRPr>
          </a:p>
          <a:p>
            <a:pPr marL="274320" lvl="1" indent="0">
              <a:buNone/>
            </a:pPr>
            <a:r>
              <a:rPr lang="en-US" sz="2700" dirty="0" smtClean="0">
                <a:solidFill>
                  <a:srgbClr val="4258A7"/>
                </a:solidFill>
                <a:latin typeface="Georgia"/>
              </a:rPr>
              <a:t>This information has been updated as of 6/10/2016.  Providers should review this information thoroughly as some of it has revised.</a:t>
            </a:r>
            <a:endParaRPr lang="en-US" sz="2700" dirty="0">
              <a:solidFill>
                <a:srgbClr val="000000"/>
              </a:solidFill>
              <a:latin typeface="Calibri"/>
            </a:endParaRPr>
          </a:p>
        </p:txBody>
      </p:sp>
    </p:spTree>
    <p:extLst>
      <p:ext uri="{BB962C8B-B14F-4D97-AF65-F5344CB8AC3E}">
        <p14:creationId xmlns:p14="http://schemas.microsoft.com/office/powerpoint/2010/main" val="35340109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914400"/>
          </a:xfrm>
        </p:spPr>
        <p:txBody>
          <a:bodyPr>
            <a:normAutofit fontScale="90000"/>
          </a:bodyPr>
          <a:lstStyle/>
          <a:p>
            <a:r>
              <a:rPr lang="en-US" dirty="0"/>
              <a:t>Providers with one MRL Accumulator</a:t>
            </a:r>
            <a:br>
              <a:rPr lang="en-US" dirty="0"/>
            </a:br>
            <a:r>
              <a:rPr lang="en-US" dirty="0"/>
              <a:t>MH or AD</a:t>
            </a:r>
          </a:p>
        </p:txBody>
      </p:sp>
      <p:sp>
        <p:nvSpPr>
          <p:cNvPr id="3" name="Content Placeholder 2"/>
          <p:cNvSpPr>
            <a:spLocks noGrp="1"/>
          </p:cNvSpPr>
          <p:nvPr>
            <p:ph sz="quarter" idx="1"/>
          </p:nvPr>
        </p:nvSpPr>
        <p:spPr/>
        <p:txBody>
          <a:bodyPr>
            <a:normAutofit fontScale="92500" lnSpcReduction="10000"/>
          </a:bodyPr>
          <a:lstStyle/>
          <a:p>
            <a:r>
              <a:rPr lang="en-US" dirty="0"/>
              <a:t>How claims are applied:</a:t>
            </a:r>
          </a:p>
          <a:p>
            <a:pPr lvl="1"/>
            <a:r>
              <a:rPr lang="en-US" dirty="0"/>
              <a:t>A mental health or addictive disease diagnosis code is required in Diagnosis Code 1 position on each claim.</a:t>
            </a:r>
          </a:p>
          <a:p>
            <a:pPr lvl="1"/>
            <a:r>
              <a:rPr lang="en-US" dirty="0"/>
              <a:t>Claims with two diagnosis codes will be </a:t>
            </a:r>
            <a:r>
              <a:rPr lang="en-US" dirty="0" smtClean="0"/>
              <a:t>applied </a:t>
            </a:r>
            <a:r>
              <a:rPr lang="en-US" dirty="0"/>
              <a:t>to </a:t>
            </a:r>
            <a:r>
              <a:rPr lang="en-US" dirty="0" smtClean="0"/>
              <a:t>the MRL accumulator regardless of the diagnosis on the claim.</a:t>
            </a:r>
            <a:endParaRPr lang="en-US" dirty="0"/>
          </a:p>
          <a:p>
            <a:pPr lvl="1"/>
            <a:r>
              <a:rPr lang="en-US" dirty="0" smtClean="0"/>
              <a:t>For example, if a provider has AD funding only, one accumulator is set up.  If a claim is to be paid the total amount of the claim is applied to the AD accumulator.</a:t>
            </a:r>
          </a:p>
          <a:p>
            <a:pPr lvl="1"/>
            <a:r>
              <a:rPr lang="en-US" dirty="0" smtClean="0"/>
              <a:t>Once the MRL has been reached, claims will </a:t>
            </a:r>
            <a:r>
              <a:rPr lang="en-US" dirty="0"/>
              <a:t>be </a:t>
            </a:r>
            <a:r>
              <a:rPr lang="en-US" dirty="0" smtClean="0"/>
              <a:t>processed in pre-pay </a:t>
            </a:r>
            <a:r>
              <a:rPr lang="en-US" dirty="0"/>
              <a:t>status and no payment will occur.  The claim processes similar to state encounters </a:t>
            </a:r>
            <a:r>
              <a:rPr lang="en-US" dirty="0" smtClean="0"/>
              <a:t>and is tracked for utilization purposes.</a:t>
            </a:r>
          </a:p>
          <a:p>
            <a:r>
              <a:rPr lang="en-US" dirty="0" smtClean="0"/>
              <a:t>The scenarios on the next slides depict claims paying against a single MRL accumulator. </a:t>
            </a:r>
            <a:endParaRPr lang="en-US" dirty="0"/>
          </a:p>
          <a:p>
            <a:endParaRPr lang="en-US" dirty="0"/>
          </a:p>
        </p:txBody>
      </p:sp>
    </p:spTree>
    <p:extLst>
      <p:ext uri="{BB962C8B-B14F-4D97-AF65-F5344CB8AC3E}">
        <p14:creationId xmlns:p14="http://schemas.microsoft.com/office/powerpoint/2010/main" val="27477373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914400"/>
          </a:xfrm>
        </p:spPr>
        <p:txBody>
          <a:bodyPr>
            <a:normAutofit fontScale="90000"/>
          </a:bodyPr>
          <a:lstStyle/>
          <a:p>
            <a:r>
              <a:rPr lang="en-US" dirty="0" smtClean="0"/>
              <a:t>Providers with one MRL Accumulator</a:t>
            </a:r>
            <a:br>
              <a:rPr lang="en-US" dirty="0" smtClean="0"/>
            </a:br>
            <a:r>
              <a:rPr lang="en-US" dirty="0" smtClean="0"/>
              <a:t>MH or AD</a:t>
            </a: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776443711"/>
              </p:ext>
            </p:extLst>
          </p:nvPr>
        </p:nvGraphicFramePr>
        <p:xfrm>
          <a:off x="304801" y="4495800"/>
          <a:ext cx="8229599" cy="1198880"/>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370840">
                <a:tc>
                  <a:txBody>
                    <a:bodyPr/>
                    <a:lstStyle/>
                    <a:p>
                      <a:pPr algn="ctr"/>
                      <a:r>
                        <a:rPr lang="en-US" sz="1200" dirty="0" smtClean="0"/>
                        <a:t>1a</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$99,850</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$125</a:t>
                      </a:r>
                      <a:endParaRPr lang="en-US" sz="1200" dirty="0"/>
                    </a:p>
                  </a:txBody>
                  <a:tcPr/>
                </a:tc>
                <a:tc>
                  <a:txBody>
                    <a:bodyPr/>
                    <a:lstStyle/>
                    <a:p>
                      <a:pPr algn="ctr"/>
                      <a:endParaRPr lang="en-US" sz="1200" dirty="0"/>
                    </a:p>
                  </a:txBody>
                  <a:tcPr/>
                </a:tc>
                <a:tc>
                  <a:txBody>
                    <a:bodyPr/>
                    <a:lstStyle/>
                    <a:p>
                      <a:pPr algn="ctr"/>
                      <a:r>
                        <a:rPr lang="en-US" sz="1200" dirty="0" smtClean="0"/>
                        <a:t>$125</a:t>
                      </a:r>
                      <a:endParaRPr lang="en-US" sz="1200" dirty="0"/>
                    </a:p>
                  </a:txBody>
                  <a:tcPr/>
                </a:tc>
                <a:tc>
                  <a:txBody>
                    <a:bodyPr/>
                    <a:lstStyle/>
                    <a:p>
                      <a:pPr algn="ctr"/>
                      <a:r>
                        <a:rPr lang="en-US" sz="1200" dirty="0" smtClean="0"/>
                        <a:t>$99,725</a:t>
                      </a:r>
                      <a:endParaRPr lang="en-US" sz="1200" dirty="0"/>
                    </a:p>
                  </a:txBody>
                  <a:tcPr/>
                </a:tc>
              </a:tr>
            </a:tbl>
          </a:graphicData>
        </a:graphic>
      </p:graphicFrame>
      <p:sp>
        <p:nvSpPr>
          <p:cNvPr id="3" name="TextBox 2"/>
          <p:cNvSpPr txBox="1"/>
          <p:nvPr/>
        </p:nvSpPr>
        <p:spPr>
          <a:xfrm>
            <a:off x="3687169" y="5943600"/>
            <a:ext cx="3541354" cy="276999"/>
          </a:xfrm>
          <a:prstGeom prst="rect">
            <a:avLst/>
          </a:prstGeom>
          <a:noFill/>
        </p:spPr>
        <p:txBody>
          <a:bodyPr wrap="none" rtlCol="0">
            <a:spAutoFit/>
          </a:bodyPr>
          <a:lstStyle/>
          <a:p>
            <a:r>
              <a:rPr lang="en-US" sz="1200" dirty="0" smtClean="0"/>
              <a:t>Remaining balance carried forward to next slide.</a:t>
            </a:r>
            <a:endParaRPr lang="en-US" sz="1200" dirty="0"/>
          </a:p>
        </p:txBody>
      </p:sp>
      <p:pic>
        <p:nvPicPr>
          <p:cNvPr id="6" name="Picture 5"/>
          <p:cNvPicPr>
            <a:picLocks noChangeAspect="1"/>
          </p:cNvPicPr>
          <p:nvPr/>
        </p:nvPicPr>
        <p:blipFill>
          <a:blip r:embed="rId2"/>
          <a:stretch>
            <a:fillRect/>
          </a:stretch>
        </p:blipFill>
        <p:spPr>
          <a:xfrm>
            <a:off x="381000" y="1828800"/>
            <a:ext cx="8382000" cy="1688047"/>
          </a:xfrm>
          <a:prstGeom prst="rect">
            <a:avLst/>
          </a:prstGeom>
        </p:spPr>
      </p:pic>
    </p:spTree>
    <p:extLst>
      <p:ext uri="{BB962C8B-B14F-4D97-AF65-F5344CB8AC3E}">
        <p14:creationId xmlns:p14="http://schemas.microsoft.com/office/powerpoint/2010/main" val="16044505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 carried forward to next slide.</a:t>
            </a:r>
            <a:endParaRPr lang="en-US" sz="1200" dirty="0"/>
          </a:p>
        </p:txBody>
      </p:sp>
      <p:sp>
        <p:nvSpPr>
          <p:cNvPr id="3" name="Title 2"/>
          <p:cNvSpPr>
            <a:spLocks noGrp="1"/>
          </p:cNvSpPr>
          <p:nvPr>
            <p:ph type="title"/>
          </p:nvPr>
        </p:nvSpPr>
        <p:spPr>
          <a:xfrm>
            <a:off x="304800" y="304799"/>
            <a:ext cx="8534400" cy="979463"/>
          </a:xfrm>
        </p:spPr>
        <p:txBody>
          <a:bodyPr>
            <a:normAutofit fontScale="90000"/>
          </a:bodyPr>
          <a:lstStyle/>
          <a:p>
            <a:r>
              <a:rPr lang="en-US" dirty="0"/>
              <a:t>Providers with one MRL Accumulator</a:t>
            </a:r>
            <a:br>
              <a:rPr lang="en-US" dirty="0"/>
            </a:br>
            <a:r>
              <a:rPr lang="en-US" dirty="0"/>
              <a:t>MH or AD</a:t>
            </a:r>
          </a:p>
        </p:txBody>
      </p:sp>
      <p:pic>
        <p:nvPicPr>
          <p:cNvPr id="2" name="Picture 1"/>
          <p:cNvPicPr>
            <a:picLocks noChangeAspect="1"/>
          </p:cNvPicPr>
          <p:nvPr/>
        </p:nvPicPr>
        <p:blipFill>
          <a:blip r:embed="rId2"/>
          <a:stretch>
            <a:fillRect/>
          </a:stretch>
        </p:blipFill>
        <p:spPr>
          <a:xfrm>
            <a:off x="381000" y="1981200"/>
            <a:ext cx="8382000" cy="1547376"/>
          </a:xfrm>
          <a:prstGeom prst="rect">
            <a:avLst/>
          </a:prstGeom>
        </p:spPr>
      </p:pic>
      <p:graphicFrame>
        <p:nvGraphicFramePr>
          <p:cNvPr id="8" name="Table 7"/>
          <p:cNvGraphicFramePr>
            <a:graphicFrameLocks noGrp="1"/>
          </p:cNvGraphicFramePr>
          <p:nvPr>
            <p:extLst>
              <p:ext uri="{D42A27DB-BD31-4B8C-83A1-F6EECF244321}">
                <p14:modId xmlns:p14="http://schemas.microsoft.com/office/powerpoint/2010/main" val="2873969433"/>
              </p:ext>
            </p:extLst>
          </p:nvPr>
        </p:nvGraphicFramePr>
        <p:xfrm>
          <a:off x="304801" y="4495800"/>
          <a:ext cx="8229599" cy="1198880"/>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370840">
                <a:tc>
                  <a:txBody>
                    <a:bodyPr/>
                    <a:lstStyle/>
                    <a:p>
                      <a:pPr algn="ctr"/>
                      <a:r>
                        <a:rPr lang="en-US" sz="1200" dirty="0" smtClean="0"/>
                        <a:t>1a</a:t>
                      </a: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$99,641</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$54</a:t>
                      </a:r>
                      <a:endParaRPr lang="en-US" sz="1200" dirty="0"/>
                    </a:p>
                  </a:txBody>
                  <a:tcPr/>
                </a:tc>
                <a:tc>
                  <a:txBody>
                    <a:bodyPr/>
                    <a:lstStyle/>
                    <a:p>
                      <a:pPr algn="ctr"/>
                      <a:endParaRPr lang="en-US" sz="1200" dirty="0"/>
                    </a:p>
                  </a:txBody>
                  <a:tcPr/>
                </a:tc>
                <a:tc>
                  <a:txBody>
                    <a:bodyPr/>
                    <a:lstStyle/>
                    <a:p>
                      <a:pPr algn="ctr"/>
                      <a:r>
                        <a:rPr lang="en-US" sz="1200" dirty="0" smtClean="0"/>
                        <a:t>$54</a:t>
                      </a:r>
                      <a:endParaRPr lang="en-US" sz="1200" dirty="0"/>
                    </a:p>
                  </a:txBody>
                  <a:tcPr/>
                </a:tc>
                <a:tc>
                  <a:txBody>
                    <a:bodyPr/>
                    <a:lstStyle/>
                    <a:p>
                      <a:pPr algn="ctr"/>
                      <a:r>
                        <a:rPr lang="en-US" sz="1200" dirty="0" smtClean="0"/>
                        <a:t>$99,587</a:t>
                      </a:r>
                      <a:endParaRPr lang="en-US" sz="1200" dirty="0"/>
                    </a:p>
                  </a:txBody>
                  <a:tcPr/>
                </a:tc>
              </a:tr>
            </a:tbl>
          </a:graphicData>
        </a:graphic>
      </p:graphicFrame>
    </p:spTree>
    <p:extLst>
      <p:ext uri="{BB962C8B-B14F-4D97-AF65-F5344CB8AC3E}">
        <p14:creationId xmlns:p14="http://schemas.microsoft.com/office/powerpoint/2010/main" val="28684945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one MRL Accumulator</a:t>
            </a:r>
            <a:br>
              <a:rPr lang="en-US" dirty="0"/>
            </a:br>
            <a:r>
              <a:rPr lang="en-US" dirty="0"/>
              <a:t>MH or AD</a:t>
            </a:r>
          </a:p>
        </p:txBody>
      </p:sp>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pic>
        <p:nvPicPr>
          <p:cNvPr id="3" name="Picture 2"/>
          <p:cNvPicPr>
            <a:picLocks noChangeAspect="1"/>
          </p:cNvPicPr>
          <p:nvPr/>
        </p:nvPicPr>
        <p:blipFill>
          <a:blip r:embed="rId2"/>
          <a:stretch>
            <a:fillRect/>
          </a:stretch>
        </p:blipFill>
        <p:spPr>
          <a:xfrm>
            <a:off x="381000" y="1924908"/>
            <a:ext cx="8382000" cy="1504092"/>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1908468587"/>
              </p:ext>
            </p:extLst>
          </p:nvPr>
        </p:nvGraphicFramePr>
        <p:xfrm>
          <a:off x="304801" y="4495800"/>
          <a:ext cx="8229599" cy="1198880"/>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370840">
                <a:tc>
                  <a:txBody>
                    <a:bodyPr/>
                    <a:lstStyle/>
                    <a:p>
                      <a:pPr algn="ctr"/>
                      <a:r>
                        <a:rPr lang="en-US" sz="1200" dirty="0" smtClean="0"/>
                        <a:t>1a</a:t>
                      </a:r>
                      <a:endParaRPr lang="en-US" sz="1200" dirty="0"/>
                    </a:p>
                  </a:txBody>
                  <a:tcPr/>
                </a:tc>
                <a:tc>
                  <a:txBody>
                    <a:bodyPr/>
                    <a:lstStyle/>
                    <a:p>
                      <a:pPr algn="ctr"/>
                      <a:r>
                        <a:rPr lang="en-US" sz="1200" dirty="0" smtClean="0"/>
                        <a:t>$90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$90</a:t>
                      </a:r>
                      <a:endParaRPr lang="en-US" sz="1200" dirty="0"/>
                    </a:p>
                  </a:txBody>
                  <a:tcPr/>
                </a:tc>
                <a:tc>
                  <a:txBody>
                    <a:bodyPr/>
                    <a:lstStyle/>
                    <a:p>
                      <a:pPr algn="ctr"/>
                      <a:r>
                        <a:rPr lang="en-US" sz="1200" dirty="0" smtClean="0"/>
                        <a:t>$99,497</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$156</a:t>
                      </a:r>
                      <a:endParaRPr lang="en-US" sz="1200" dirty="0"/>
                    </a:p>
                  </a:txBody>
                  <a:tcPr/>
                </a:tc>
                <a:tc>
                  <a:txBody>
                    <a:bodyPr/>
                    <a:lstStyle/>
                    <a:p>
                      <a:pPr algn="ctr"/>
                      <a:endParaRPr lang="en-US" sz="1200" dirty="0"/>
                    </a:p>
                  </a:txBody>
                  <a:tcPr/>
                </a:tc>
                <a:tc>
                  <a:txBody>
                    <a:bodyPr/>
                    <a:lstStyle/>
                    <a:p>
                      <a:pPr algn="ctr"/>
                      <a:r>
                        <a:rPr lang="en-US" sz="1200" dirty="0" smtClean="0"/>
                        <a:t>$156</a:t>
                      </a:r>
                      <a:endParaRPr lang="en-US" sz="1200" dirty="0"/>
                    </a:p>
                  </a:txBody>
                  <a:tcPr/>
                </a:tc>
                <a:tc>
                  <a:txBody>
                    <a:bodyPr/>
                    <a:lstStyle/>
                    <a:p>
                      <a:pPr algn="ctr"/>
                      <a:r>
                        <a:rPr lang="en-US" sz="1200" dirty="0" smtClean="0"/>
                        <a:t>$99,341</a:t>
                      </a:r>
                      <a:endParaRPr lang="en-US" sz="1200" dirty="0"/>
                    </a:p>
                  </a:txBody>
                  <a:tcPr/>
                </a:tc>
              </a:tr>
            </a:tbl>
          </a:graphicData>
        </a:graphic>
      </p:graphicFrame>
    </p:spTree>
    <p:extLst>
      <p:ext uri="{BB962C8B-B14F-4D97-AF65-F5344CB8AC3E}">
        <p14:creationId xmlns:p14="http://schemas.microsoft.com/office/powerpoint/2010/main" val="12860599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one MRL Accumulator</a:t>
            </a:r>
            <a:br>
              <a:rPr lang="en-US" dirty="0"/>
            </a:br>
            <a:r>
              <a:rPr lang="en-US" dirty="0"/>
              <a:t>MH or AD</a:t>
            </a:r>
          </a:p>
        </p:txBody>
      </p:sp>
      <p:sp>
        <p:nvSpPr>
          <p:cNvPr id="6" name="TextBox 5"/>
          <p:cNvSpPr txBox="1"/>
          <p:nvPr/>
        </p:nvSpPr>
        <p:spPr>
          <a:xfrm>
            <a:off x="3687169" y="5943600"/>
            <a:ext cx="3541354" cy="276999"/>
          </a:xfrm>
          <a:prstGeom prst="rect">
            <a:avLst/>
          </a:prstGeom>
          <a:noFill/>
        </p:spPr>
        <p:txBody>
          <a:bodyPr wrap="none" rtlCol="0">
            <a:spAutoFit/>
          </a:bodyPr>
          <a:lstStyle/>
          <a:p>
            <a:r>
              <a:rPr lang="en-US" sz="1200" dirty="0" smtClean="0"/>
              <a:t>Remaining balances carried forward to next slide.</a:t>
            </a:r>
            <a:endParaRPr lang="en-US" sz="1200" dirty="0"/>
          </a:p>
        </p:txBody>
      </p:sp>
      <p:pic>
        <p:nvPicPr>
          <p:cNvPr id="3" name="Picture 2"/>
          <p:cNvPicPr>
            <a:picLocks noChangeAspect="1"/>
          </p:cNvPicPr>
          <p:nvPr/>
        </p:nvPicPr>
        <p:blipFill>
          <a:blip r:embed="rId2"/>
          <a:stretch>
            <a:fillRect/>
          </a:stretch>
        </p:blipFill>
        <p:spPr>
          <a:xfrm>
            <a:off x="381000" y="1981200"/>
            <a:ext cx="8381999" cy="1688046"/>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980270430"/>
              </p:ext>
            </p:extLst>
          </p:nvPr>
        </p:nvGraphicFramePr>
        <p:xfrm>
          <a:off x="304801" y="4495800"/>
          <a:ext cx="8229599" cy="1198880"/>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370840">
                <a:tc>
                  <a:txBody>
                    <a:bodyPr/>
                    <a:lstStyle/>
                    <a:p>
                      <a:pPr algn="ctr"/>
                      <a:r>
                        <a:rPr lang="en-US" sz="1200" dirty="0" smtClean="0"/>
                        <a:t>1a</a:t>
                      </a: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$99,275</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$112</a:t>
                      </a:r>
                      <a:endParaRPr lang="en-US" sz="1200" dirty="0"/>
                    </a:p>
                  </a:txBody>
                  <a:tcPr/>
                </a:tc>
                <a:tc>
                  <a:txBody>
                    <a:bodyPr/>
                    <a:lstStyle/>
                    <a:p>
                      <a:pPr algn="ctr"/>
                      <a:endParaRPr lang="en-US" sz="1200" dirty="0"/>
                    </a:p>
                  </a:txBody>
                  <a:tcPr/>
                </a:tc>
                <a:tc>
                  <a:txBody>
                    <a:bodyPr/>
                    <a:lstStyle/>
                    <a:p>
                      <a:pPr algn="ctr"/>
                      <a:r>
                        <a:rPr lang="en-US" sz="1200" dirty="0" smtClean="0"/>
                        <a:t>$112</a:t>
                      </a:r>
                      <a:endParaRPr lang="en-US" sz="1200" dirty="0"/>
                    </a:p>
                  </a:txBody>
                  <a:tcPr/>
                </a:tc>
                <a:tc>
                  <a:txBody>
                    <a:bodyPr/>
                    <a:lstStyle/>
                    <a:p>
                      <a:pPr algn="ctr"/>
                      <a:r>
                        <a:rPr lang="en-US" sz="1200" dirty="0" smtClean="0"/>
                        <a:t>$99,163</a:t>
                      </a:r>
                      <a:endParaRPr lang="en-US" sz="1200" dirty="0"/>
                    </a:p>
                  </a:txBody>
                  <a:tcPr/>
                </a:tc>
              </a:tr>
            </a:tbl>
          </a:graphicData>
        </a:graphic>
      </p:graphicFrame>
    </p:spTree>
    <p:extLst>
      <p:ext uri="{BB962C8B-B14F-4D97-AF65-F5344CB8AC3E}">
        <p14:creationId xmlns:p14="http://schemas.microsoft.com/office/powerpoint/2010/main" val="38907801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990600"/>
          </a:xfrm>
        </p:spPr>
        <p:txBody>
          <a:bodyPr>
            <a:normAutofit fontScale="90000"/>
          </a:bodyPr>
          <a:lstStyle/>
          <a:p>
            <a:r>
              <a:rPr lang="en-US" dirty="0"/>
              <a:t>Providers with one MRL Accumulator</a:t>
            </a:r>
            <a:br>
              <a:rPr lang="en-US" dirty="0"/>
            </a:br>
            <a:r>
              <a:rPr lang="en-US" dirty="0"/>
              <a:t>MH or AD</a:t>
            </a:r>
          </a:p>
        </p:txBody>
      </p:sp>
      <p:sp>
        <p:nvSpPr>
          <p:cNvPr id="6" name="TextBox 5"/>
          <p:cNvSpPr txBox="1"/>
          <p:nvPr/>
        </p:nvSpPr>
        <p:spPr>
          <a:xfrm>
            <a:off x="3687169" y="6047601"/>
            <a:ext cx="2683748" cy="276999"/>
          </a:xfrm>
          <a:prstGeom prst="rect">
            <a:avLst/>
          </a:prstGeom>
          <a:noFill/>
        </p:spPr>
        <p:txBody>
          <a:bodyPr wrap="none" rtlCol="0">
            <a:spAutoFit/>
          </a:bodyPr>
          <a:lstStyle/>
          <a:p>
            <a:r>
              <a:rPr lang="en-US" sz="1200" dirty="0" smtClean="0"/>
              <a:t>See next slide for total accumulation.</a:t>
            </a:r>
            <a:endParaRPr lang="en-US" sz="1200" dirty="0"/>
          </a:p>
        </p:txBody>
      </p:sp>
      <p:pic>
        <p:nvPicPr>
          <p:cNvPr id="3" name="Picture 2"/>
          <p:cNvPicPr>
            <a:picLocks noChangeAspect="1"/>
          </p:cNvPicPr>
          <p:nvPr/>
        </p:nvPicPr>
        <p:blipFill>
          <a:blip r:embed="rId2"/>
          <a:stretch>
            <a:fillRect/>
          </a:stretch>
        </p:blipFill>
        <p:spPr>
          <a:xfrm>
            <a:off x="381000" y="1828800"/>
            <a:ext cx="8305800" cy="2258797"/>
          </a:xfrm>
          <a:prstGeom prst="rect">
            <a:avLst/>
          </a:prstGeom>
        </p:spPr>
      </p:pic>
      <p:graphicFrame>
        <p:nvGraphicFramePr>
          <p:cNvPr id="8" name="Table 7"/>
          <p:cNvGraphicFramePr>
            <a:graphicFrameLocks noGrp="1"/>
          </p:cNvGraphicFramePr>
          <p:nvPr>
            <p:extLst>
              <p:ext uri="{D42A27DB-BD31-4B8C-83A1-F6EECF244321}">
                <p14:modId xmlns:p14="http://schemas.microsoft.com/office/powerpoint/2010/main" val="192768393"/>
              </p:ext>
            </p:extLst>
          </p:nvPr>
        </p:nvGraphicFramePr>
        <p:xfrm>
          <a:off x="304801" y="4495800"/>
          <a:ext cx="8229599" cy="1198880"/>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70840">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370840">
                <a:tc>
                  <a:txBody>
                    <a:bodyPr/>
                    <a:lstStyle/>
                    <a:p>
                      <a:pPr algn="ctr"/>
                      <a:r>
                        <a:rPr lang="en-US" sz="1200" dirty="0" smtClean="0"/>
                        <a:t>1a</a:t>
                      </a:r>
                      <a:endParaRPr lang="en-US" sz="1200" dirty="0"/>
                    </a:p>
                  </a:txBody>
                  <a:tcPr/>
                </a:tc>
                <a:tc>
                  <a:txBody>
                    <a:bodyPr/>
                    <a:lstStyle/>
                    <a:p>
                      <a:pPr algn="ctr"/>
                      <a:r>
                        <a:rPr lang="en-US" sz="1200" dirty="0" smtClean="0"/>
                        <a:t>$70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r h="370840">
                <a:tc>
                  <a:txBody>
                    <a:bodyPr/>
                    <a:lstStyle/>
                    <a:p>
                      <a:pPr algn="ctr"/>
                      <a:r>
                        <a:rPr lang="en-US" sz="1200" dirty="0" smtClean="0"/>
                        <a:t>1b</a:t>
                      </a:r>
                      <a:endParaRPr lang="en-US" sz="1200" dirty="0"/>
                    </a:p>
                  </a:txBody>
                  <a:tcPr/>
                </a:tc>
                <a:tc>
                  <a:txBody>
                    <a:bodyPr/>
                    <a:lstStyle/>
                    <a:p>
                      <a:pPr algn="ctr"/>
                      <a:r>
                        <a:rPr lang="en-US" sz="1200" dirty="0" smtClean="0"/>
                        <a:t>$32</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bl>
          </a:graphicData>
        </a:graphic>
      </p:graphicFrame>
    </p:spTree>
    <p:extLst>
      <p:ext uri="{BB962C8B-B14F-4D97-AF65-F5344CB8AC3E}">
        <p14:creationId xmlns:p14="http://schemas.microsoft.com/office/powerpoint/2010/main" val="9794195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Applying Claims to Accumulators</a:t>
            </a:r>
          </a:p>
        </p:txBody>
      </p:sp>
      <p:sp>
        <p:nvSpPr>
          <p:cNvPr id="3" name="Content Placeholder 2"/>
          <p:cNvSpPr>
            <a:spLocks noGrp="1"/>
          </p:cNvSpPr>
          <p:nvPr>
            <p:ph sz="quarter" idx="1"/>
          </p:nvPr>
        </p:nvSpPr>
        <p:spPr>
          <a:xfrm>
            <a:off x="301752" y="1371600"/>
            <a:ext cx="8503920" cy="911352"/>
          </a:xfrm>
        </p:spPr>
        <p:txBody>
          <a:bodyPr>
            <a:normAutofit/>
          </a:bodyPr>
          <a:lstStyle/>
          <a:p>
            <a:r>
              <a:rPr lang="en-US" sz="2000" dirty="0" smtClean="0"/>
              <a:t>Once the accumulator reaches $0, subsequent claims become pre-pay and no longer paid fee for service.</a:t>
            </a:r>
            <a:endParaRPr lang="en-US" sz="2000" dirty="0"/>
          </a:p>
        </p:txBody>
      </p:sp>
      <p:graphicFrame>
        <p:nvGraphicFramePr>
          <p:cNvPr id="5" name="Table 4"/>
          <p:cNvGraphicFramePr>
            <a:graphicFrameLocks noGrp="1"/>
          </p:cNvGraphicFramePr>
          <p:nvPr>
            <p:extLst>
              <p:ext uri="{D42A27DB-BD31-4B8C-83A1-F6EECF244321}">
                <p14:modId xmlns:p14="http://schemas.microsoft.com/office/powerpoint/2010/main" val="13514851"/>
              </p:ext>
            </p:extLst>
          </p:nvPr>
        </p:nvGraphicFramePr>
        <p:xfrm>
          <a:off x="381001" y="2133601"/>
          <a:ext cx="8229599" cy="3641623"/>
        </p:xfrm>
        <a:graphic>
          <a:graphicData uri="http://schemas.openxmlformats.org/drawingml/2006/table">
            <a:tbl>
              <a:tblPr firstRow="1" bandRow="1">
                <a:tableStyleId>{5C22544A-7EE6-4342-B048-85BDC9FD1C3A}</a:tableStyleId>
              </a:tblPr>
              <a:tblGrid>
                <a:gridCol w="1448096"/>
                <a:gridCol w="1448100"/>
                <a:gridCol w="1689451"/>
                <a:gridCol w="1924334"/>
                <a:gridCol w="1719618"/>
              </a:tblGrid>
              <a:tr h="396972">
                <a:tc>
                  <a:txBody>
                    <a:bodyPr/>
                    <a:lstStyle/>
                    <a:p>
                      <a:pPr algn="ctr"/>
                      <a:r>
                        <a:rPr lang="en-US" sz="1200" dirty="0" smtClean="0"/>
                        <a:t>Scenario</a:t>
                      </a:r>
                    </a:p>
                    <a:p>
                      <a:pPr algn="ctr"/>
                      <a:r>
                        <a:rPr lang="en-US" sz="1200" dirty="0" smtClean="0"/>
                        <a:t>Claim #</a:t>
                      </a:r>
                      <a:endParaRPr lang="en-US" sz="1200" dirty="0"/>
                    </a:p>
                  </a:txBody>
                  <a:tcPr>
                    <a:solidFill>
                      <a:schemeClr val="bg1">
                        <a:lumMod val="50000"/>
                      </a:schemeClr>
                    </a:solidFill>
                  </a:tcPr>
                </a:tc>
                <a:tc>
                  <a:txBody>
                    <a:bodyPr/>
                    <a:lstStyle/>
                    <a:p>
                      <a:pPr algn="ctr"/>
                      <a:r>
                        <a:rPr lang="en-US" sz="1200" dirty="0" smtClean="0"/>
                        <a:t>Claim Amount</a:t>
                      </a:r>
                      <a:endParaRPr lang="en-US" sz="1200" dirty="0"/>
                    </a:p>
                  </a:txBody>
                  <a:tcPr>
                    <a:solidFill>
                      <a:schemeClr val="bg1">
                        <a:lumMod val="50000"/>
                      </a:schemeClr>
                    </a:solidFill>
                  </a:tcPr>
                </a:tc>
                <a:tc>
                  <a:txBody>
                    <a:bodyPr/>
                    <a:lstStyle/>
                    <a:p>
                      <a:pPr algn="ctr"/>
                      <a:endParaRPr lang="en-US" sz="1200" baseline="0" dirty="0" smtClean="0"/>
                    </a:p>
                    <a:p>
                      <a:pPr algn="ctr"/>
                      <a:r>
                        <a:rPr lang="en-US" sz="1200" baseline="0" dirty="0" smtClean="0"/>
                        <a:t>MRL Cap</a:t>
                      </a:r>
                      <a:endParaRPr lang="en-US" sz="1200" dirty="0"/>
                    </a:p>
                  </a:txBody>
                  <a:tcPr/>
                </a:tc>
                <a:tc>
                  <a:txBody>
                    <a:bodyPr/>
                    <a:lstStyle/>
                    <a:p>
                      <a:pPr algn="ctr"/>
                      <a:r>
                        <a:rPr lang="en-US" sz="1200" dirty="0" smtClean="0"/>
                        <a:t>Amount</a:t>
                      </a:r>
                      <a:r>
                        <a:rPr lang="en-US" sz="1200" baseline="0" dirty="0" smtClean="0"/>
                        <a:t> Applied to MRL</a:t>
                      </a:r>
                      <a:endParaRPr lang="en-US" sz="1200" dirty="0"/>
                    </a:p>
                  </a:txBody>
                  <a:tcPr/>
                </a:tc>
                <a:tc>
                  <a:txBody>
                    <a:bodyPr/>
                    <a:lstStyle/>
                    <a:p>
                      <a:pPr algn="ctr"/>
                      <a:endParaRPr lang="en-US" sz="1200" dirty="0" smtClean="0"/>
                    </a:p>
                    <a:p>
                      <a:pPr algn="ctr"/>
                      <a:r>
                        <a:rPr lang="en-US" sz="1200" dirty="0" smtClean="0"/>
                        <a:t>MRL Balance</a:t>
                      </a:r>
                      <a:endParaRPr lang="en-US" sz="1200" dirty="0"/>
                    </a:p>
                  </a:txBody>
                  <a:tcPr/>
                </a:tc>
              </a:tr>
              <a:tr h="289493">
                <a:tc>
                  <a:txBody>
                    <a:bodyPr/>
                    <a:lstStyle/>
                    <a:p>
                      <a:pPr algn="ctr"/>
                      <a:r>
                        <a:rPr lang="en-US" sz="1200" dirty="0" smtClean="0"/>
                        <a:t>1a</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$100,000</a:t>
                      </a:r>
                      <a:endParaRPr lang="en-US" sz="1200" dirty="0"/>
                    </a:p>
                  </a:txBody>
                  <a:tcPr/>
                </a:tc>
                <a:tc>
                  <a:txBody>
                    <a:bodyPr/>
                    <a:lstStyle/>
                    <a:p>
                      <a:pPr algn="ctr"/>
                      <a:r>
                        <a:rPr lang="en-US" sz="1200" dirty="0" smtClean="0"/>
                        <a:t>$150</a:t>
                      </a:r>
                      <a:endParaRPr lang="en-US" sz="1200" dirty="0"/>
                    </a:p>
                  </a:txBody>
                  <a:tcPr/>
                </a:tc>
                <a:tc>
                  <a:txBody>
                    <a:bodyPr/>
                    <a:lstStyle/>
                    <a:p>
                      <a:pPr algn="ctr"/>
                      <a:r>
                        <a:rPr lang="en-US" sz="1200" dirty="0" smtClean="0"/>
                        <a:t>$99,850</a:t>
                      </a:r>
                      <a:endParaRPr lang="en-US" sz="1200" dirty="0"/>
                    </a:p>
                  </a:txBody>
                  <a:tcPr/>
                </a:tc>
              </a:tr>
              <a:tr h="289493">
                <a:tc>
                  <a:txBody>
                    <a:bodyPr/>
                    <a:lstStyle/>
                    <a:p>
                      <a:pPr algn="ctr"/>
                      <a:r>
                        <a:rPr lang="en-US" sz="1200" dirty="0" smtClean="0"/>
                        <a:t>1b</a:t>
                      </a:r>
                      <a:endParaRPr lang="en-US" sz="1200" dirty="0"/>
                    </a:p>
                  </a:txBody>
                  <a:tcPr/>
                </a:tc>
                <a:tc>
                  <a:txBody>
                    <a:bodyPr/>
                    <a:lstStyle/>
                    <a:p>
                      <a:pPr algn="ctr"/>
                      <a:r>
                        <a:rPr lang="en-US" sz="1200" dirty="0" smtClean="0"/>
                        <a:t>$125</a:t>
                      </a:r>
                      <a:endParaRPr lang="en-US" sz="1200" dirty="0"/>
                    </a:p>
                  </a:txBody>
                  <a:tcPr/>
                </a:tc>
                <a:tc>
                  <a:txBody>
                    <a:bodyPr/>
                    <a:lstStyle/>
                    <a:p>
                      <a:pPr algn="ctr"/>
                      <a:endParaRPr lang="en-US" sz="1200" dirty="0"/>
                    </a:p>
                  </a:txBody>
                  <a:tcPr/>
                </a:tc>
                <a:tc>
                  <a:txBody>
                    <a:bodyPr/>
                    <a:lstStyle/>
                    <a:p>
                      <a:pPr algn="ctr"/>
                      <a:r>
                        <a:rPr lang="en-US" sz="1200" dirty="0" smtClean="0"/>
                        <a:t>$125</a:t>
                      </a:r>
                      <a:endParaRPr lang="en-US" sz="1200" dirty="0"/>
                    </a:p>
                  </a:txBody>
                  <a:tcPr/>
                </a:tc>
                <a:tc>
                  <a:txBody>
                    <a:bodyPr/>
                    <a:lstStyle/>
                    <a:p>
                      <a:pPr algn="ctr"/>
                      <a:r>
                        <a:rPr lang="en-US" sz="1200" dirty="0" smtClean="0"/>
                        <a:t>$99,725</a:t>
                      </a:r>
                      <a:endParaRPr lang="en-US" sz="1200" dirty="0"/>
                    </a:p>
                  </a:txBody>
                  <a:tcPr/>
                </a:tc>
              </a:tr>
              <a:tr h="289493">
                <a:tc>
                  <a:txBody>
                    <a:bodyPr/>
                    <a:lstStyle/>
                    <a:p>
                      <a:pPr algn="ctr"/>
                      <a:r>
                        <a:rPr lang="en-US" sz="1200" dirty="0" smtClean="0"/>
                        <a:t>2a</a:t>
                      </a:r>
                      <a:endParaRPr lang="en-US" sz="1200" dirty="0"/>
                    </a:p>
                  </a:txBody>
                  <a:tcPr/>
                </a:tc>
                <a:tc>
                  <a:txBody>
                    <a:bodyPr/>
                    <a:lstStyle/>
                    <a:p>
                      <a:pPr algn="ctr"/>
                      <a:r>
                        <a:rPr lang="en-US" sz="1200" dirty="0" smtClean="0"/>
                        <a:t>$84</a:t>
                      </a:r>
                      <a:endParaRPr lang="en-US" sz="1200" dirty="0"/>
                    </a:p>
                  </a:txBody>
                  <a:tcPr/>
                </a:tc>
                <a:tc>
                  <a:txBody>
                    <a:bodyPr/>
                    <a:lstStyle/>
                    <a:p>
                      <a:pPr algn="ctr"/>
                      <a:endParaRPr lang="en-US" sz="1200" dirty="0"/>
                    </a:p>
                  </a:txBody>
                  <a:tcPr/>
                </a:tc>
                <a:tc>
                  <a:txBody>
                    <a:bodyPr/>
                    <a:lstStyle/>
                    <a:p>
                      <a:pPr algn="ctr"/>
                      <a:r>
                        <a:rPr lang="en-US" sz="1200" dirty="0" smtClean="0"/>
                        <a:t>$84</a:t>
                      </a:r>
                      <a:endParaRPr lang="en-US" sz="1200" dirty="0"/>
                    </a:p>
                  </a:txBody>
                  <a:tcPr/>
                </a:tc>
                <a:tc>
                  <a:txBody>
                    <a:bodyPr/>
                    <a:lstStyle/>
                    <a:p>
                      <a:pPr algn="ctr"/>
                      <a:r>
                        <a:rPr lang="en-US" sz="1200" dirty="0" smtClean="0"/>
                        <a:t>$99,641</a:t>
                      </a:r>
                      <a:endParaRPr lang="en-US" sz="1200" dirty="0"/>
                    </a:p>
                  </a:txBody>
                  <a:tcPr/>
                </a:tc>
              </a:tr>
              <a:tr h="289493">
                <a:tc>
                  <a:txBody>
                    <a:bodyPr/>
                    <a:lstStyle/>
                    <a:p>
                      <a:pPr algn="ctr"/>
                      <a:r>
                        <a:rPr lang="en-US" sz="1200" dirty="0" smtClean="0"/>
                        <a:t>2b</a:t>
                      </a:r>
                      <a:endParaRPr lang="en-US" sz="1200" dirty="0"/>
                    </a:p>
                  </a:txBody>
                  <a:tcPr/>
                </a:tc>
                <a:tc>
                  <a:txBody>
                    <a:bodyPr/>
                    <a:lstStyle/>
                    <a:p>
                      <a:pPr algn="ctr"/>
                      <a:r>
                        <a:rPr lang="en-US" sz="1200" dirty="0" smtClean="0"/>
                        <a:t>$54</a:t>
                      </a:r>
                      <a:endParaRPr lang="en-US" sz="1200" dirty="0"/>
                    </a:p>
                  </a:txBody>
                  <a:tcPr/>
                </a:tc>
                <a:tc>
                  <a:txBody>
                    <a:bodyPr/>
                    <a:lstStyle/>
                    <a:p>
                      <a:pPr algn="ctr"/>
                      <a:endParaRPr lang="en-US" sz="1200" dirty="0"/>
                    </a:p>
                  </a:txBody>
                  <a:tcPr/>
                </a:tc>
                <a:tc>
                  <a:txBody>
                    <a:bodyPr/>
                    <a:lstStyle/>
                    <a:p>
                      <a:pPr algn="ctr"/>
                      <a:r>
                        <a:rPr lang="en-US" sz="1200" dirty="0" smtClean="0"/>
                        <a:t>$54</a:t>
                      </a:r>
                      <a:endParaRPr lang="en-US" sz="1200" dirty="0"/>
                    </a:p>
                  </a:txBody>
                  <a:tcPr/>
                </a:tc>
                <a:tc>
                  <a:txBody>
                    <a:bodyPr/>
                    <a:lstStyle/>
                    <a:p>
                      <a:pPr algn="ctr"/>
                      <a:r>
                        <a:rPr lang="en-US" sz="1200" dirty="0" smtClean="0"/>
                        <a:t>$99,587</a:t>
                      </a:r>
                      <a:endParaRPr lang="en-US" sz="1200" dirty="0"/>
                    </a:p>
                  </a:txBody>
                  <a:tcPr/>
                </a:tc>
              </a:tr>
              <a:tr h="289493">
                <a:tc>
                  <a:txBody>
                    <a:bodyPr/>
                    <a:lstStyle/>
                    <a:p>
                      <a:pPr algn="ctr"/>
                      <a:r>
                        <a:rPr lang="en-US" sz="1200" dirty="0" smtClean="0"/>
                        <a:t>3a</a:t>
                      </a:r>
                      <a:endParaRPr lang="en-US" sz="1200" dirty="0"/>
                    </a:p>
                  </a:txBody>
                  <a:tcPr/>
                </a:tc>
                <a:tc>
                  <a:txBody>
                    <a:bodyPr/>
                    <a:lstStyle/>
                    <a:p>
                      <a:pPr algn="ctr"/>
                      <a:r>
                        <a:rPr lang="en-US" sz="1200" dirty="0" smtClean="0"/>
                        <a:t>$90</a:t>
                      </a:r>
                      <a:endParaRPr lang="en-US" sz="1200" dirty="0"/>
                    </a:p>
                  </a:txBody>
                  <a:tcPr/>
                </a:tc>
                <a:tc>
                  <a:txBody>
                    <a:bodyPr/>
                    <a:lstStyle/>
                    <a:p>
                      <a:pPr algn="ctr"/>
                      <a:endParaRPr lang="en-US" sz="1200" dirty="0"/>
                    </a:p>
                  </a:txBody>
                  <a:tcPr/>
                </a:tc>
                <a:tc>
                  <a:txBody>
                    <a:bodyPr/>
                    <a:lstStyle/>
                    <a:p>
                      <a:pPr algn="ctr"/>
                      <a:r>
                        <a:rPr lang="en-US" sz="1200" dirty="0" smtClean="0"/>
                        <a:t>$90</a:t>
                      </a:r>
                      <a:endParaRPr lang="en-US" sz="1200" dirty="0"/>
                    </a:p>
                  </a:txBody>
                  <a:tcPr/>
                </a:tc>
                <a:tc>
                  <a:txBody>
                    <a:bodyPr/>
                    <a:lstStyle/>
                    <a:p>
                      <a:pPr algn="ctr"/>
                      <a:r>
                        <a:rPr lang="en-US" sz="1200" dirty="0" smtClean="0"/>
                        <a:t>$99,497</a:t>
                      </a:r>
                      <a:endParaRPr lang="en-US" sz="1200" dirty="0"/>
                    </a:p>
                  </a:txBody>
                  <a:tcPr/>
                </a:tc>
              </a:tr>
              <a:tr h="289493">
                <a:tc>
                  <a:txBody>
                    <a:bodyPr/>
                    <a:lstStyle/>
                    <a:p>
                      <a:pPr algn="ctr"/>
                      <a:r>
                        <a:rPr lang="en-US" sz="1200" dirty="0" smtClean="0"/>
                        <a:t>3b</a:t>
                      </a:r>
                      <a:endParaRPr lang="en-US" sz="1200" dirty="0"/>
                    </a:p>
                  </a:txBody>
                  <a:tcPr/>
                </a:tc>
                <a:tc>
                  <a:txBody>
                    <a:bodyPr/>
                    <a:lstStyle/>
                    <a:p>
                      <a:pPr algn="ctr"/>
                      <a:r>
                        <a:rPr lang="en-US" sz="1200" dirty="0" smtClean="0"/>
                        <a:t>$156</a:t>
                      </a:r>
                      <a:endParaRPr lang="en-US" sz="1200" dirty="0"/>
                    </a:p>
                  </a:txBody>
                  <a:tcPr/>
                </a:tc>
                <a:tc>
                  <a:txBody>
                    <a:bodyPr/>
                    <a:lstStyle/>
                    <a:p>
                      <a:pPr algn="ctr"/>
                      <a:endParaRPr lang="en-US" sz="1200" dirty="0"/>
                    </a:p>
                  </a:txBody>
                  <a:tcPr/>
                </a:tc>
                <a:tc>
                  <a:txBody>
                    <a:bodyPr/>
                    <a:lstStyle/>
                    <a:p>
                      <a:pPr algn="ctr"/>
                      <a:r>
                        <a:rPr lang="en-US" sz="1200" dirty="0" smtClean="0"/>
                        <a:t>$156</a:t>
                      </a:r>
                      <a:endParaRPr lang="en-US" sz="1200" dirty="0"/>
                    </a:p>
                  </a:txBody>
                  <a:tcPr/>
                </a:tc>
                <a:tc>
                  <a:txBody>
                    <a:bodyPr/>
                    <a:lstStyle/>
                    <a:p>
                      <a:pPr algn="ctr"/>
                      <a:r>
                        <a:rPr lang="en-US" sz="1200" dirty="0" smtClean="0"/>
                        <a:t>$99,341</a:t>
                      </a:r>
                      <a:endParaRPr lang="en-US" sz="1200" dirty="0"/>
                    </a:p>
                  </a:txBody>
                  <a:tcPr/>
                </a:tc>
              </a:tr>
              <a:tr h="289493">
                <a:tc>
                  <a:txBody>
                    <a:bodyPr/>
                    <a:lstStyle/>
                    <a:p>
                      <a:pPr algn="ctr"/>
                      <a:r>
                        <a:rPr lang="en-US" sz="1200" dirty="0" smtClean="0"/>
                        <a:t>4a</a:t>
                      </a:r>
                      <a:endParaRPr lang="en-US" sz="1200" dirty="0"/>
                    </a:p>
                  </a:txBody>
                  <a:tcPr/>
                </a:tc>
                <a:tc>
                  <a:txBody>
                    <a:bodyPr/>
                    <a:lstStyle/>
                    <a:p>
                      <a:pPr algn="ctr"/>
                      <a:r>
                        <a:rPr lang="en-US" sz="1200" dirty="0" smtClean="0"/>
                        <a:t>$66</a:t>
                      </a:r>
                      <a:endParaRPr lang="en-US" sz="1200" dirty="0"/>
                    </a:p>
                  </a:txBody>
                  <a:tcPr/>
                </a:tc>
                <a:tc>
                  <a:txBody>
                    <a:bodyPr/>
                    <a:lstStyle/>
                    <a:p>
                      <a:pPr algn="ctr"/>
                      <a:endParaRPr lang="en-US" sz="1200" dirty="0"/>
                    </a:p>
                  </a:txBody>
                  <a:tcPr/>
                </a:tc>
                <a:tc>
                  <a:txBody>
                    <a:bodyPr/>
                    <a:lstStyle/>
                    <a:p>
                      <a:pPr algn="ctr"/>
                      <a:r>
                        <a:rPr lang="en-US" sz="1200" dirty="0" smtClean="0"/>
                        <a:t>$66</a:t>
                      </a:r>
                      <a:endParaRPr lang="en-US" sz="1200" dirty="0"/>
                    </a:p>
                  </a:txBody>
                  <a:tcPr/>
                </a:tc>
                <a:tc>
                  <a:txBody>
                    <a:bodyPr/>
                    <a:lstStyle/>
                    <a:p>
                      <a:pPr algn="ctr"/>
                      <a:r>
                        <a:rPr lang="en-US" sz="1200" dirty="0" smtClean="0"/>
                        <a:t>$99,275</a:t>
                      </a:r>
                      <a:endParaRPr lang="en-US" sz="1200" dirty="0"/>
                    </a:p>
                  </a:txBody>
                  <a:tcPr/>
                </a:tc>
              </a:tr>
              <a:tr h="289493">
                <a:tc>
                  <a:txBody>
                    <a:bodyPr/>
                    <a:lstStyle/>
                    <a:p>
                      <a:pPr algn="ctr"/>
                      <a:r>
                        <a:rPr lang="en-US" sz="1200" dirty="0" smtClean="0"/>
                        <a:t>4b</a:t>
                      </a:r>
                      <a:endParaRPr lang="en-US" sz="1200" dirty="0"/>
                    </a:p>
                  </a:txBody>
                  <a:tcPr/>
                </a:tc>
                <a:tc>
                  <a:txBody>
                    <a:bodyPr/>
                    <a:lstStyle/>
                    <a:p>
                      <a:pPr algn="ctr"/>
                      <a:r>
                        <a:rPr lang="en-US" sz="1200" dirty="0" smtClean="0"/>
                        <a:t>$112</a:t>
                      </a:r>
                      <a:endParaRPr lang="en-US" sz="1200" dirty="0"/>
                    </a:p>
                  </a:txBody>
                  <a:tcPr/>
                </a:tc>
                <a:tc>
                  <a:txBody>
                    <a:bodyPr/>
                    <a:lstStyle/>
                    <a:p>
                      <a:pPr algn="ctr"/>
                      <a:endParaRPr lang="en-US" sz="1200" dirty="0"/>
                    </a:p>
                  </a:txBody>
                  <a:tcPr/>
                </a:tc>
                <a:tc>
                  <a:txBody>
                    <a:bodyPr/>
                    <a:lstStyle/>
                    <a:p>
                      <a:pPr algn="ctr"/>
                      <a:r>
                        <a:rPr lang="en-US" sz="1200" dirty="0" smtClean="0"/>
                        <a:t>$112</a:t>
                      </a:r>
                      <a:endParaRPr lang="en-US" sz="1200" dirty="0"/>
                    </a:p>
                  </a:txBody>
                  <a:tcPr/>
                </a:tc>
                <a:tc>
                  <a:txBody>
                    <a:bodyPr/>
                    <a:lstStyle/>
                    <a:p>
                      <a:pPr algn="ctr"/>
                      <a:r>
                        <a:rPr lang="en-US" sz="1200" dirty="0" smtClean="0"/>
                        <a:t>$99,163</a:t>
                      </a:r>
                      <a:endParaRPr lang="en-US" sz="1200" dirty="0"/>
                    </a:p>
                  </a:txBody>
                  <a:tcPr/>
                </a:tc>
              </a:tr>
              <a:tr h="289493">
                <a:tc>
                  <a:txBody>
                    <a:bodyPr/>
                    <a:lstStyle/>
                    <a:p>
                      <a:pPr algn="ctr"/>
                      <a:r>
                        <a:rPr lang="en-US" sz="1200" dirty="0" smtClean="0"/>
                        <a:t>….</a:t>
                      </a:r>
                      <a:endParaRPr lang="en-US" sz="1200" dirty="0"/>
                    </a:p>
                  </a:txBody>
                  <a:tcPr/>
                </a:tc>
                <a:tc>
                  <a:txBody>
                    <a:bodyPr/>
                    <a:lstStyle/>
                    <a:p>
                      <a:pPr algn="ctr"/>
                      <a:endParaRPr lang="en-US" sz="1200" dirty="0"/>
                    </a:p>
                  </a:txBody>
                  <a:tcPr/>
                </a:tc>
                <a:tc>
                  <a:txBody>
                    <a:bodyPr/>
                    <a:lstStyle/>
                    <a:p>
                      <a:pPr algn="ctr"/>
                      <a:endParaRPr lang="en-US" sz="1200" dirty="0"/>
                    </a:p>
                  </a:txBody>
                  <a:tcPr/>
                </a:tc>
                <a:tc>
                  <a:txBody>
                    <a:bodyPr/>
                    <a:lstStyle/>
                    <a:p>
                      <a:pPr algn="ctr"/>
                      <a:r>
                        <a:rPr lang="en-US" sz="1200" dirty="0" smtClean="0"/>
                        <a:t>….</a:t>
                      </a:r>
                      <a:endParaRPr lang="en-US" sz="1200" dirty="0"/>
                    </a:p>
                  </a:txBody>
                  <a:tcPr/>
                </a:tc>
                <a:tc>
                  <a:txBody>
                    <a:bodyPr/>
                    <a:lstStyle/>
                    <a:p>
                      <a:pPr algn="ctr"/>
                      <a:r>
                        <a:rPr lang="en-US" sz="1200" dirty="0" smtClean="0"/>
                        <a:t>….</a:t>
                      </a:r>
                      <a:endParaRPr lang="en-US" sz="1200" dirty="0"/>
                    </a:p>
                  </a:txBody>
                  <a:tcPr/>
                </a:tc>
              </a:tr>
              <a:tr h="289493">
                <a:tc>
                  <a:txBody>
                    <a:bodyPr/>
                    <a:lstStyle/>
                    <a:p>
                      <a:pPr algn="ctr"/>
                      <a:r>
                        <a:rPr lang="en-US" sz="1200" dirty="0" smtClean="0"/>
                        <a:t>5a</a:t>
                      </a:r>
                      <a:endParaRPr lang="en-US" sz="1200" dirty="0"/>
                    </a:p>
                  </a:txBody>
                  <a:tcPr/>
                </a:tc>
                <a:tc>
                  <a:txBody>
                    <a:bodyPr/>
                    <a:lstStyle/>
                    <a:p>
                      <a:pPr algn="ctr"/>
                      <a:r>
                        <a:rPr lang="en-US" sz="1200" dirty="0" smtClean="0"/>
                        <a:t>$70</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r h="289493">
                <a:tc>
                  <a:txBody>
                    <a:bodyPr/>
                    <a:lstStyle/>
                    <a:p>
                      <a:pPr algn="ctr"/>
                      <a:r>
                        <a:rPr lang="en-US" sz="1200" dirty="0" smtClean="0"/>
                        <a:t>5b</a:t>
                      </a:r>
                      <a:endParaRPr lang="en-US" sz="1200" dirty="0"/>
                    </a:p>
                  </a:txBody>
                  <a:tcPr/>
                </a:tc>
                <a:tc>
                  <a:txBody>
                    <a:bodyPr/>
                    <a:lstStyle/>
                    <a:p>
                      <a:pPr algn="ctr"/>
                      <a:r>
                        <a:rPr lang="en-US" sz="1200" dirty="0" smtClean="0"/>
                        <a:t>$32</a:t>
                      </a:r>
                      <a:endParaRPr lang="en-US" sz="1200" dirty="0"/>
                    </a:p>
                  </a:txBody>
                  <a:tcPr/>
                </a:tc>
                <a:tc>
                  <a:txBody>
                    <a:bodyPr/>
                    <a:lstStyle/>
                    <a:p>
                      <a:pPr algn="ctr"/>
                      <a:endParaRPr lang="en-US" sz="1200" dirty="0"/>
                    </a:p>
                  </a:txBody>
                  <a:tcPr/>
                </a:tc>
                <a:tc>
                  <a:txBody>
                    <a:bodyPr/>
                    <a:lstStyle/>
                    <a:p>
                      <a:pPr algn="ctr"/>
                      <a:r>
                        <a:rPr lang="en-US" sz="1200" dirty="0" smtClean="0"/>
                        <a:t>$0</a:t>
                      </a:r>
                      <a:endParaRPr lang="en-US" sz="1200" dirty="0"/>
                    </a:p>
                  </a:txBody>
                  <a:tcPr/>
                </a:tc>
                <a:tc>
                  <a:txBody>
                    <a:bodyPr/>
                    <a:lstStyle/>
                    <a:p>
                      <a:pPr algn="ctr"/>
                      <a:r>
                        <a:rPr lang="en-US" sz="1200" dirty="0" smtClean="0"/>
                        <a:t>$0</a:t>
                      </a:r>
                      <a:endParaRPr lang="en-US" sz="1200" dirty="0"/>
                    </a:p>
                  </a:txBody>
                  <a:tcPr/>
                </a:tc>
              </a:tr>
            </a:tbl>
          </a:graphicData>
        </a:graphic>
      </p:graphicFrame>
      <p:cxnSp>
        <p:nvCxnSpPr>
          <p:cNvPr id="6" name="Straight Connector 5"/>
          <p:cNvCxnSpPr/>
          <p:nvPr/>
        </p:nvCxnSpPr>
        <p:spPr>
          <a:xfrm>
            <a:off x="381001" y="4894218"/>
            <a:ext cx="8229599"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0" y="5943600"/>
            <a:ext cx="6296917" cy="276999"/>
          </a:xfrm>
          <a:prstGeom prst="rect">
            <a:avLst/>
          </a:prstGeom>
          <a:noFill/>
        </p:spPr>
        <p:txBody>
          <a:bodyPr wrap="none" rtlCol="0">
            <a:spAutoFit/>
          </a:bodyPr>
          <a:lstStyle/>
          <a:p>
            <a:r>
              <a:rPr lang="en-US" sz="1200" b="1" dirty="0" smtClean="0"/>
              <a:t>Note: The rows below the dashed line assume that the MRL has been reached.</a:t>
            </a:r>
            <a:endParaRPr lang="en-US" sz="1200" b="1" dirty="0"/>
          </a:p>
        </p:txBody>
      </p:sp>
    </p:spTree>
    <p:extLst>
      <p:ext uri="{BB962C8B-B14F-4D97-AF65-F5344CB8AC3E}">
        <p14:creationId xmlns:p14="http://schemas.microsoft.com/office/powerpoint/2010/main" val="31295687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304800" y="1600200"/>
            <a:ext cx="8504238" cy="5108575"/>
          </a:xfrm>
        </p:spPr>
        <p:txBody>
          <a:bodyPr anchor="ctr">
            <a:normAutofit/>
          </a:bodyPr>
          <a:lstStyle/>
          <a:p>
            <a:pPr marL="0" indent="0" algn="ctr">
              <a:buNone/>
            </a:pPr>
            <a:r>
              <a:rPr lang="en-US" sz="6000" dirty="0" smtClean="0"/>
              <a:t>Questions?</a:t>
            </a:r>
          </a:p>
          <a:p>
            <a:pPr marL="0" indent="0" algn="ctr">
              <a:buNone/>
            </a:pPr>
            <a:endParaRPr lang="en-US" sz="3600" dirty="0" smtClean="0"/>
          </a:p>
          <a:p>
            <a:pPr marL="0" indent="0" algn="ctr">
              <a:buNone/>
            </a:pPr>
            <a:endParaRPr lang="en-US" sz="6000" dirty="0" smtClean="0"/>
          </a:p>
          <a:p>
            <a:pPr marL="0" indent="0" algn="ctr">
              <a:buNone/>
            </a:pPr>
            <a:r>
              <a:rPr lang="en-US" sz="2000" dirty="0" smtClean="0"/>
              <a:t>Please </a:t>
            </a:r>
            <a:r>
              <a:rPr lang="en-US" sz="2000" dirty="0"/>
              <a:t>submit any questions to </a:t>
            </a:r>
            <a:r>
              <a:rPr lang="en-US" sz="2000" dirty="0" smtClean="0"/>
              <a:t>FFS.questions@dbhdd.ga.gov</a:t>
            </a:r>
            <a:endParaRPr lang="en-US" sz="2000" dirty="0"/>
          </a:p>
        </p:txBody>
      </p:sp>
    </p:spTree>
    <p:extLst>
      <p:ext uri="{BB962C8B-B14F-4D97-AF65-F5344CB8AC3E}">
        <p14:creationId xmlns:p14="http://schemas.microsoft.com/office/powerpoint/2010/main" val="16339618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Fee-for-Service Initiative</a:t>
            </a:r>
          </a:p>
        </p:txBody>
      </p:sp>
      <p:sp>
        <p:nvSpPr>
          <p:cNvPr id="3" name="Content Placeholder 2"/>
          <p:cNvSpPr>
            <a:spLocks noGrp="1"/>
          </p:cNvSpPr>
          <p:nvPr>
            <p:ph sz="quarter" idx="1"/>
          </p:nvPr>
        </p:nvSpPr>
        <p:spPr/>
        <p:txBody>
          <a:bodyPr vert="horz" anchor="t">
            <a:normAutofit fontScale="92500" lnSpcReduction="20000"/>
          </a:bodyPr>
          <a:lstStyle/>
          <a:p>
            <a:pPr marL="274320" lvl="1" indent="0">
              <a:buNone/>
            </a:pPr>
            <a:r>
              <a:rPr lang="en-US" sz="2700" dirty="0">
                <a:solidFill>
                  <a:srgbClr val="4258A7"/>
                </a:solidFill>
                <a:latin typeface="Georgia"/>
              </a:rPr>
              <a:t>The Georgia Department of Behavioral Health and Developmental Disabilities (DBHDD) is phasing in changes to the way it pays providers for delivering state-funded behavioral health services.</a:t>
            </a:r>
          </a:p>
          <a:p>
            <a:pPr marL="274320" lvl="1" indent="0">
              <a:buNone/>
            </a:pPr>
            <a:endParaRPr lang="en-US" sz="2700" dirty="0">
              <a:solidFill>
                <a:srgbClr val="4258A7"/>
              </a:solidFill>
              <a:latin typeface="Georgia"/>
            </a:endParaRPr>
          </a:p>
          <a:p>
            <a:pPr marL="274320" lvl="1" indent="0">
              <a:buNone/>
            </a:pPr>
            <a:r>
              <a:rPr lang="en-US" sz="2700" dirty="0">
                <a:solidFill>
                  <a:srgbClr val="4258A7"/>
                </a:solidFill>
                <a:latin typeface="Georgia"/>
              </a:rPr>
              <a:t>These changes begin July 1, 2016, and include a migration to a fee-for-service payment structure for specific DBHDD provider categories.</a:t>
            </a:r>
          </a:p>
          <a:p>
            <a:pPr marL="274320" lvl="1" indent="0">
              <a:buNone/>
            </a:pPr>
            <a:endParaRPr lang="en-US" sz="2700" dirty="0">
              <a:solidFill>
                <a:srgbClr val="000000"/>
              </a:solidFill>
              <a:latin typeface="Calibri" charset="0"/>
            </a:endParaRPr>
          </a:p>
          <a:p>
            <a:pPr marL="274320" lvl="1" indent="0">
              <a:buNone/>
            </a:pPr>
            <a:r>
              <a:rPr lang="en-US" sz="2700" dirty="0">
                <a:solidFill>
                  <a:srgbClr val="4258A7"/>
                </a:solidFill>
                <a:latin typeface="Georgia"/>
              </a:rPr>
              <a:t>Tier Two Plus providers deliver Medicaid billable services, as well as the core benefit package under a state-funded contract with DBHDD. The following information only applies to Tier Two Plus providers.</a:t>
            </a:r>
            <a:r>
              <a:rPr lang="en-US" sz="2700" dirty="0">
                <a:solidFill>
                  <a:srgbClr val="000000"/>
                </a:solidFill>
                <a:latin typeface="Calibri"/>
              </a:rPr>
              <a:t> </a:t>
            </a:r>
          </a:p>
        </p:txBody>
      </p:sp>
    </p:spTree>
    <p:extLst>
      <p:ext uri="{BB962C8B-B14F-4D97-AF65-F5344CB8AC3E}">
        <p14:creationId xmlns:p14="http://schemas.microsoft.com/office/powerpoint/2010/main" val="19381495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533400"/>
          </a:xfrm>
        </p:spPr>
        <p:txBody>
          <a:bodyPr>
            <a:normAutofit fontScale="90000"/>
          </a:bodyPr>
          <a:lstStyle/>
          <a:p>
            <a:r>
              <a:rPr lang="en-US" dirty="0"/>
              <a:t>July 1, </a:t>
            </a:r>
            <a:r>
              <a:rPr lang="en-US" dirty="0" smtClean="0"/>
              <a:t>2016 </a:t>
            </a:r>
            <a:r>
              <a:rPr lang="en-US" dirty="0"/>
              <a:t>Transition </a:t>
            </a:r>
          </a:p>
        </p:txBody>
      </p:sp>
      <p:sp>
        <p:nvSpPr>
          <p:cNvPr id="3" name="Content Placeholder 2"/>
          <p:cNvSpPr>
            <a:spLocks noGrp="1"/>
          </p:cNvSpPr>
          <p:nvPr>
            <p:ph sz="quarter" idx="1"/>
          </p:nvPr>
        </p:nvSpPr>
        <p:spPr>
          <a:xfrm>
            <a:off x="152400" y="1219200"/>
            <a:ext cx="8839200" cy="5108448"/>
          </a:xfrm>
        </p:spPr>
        <p:txBody>
          <a:bodyPr>
            <a:normAutofit/>
          </a:bodyPr>
          <a:lstStyle/>
          <a:p>
            <a:pPr marL="274320" lvl="1" indent="0">
              <a:buNone/>
            </a:pPr>
            <a:endParaRPr lang="en-US" sz="2400" dirty="0">
              <a:solidFill>
                <a:schemeClr val="tx1"/>
              </a:solidFill>
            </a:endParaRPr>
          </a:p>
          <a:p>
            <a:pPr marL="274320" lvl="1" indent="0">
              <a:buNone/>
            </a:pPr>
            <a:r>
              <a:rPr lang="en-US" sz="2400" dirty="0">
                <a:solidFill>
                  <a:schemeClr val="tx1"/>
                </a:solidFill>
              </a:rPr>
              <a:t>Limited roll-out of Fee-for-Service effective July 1, 2016 to include:</a:t>
            </a:r>
          </a:p>
          <a:p>
            <a:pPr lvl="2"/>
            <a:r>
              <a:rPr lang="en-US" sz="2200" dirty="0"/>
              <a:t>Adult MH Core Benefit Package</a:t>
            </a:r>
          </a:p>
          <a:p>
            <a:pPr lvl="2"/>
            <a:r>
              <a:rPr lang="en-US" sz="2200" dirty="0"/>
              <a:t>Adult AD Core Benefit Package</a:t>
            </a:r>
          </a:p>
          <a:p>
            <a:pPr lvl="2"/>
            <a:r>
              <a:rPr lang="en-US" sz="2200" dirty="0"/>
              <a:t>Substance Abuse Intensive Outpatient Program</a:t>
            </a:r>
          </a:p>
          <a:p>
            <a:pPr lvl="2"/>
            <a:r>
              <a:rPr lang="en-US" sz="2200" dirty="0"/>
              <a:t>Psychosocial Rehabilitation - Individual and Group</a:t>
            </a:r>
          </a:p>
          <a:p>
            <a:pPr lvl="2"/>
            <a:r>
              <a:rPr lang="en-US" sz="2200" dirty="0"/>
              <a:t>Peer Support – Individual, Group, and Whole Health and Wellness</a:t>
            </a:r>
          </a:p>
          <a:p>
            <a:pPr lvl="2"/>
            <a:endParaRPr lang="en-US" dirty="0"/>
          </a:p>
          <a:p>
            <a:pPr lvl="2"/>
            <a:endParaRPr lang="en-US" dirty="0"/>
          </a:p>
          <a:p>
            <a:pPr lvl="2"/>
            <a:endParaRPr lang="en-US" dirty="0"/>
          </a:p>
        </p:txBody>
      </p:sp>
    </p:spTree>
    <p:extLst>
      <p:ext uri="{BB962C8B-B14F-4D97-AF65-F5344CB8AC3E}">
        <p14:creationId xmlns:p14="http://schemas.microsoft.com/office/powerpoint/2010/main" val="11952071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
            <a:ext cx="8534400" cy="1066801"/>
          </a:xfrm>
        </p:spPr>
        <p:txBody>
          <a:bodyPr>
            <a:normAutofit/>
          </a:bodyPr>
          <a:lstStyle/>
          <a:p>
            <a:r>
              <a:rPr lang="en-US" sz="2700" dirty="0"/>
              <a:t>Adult MH and AD Core Benefits Package</a:t>
            </a:r>
          </a:p>
        </p:txBody>
      </p:sp>
      <p:sp>
        <p:nvSpPr>
          <p:cNvPr id="6" name="TextBox 5"/>
          <p:cNvSpPr txBox="1"/>
          <p:nvPr/>
        </p:nvSpPr>
        <p:spPr>
          <a:xfrm>
            <a:off x="9448800" y="549997"/>
            <a:ext cx="2819400" cy="15327273"/>
          </a:xfrm>
          <a:prstGeom prst="rect">
            <a:avLst/>
          </a:prstGeom>
          <a:noFill/>
        </p:spPr>
        <p:txBody>
          <a:bodyPr wrap="square" numCol="2" rtlCol="0">
            <a:spAutoFit/>
          </a:bodyPr>
          <a:lstStyle/>
          <a:p>
            <a:endParaRPr lang="en-US" dirty="0"/>
          </a:p>
          <a:p>
            <a:pPr marL="742950" lvl="1" indent="-285750">
              <a:buFont typeface="Arial" panose="020B0604020202020204" pitchFamily="34" charset="0"/>
              <a:buChar char="•"/>
            </a:pPr>
            <a:r>
              <a:rPr lang="en-US" dirty="0"/>
              <a:t>BH Assessment and Service Plan Development</a:t>
            </a:r>
          </a:p>
          <a:p>
            <a:pPr marL="742950" lvl="1" indent="-285750">
              <a:buFont typeface="Arial" panose="020B0604020202020204" pitchFamily="34" charset="0"/>
              <a:buChar char="•"/>
            </a:pPr>
            <a:r>
              <a:rPr lang="en-US" dirty="0"/>
              <a:t>Psychological Testing</a:t>
            </a:r>
          </a:p>
          <a:p>
            <a:pPr marL="742950" lvl="1" indent="-285750">
              <a:buFont typeface="Arial" panose="020B0604020202020204" pitchFamily="34" charset="0"/>
              <a:buChar char="•"/>
            </a:pPr>
            <a:r>
              <a:rPr lang="en-US" dirty="0"/>
              <a:t>Diagnostic Assessment</a:t>
            </a:r>
          </a:p>
          <a:p>
            <a:pPr marL="742950" indent="-285750">
              <a:buFont typeface="Arial" panose="020B0604020202020204" pitchFamily="34" charset="0"/>
              <a:buChar char="•"/>
            </a:pPr>
            <a:r>
              <a:rPr lang="en-US" dirty="0"/>
              <a:t>Crisis Intervention</a:t>
            </a:r>
          </a:p>
          <a:p>
            <a:pPr marL="742950" indent="-285750">
              <a:buFont typeface="Arial" panose="020B0604020202020204" pitchFamily="34" charset="0"/>
              <a:buChar char="•"/>
            </a:pPr>
            <a:r>
              <a:rPr lang="en-US" dirty="0"/>
              <a:t>Psychiatric Treatment (E&amp;M)</a:t>
            </a:r>
          </a:p>
          <a:p>
            <a:pPr marL="742950" indent="-285750">
              <a:buFont typeface="Arial" panose="020B0604020202020204" pitchFamily="34" charset="0"/>
              <a:buChar char="•"/>
            </a:pPr>
            <a:r>
              <a:rPr lang="en-US" dirty="0"/>
              <a:t>Nursing Services</a:t>
            </a:r>
          </a:p>
          <a:p>
            <a:pPr marL="742950" indent="-285750">
              <a:buFont typeface="Arial" panose="020B0604020202020204" pitchFamily="34" charset="0"/>
              <a:buChar char="•"/>
            </a:pPr>
            <a:r>
              <a:rPr lang="en-US" dirty="0"/>
              <a:t>Medication Administration</a:t>
            </a:r>
          </a:p>
          <a:p>
            <a:pPr marL="742950" indent="-285750">
              <a:buFont typeface="Arial" panose="020B0604020202020204" pitchFamily="34" charset="0"/>
              <a:buChar char="•"/>
            </a:pPr>
            <a:r>
              <a:rPr lang="en-US" dirty="0"/>
              <a:t>Psychosocial Rehabilitation - Individual </a:t>
            </a:r>
          </a:p>
          <a:p>
            <a:pPr marL="742950" indent="-285750">
              <a:buFont typeface="Arial" panose="020B0604020202020204" pitchFamily="34" charset="0"/>
              <a:buChar char="•"/>
            </a:pPr>
            <a:endParaRPr lang="en-US" dirty="0"/>
          </a:p>
          <a:p>
            <a:pPr marL="742950" indent="-285750">
              <a:buFont typeface="Arial" panose="020B0604020202020204" pitchFamily="34" charset="0"/>
              <a:buChar char="•"/>
            </a:pPr>
            <a:endParaRPr lang="en-US" dirty="0"/>
          </a:p>
          <a:p>
            <a:pPr marL="742950" indent="-285750">
              <a:buFont typeface="Arial" panose="020B0604020202020204" pitchFamily="34" charset="0"/>
              <a:buChar char="•"/>
            </a:pPr>
            <a:endParaRPr lang="en-US" dirty="0"/>
          </a:p>
          <a:p>
            <a:pPr marL="742950" indent="-285750">
              <a:buFont typeface="Arial" panose="020B0604020202020204" pitchFamily="34" charset="0"/>
              <a:buChar char="•"/>
            </a:pPr>
            <a:endParaRPr lang="en-US" dirty="0"/>
          </a:p>
          <a:p>
            <a:pPr marL="742950" indent="-285750">
              <a:buFont typeface="Arial" panose="020B0604020202020204" pitchFamily="34" charset="0"/>
              <a:buChar char="•"/>
            </a:pPr>
            <a:endParaRPr lang="en-US" dirty="0"/>
          </a:p>
          <a:p>
            <a:pPr marL="742950" indent="-285750">
              <a:buFont typeface="Arial" panose="020B0604020202020204" pitchFamily="34" charset="0"/>
              <a:buChar char="•"/>
            </a:pPr>
            <a:endParaRPr lang="en-US" dirty="0"/>
          </a:p>
          <a:p>
            <a:pPr marL="742950" indent="-285750">
              <a:buFont typeface="Arial" panose="020B0604020202020204" pitchFamily="34" charset="0"/>
              <a:buChar char="•"/>
            </a:pPr>
            <a:endParaRPr lang="en-US" dirty="0"/>
          </a:p>
          <a:p>
            <a:pPr marL="742950" indent="-285750">
              <a:buFont typeface="Arial" panose="020B0604020202020204" pitchFamily="34" charset="0"/>
              <a:buChar char="•"/>
            </a:pPr>
            <a:endParaRPr lang="en-US" dirty="0"/>
          </a:p>
          <a:p>
            <a:pPr marL="742950" indent="-285750">
              <a:buFont typeface="Arial" panose="020B0604020202020204" pitchFamily="34" charset="0"/>
              <a:buChar char="•"/>
            </a:pPr>
            <a:endParaRPr lang="en-US" dirty="0"/>
          </a:p>
          <a:p>
            <a:pPr marL="742950" indent="-285750">
              <a:buFont typeface="Arial" panose="020B0604020202020204" pitchFamily="34" charset="0"/>
              <a:buChar char="•"/>
            </a:pPr>
            <a:r>
              <a:rPr lang="en-US" dirty="0"/>
              <a:t>Addictive Diseases Support Services</a:t>
            </a:r>
          </a:p>
          <a:p>
            <a:pPr marL="742950" indent="-285750">
              <a:buFont typeface="Arial" panose="020B0604020202020204" pitchFamily="34" charset="0"/>
              <a:buChar char="•"/>
            </a:pPr>
            <a:r>
              <a:rPr lang="en-US" dirty="0"/>
              <a:t>Case Management</a:t>
            </a:r>
          </a:p>
          <a:p>
            <a:pPr marL="742950" indent="-285750">
              <a:buFont typeface="Arial" panose="020B0604020202020204" pitchFamily="34" charset="0"/>
              <a:buChar char="•"/>
            </a:pPr>
            <a:r>
              <a:rPr lang="en-US" dirty="0"/>
              <a:t>Outpatient Services – Individual and Group</a:t>
            </a:r>
          </a:p>
          <a:p>
            <a:pPr marL="742950" indent="-285750">
              <a:buFont typeface="Arial" panose="020B0604020202020204" pitchFamily="34" charset="0"/>
              <a:buChar char="•"/>
            </a:pPr>
            <a:r>
              <a:rPr lang="en-US" dirty="0"/>
              <a:t>Outpatient Services – Family</a:t>
            </a:r>
          </a:p>
          <a:p>
            <a:pPr marL="742950" indent="-285750">
              <a:buFont typeface="Arial" panose="020B0604020202020204" pitchFamily="34" charset="0"/>
              <a:buChar char="•"/>
            </a:pPr>
            <a:r>
              <a:rPr lang="en-US" dirty="0"/>
              <a:t>Community Transition Planning</a:t>
            </a:r>
          </a:p>
          <a:p>
            <a:pPr marL="742950" indent="-285750">
              <a:buFont typeface="Arial" panose="020B0604020202020204" pitchFamily="34" charset="0"/>
              <a:buChar char="•"/>
            </a:pPr>
            <a:r>
              <a:rPr lang="en-US" dirty="0"/>
              <a:t>Peer Support – Individual </a:t>
            </a:r>
          </a:p>
          <a:p>
            <a:pPr marL="742950" indent="-285750">
              <a:buFont typeface="Arial" panose="020B0604020202020204" pitchFamily="34" charset="0"/>
              <a:buChar char="•"/>
            </a:pPr>
            <a:r>
              <a:rPr lang="en-US" dirty="0"/>
              <a:t>Peer Support – Whole Health and Wellness</a:t>
            </a:r>
          </a:p>
        </p:txBody>
      </p:sp>
      <p:graphicFrame>
        <p:nvGraphicFramePr>
          <p:cNvPr id="3" name="Table 2"/>
          <p:cNvGraphicFramePr>
            <a:graphicFrameLocks noGrp="1"/>
          </p:cNvGraphicFramePr>
          <p:nvPr>
            <p:extLst>
              <p:ext uri="{D42A27DB-BD31-4B8C-83A1-F6EECF244321}">
                <p14:modId xmlns:p14="http://schemas.microsoft.com/office/powerpoint/2010/main" val="2896160247"/>
              </p:ext>
            </p:extLst>
          </p:nvPr>
        </p:nvGraphicFramePr>
        <p:xfrm>
          <a:off x="228600" y="1447800"/>
          <a:ext cx="8610600" cy="3820265"/>
        </p:xfrm>
        <a:graphic>
          <a:graphicData uri="http://schemas.openxmlformats.org/drawingml/2006/table">
            <a:tbl>
              <a:tblPr firstRow="1" bandRow="1">
                <a:tableStyleId>{5C22544A-7EE6-4342-B048-85BDC9FD1C3A}</a:tableStyleId>
              </a:tblPr>
              <a:tblGrid>
                <a:gridCol w="4305300">
                  <a:extLst>
                    <a:ext uri="{9D8B030D-6E8A-4147-A177-3AD203B41FA5}">
                      <a16:colId xmlns="" xmlns:a16="http://schemas.microsoft.com/office/drawing/2014/main" val="20000"/>
                    </a:ext>
                  </a:extLst>
                </a:gridCol>
                <a:gridCol w="4305300">
                  <a:extLst>
                    <a:ext uri="{9D8B030D-6E8A-4147-A177-3AD203B41FA5}">
                      <a16:colId xmlns="" xmlns:a16="http://schemas.microsoft.com/office/drawing/2014/main" val="20001"/>
                    </a:ext>
                  </a:extLst>
                </a:gridCol>
              </a:tblGrid>
              <a:tr h="279295">
                <a:tc gridSpan="2">
                  <a:txBody>
                    <a:bodyPr/>
                    <a:lstStyle/>
                    <a:p>
                      <a:r>
                        <a:rPr lang="en-US" dirty="0"/>
                        <a:t>Core services transitioning to fee-for</a:t>
                      </a:r>
                      <a:r>
                        <a:rPr lang="en-US" baseline="0" dirty="0"/>
                        <a:t> service on July 1, </a:t>
                      </a:r>
                      <a:r>
                        <a:rPr lang="en-US" baseline="0" dirty="0" smtClean="0"/>
                        <a:t>2016</a:t>
                      </a:r>
                      <a:endParaRPr lang="en-US" dirty="0"/>
                    </a:p>
                  </a:txBody>
                  <a:tcPr/>
                </a:tc>
                <a:tc hMerge="1">
                  <a:txBody>
                    <a:bodyPr/>
                    <a:lstStyle/>
                    <a:p>
                      <a:endParaRPr lang="en-US" dirty="0"/>
                    </a:p>
                  </a:txBody>
                  <a:tcPr/>
                </a:tc>
                <a:extLst>
                  <a:ext uri="{0D108BD9-81ED-4DB2-BD59-A6C34878D82A}">
                    <a16:rowId xmlns="" xmlns:a16="http://schemas.microsoft.com/office/drawing/2014/main" val="10000"/>
                  </a:ext>
                </a:extLst>
              </a:tr>
              <a:tr h="3454505">
                <a:tc>
                  <a:txBody>
                    <a:bodyPr/>
                    <a:lstStyle/>
                    <a:p>
                      <a:pPr marL="288925" lvl="1" indent="-285750">
                        <a:buFont typeface="Arial" panose="020B0604020202020204" pitchFamily="34" charset="0"/>
                        <a:buChar char="•"/>
                      </a:pPr>
                      <a:r>
                        <a:rPr lang="en-US" dirty="0"/>
                        <a:t>BH Assessment and Service Plan Development</a:t>
                      </a:r>
                    </a:p>
                    <a:p>
                      <a:pPr marL="288925" lvl="1" indent="-285750">
                        <a:buFont typeface="Arial" panose="020B0604020202020204" pitchFamily="34" charset="0"/>
                        <a:buChar char="•"/>
                      </a:pPr>
                      <a:r>
                        <a:rPr lang="en-US" dirty="0"/>
                        <a:t>Psychological Testing</a:t>
                      </a:r>
                    </a:p>
                    <a:p>
                      <a:pPr marL="288925" lvl="1" indent="-285750">
                        <a:buFont typeface="Arial" panose="020B0604020202020204" pitchFamily="34" charset="0"/>
                        <a:buChar char="•"/>
                      </a:pPr>
                      <a:r>
                        <a:rPr lang="en-US" dirty="0"/>
                        <a:t>Diagnostic Assessment</a:t>
                      </a:r>
                    </a:p>
                    <a:p>
                      <a:pPr marL="288925" indent="-285750">
                        <a:buFont typeface="Arial" panose="020B0604020202020204" pitchFamily="34" charset="0"/>
                        <a:buChar char="•"/>
                      </a:pPr>
                      <a:r>
                        <a:rPr lang="en-US" dirty="0"/>
                        <a:t>Crisis Intervention</a:t>
                      </a:r>
                    </a:p>
                    <a:p>
                      <a:pPr marL="288925" indent="-285750">
                        <a:buFont typeface="Arial" panose="020B0604020202020204" pitchFamily="34" charset="0"/>
                        <a:buChar char="•"/>
                      </a:pPr>
                      <a:r>
                        <a:rPr lang="en-US" dirty="0"/>
                        <a:t>Psychiatric Treatment (E&amp;M)</a:t>
                      </a:r>
                    </a:p>
                    <a:p>
                      <a:pPr marL="288925" indent="-285750">
                        <a:buFont typeface="Arial" panose="020B0604020202020204" pitchFamily="34" charset="0"/>
                        <a:buChar char="•"/>
                      </a:pPr>
                      <a:r>
                        <a:rPr lang="en-US" dirty="0"/>
                        <a:t>Nursing Services</a:t>
                      </a:r>
                    </a:p>
                    <a:p>
                      <a:pPr marL="288925" indent="-285750">
                        <a:buFont typeface="Arial" panose="020B0604020202020204" pitchFamily="34" charset="0"/>
                        <a:buChar char="•"/>
                      </a:pPr>
                      <a:r>
                        <a:rPr lang="en-US" dirty="0"/>
                        <a:t>Medication Administration</a:t>
                      </a:r>
                    </a:p>
                    <a:p>
                      <a:pPr marL="288925" indent="-285750">
                        <a:buFont typeface="Arial" panose="020B0604020202020204" pitchFamily="34" charset="0"/>
                        <a:buChar char="•"/>
                      </a:pPr>
                      <a:r>
                        <a:rPr lang="en-US" dirty="0"/>
                        <a:t>Psychosocial Rehabilitation - Individual </a:t>
                      </a:r>
                    </a:p>
                    <a:p>
                      <a:endParaRPr lang="en-US" dirty="0"/>
                    </a:p>
                  </a:txBody>
                  <a:tcPr/>
                </a:tc>
                <a:tc>
                  <a:txBody>
                    <a:bodyPr/>
                    <a:lstStyle/>
                    <a:p>
                      <a:pPr marL="288925" indent="-285750">
                        <a:buFont typeface="Arial" panose="020B0604020202020204" pitchFamily="34" charset="0"/>
                        <a:buChar char="•"/>
                      </a:pPr>
                      <a:r>
                        <a:rPr lang="en-US" dirty="0"/>
                        <a:t>Addictive Diseases Support Services</a:t>
                      </a:r>
                    </a:p>
                    <a:p>
                      <a:pPr marL="288925" indent="-285750">
                        <a:buFont typeface="Arial" panose="020B0604020202020204" pitchFamily="34" charset="0"/>
                        <a:buChar char="•"/>
                      </a:pPr>
                      <a:r>
                        <a:rPr lang="en-US" dirty="0"/>
                        <a:t>Case Management</a:t>
                      </a:r>
                    </a:p>
                    <a:p>
                      <a:pPr marL="288925" indent="-285750">
                        <a:buFont typeface="Arial" panose="020B0604020202020204" pitchFamily="34" charset="0"/>
                        <a:buChar char="•"/>
                      </a:pPr>
                      <a:r>
                        <a:rPr lang="en-US" dirty="0"/>
                        <a:t>Outpatient Services – Individual and Group</a:t>
                      </a:r>
                    </a:p>
                    <a:p>
                      <a:pPr marL="288925" indent="-285750">
                        <a:buFont typeface="Arial" panose="020B0604020202020204" pitchFamily="34" charset="0"/>
                        <a:buChar char="•"/>
                      </a:pPr>
                      <a:r>
                        <a:rPr lang="en-US" dirty="0"/>
                        <a:t>Outpatient Services – Family</a:t>
                      </a:r>
                    </a:p>
                    <a:p>
                      <a:pPr marL="288925" indent="-285750">
                        <a:buFont typeface="Arial" panose="020B0604020202020204" pitchFamily="34" charset="0"/>
                        <a:buChar char="•"/>
                      </a:pPr>
                      <a:r>
                        <a:rPr lang="en-US" dirty="0"/>
                        <a:t>Community Transition Planning</a:t>
                      </a:r>
                    </a:p>
                    <a:p>
                      <a:pPr marL="288925" indent="-285750">
                        <a:buFont typeface="Arial" panose="020B0604020202020204" pitchFamily="34" charset="0"/>
                        <a:buChar char="•"/>
                      </a:pPr>
                      <a:r>
                        <a:rPr lang="en-US" dirty="0"/>
                        <a:t>Peer Support – Individual </a:t>
                      </a:r>
                    </a:p>
                    <a:p>
                      <a:pPr marL="288925" indent="-285750">
                        <a:buFont typeface="Arial" panose="020B0604020202020204" pitchFamily="34" charset="0"/>
                        <a:buChar char="•"/>
                      </a:pPr>
                      <a:r>
                        <a:rPr lang="en-US" dirty="0"/>
                        <a:t>Peer Support – Whole Health and Wellness</a:t>
                      </a:r>
                    </a:p>
                    <a:p>
                      <a:endParaRPr lang="en-US" dirty="0"/>
                    </a:p>
                  </a:txBody>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40655211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533400"/>
          </a:xfrm>
        </p:spPr>
        <p:txBody>
          <a:bodyPr>
            <a:normAutofit fontScale="90000"/>
          </a:bodyPr>
          <a:lstStyle/>
          <a:p>
            <a:r>
              <a:rPr lang="en-US" dirty="0"/>
              <a:t>Fee-for-service Transition </a:t>
            </a:r>
          </a:p>
        </p:txBody>
      </p:sp>
      <p:sp>
        <p:nvSpPr>
          <p:cNvPr id="3" name="Content Placeholder 2"/>
          <p:cNvSpPr>
            <a:spLocks noGrp="1"/>
          </p:cNvSpPr>
          <p:nvPr>
            <p:ph sz="quarter" idx="1"/>
          </p:nvPr>
        </p:nvSpPr>
        <p:spPr>
          <a:xfrm>
            <a:off x="152400" y="1219200"/>
            <a:ext cx="8839200" cy="5108448"/>
          </a:xfrm>
        </p:spPr>
        <p:txBody>
          <a:bodyPr>
            <a:normAutofit/>
          </a:bodyPr>
          <a:lstStyle/>
          <a:p>
            <a:pPr lvl="1"/>
            <a:r>
              <a:rPr lang="en-US" sz="2400" dirty="0">
                <a:solidFill>
                  <a:schemeClr val="tx1"/>
                </a:solidFill>
              </a:rPr>
              <a:t>Phased transition of other Specialty Services beginning in calendar year 2017</a:t>
            </a:r>
          </a:p>
          <a:p>
            <a:pPr lvl="1"/>
            <a:endParaRPr lang="en-US" sz="2400" dirty="0">
              <a:solidFill>
                <a:schemeClr val="tx1"/>
              </a:solidFill>
            </a:endParaRPr>
          </a:p>
          <a:p>
            <a:pPr lvl="1"/>
            <a:r>
              <a:rPr lang="en-US" sz="2400" dirty="0">
                <a:solidFill>
                  <a:schemeClr val="tx1"/>
                </a:solidFill>
              </a:rPr>
              <a:t>Phased transition of remaining Grant-in-Aid based services to Fully Costed Reimbursement contracts beginning in calendar year 2017</a:t>
            </a:r>
          </a:p>
          <a:p>
            <a:pPr lvl="1"/>
            <a:endParaRPr lang="en-US" sz="2400" dirty="0">
              <a:solidFill>
                <a:schemeClr val="tx1"/>
              </a:solidFill>
            </a:endParaRPr>
          </a:p>
          <a:p>
            <a:pPr lvl="1"/>
            <a:r>
              <a:rPr lang="en-US" sz="2400" dirty="0">
                <a:solidFill>
                  <a:schemeClr val="tx1"/>
                </a:solidFill>
              </a:rPr>
              <a:t>Implementation of approval-based Supplemental Support Funds requests begins in July 1, 2017</a:t>
            </a:r>
          </a:p>
          <a:p>
            <a:pPr lvl="2"/>
            <a:endParaRPr lang="en-US" dirty="0"/>
          </a:p>
          <a:p>
            <a:pPr lvl="2"/>
            <a:endParaRPr lang="en-US" dirty="0"/>
          </a:p>
          <a:p>
            <a:pPr marL="594360" lvl="2" indent="0">
              <a:buNone/>
            </a:pPr>
            <a:endParaRPr lang="en-US" dirty="0"/>
          </a:p>
        </p:txBody>
      </p:sp>
    </p:spTree>
    <p:extLst>
      <p:ext uri="{BB962C8B-B14F-4D97-AF65-F5344CB8AC3E}">
        <p14:creationId xmlns:p14="http://schemas.microsoft.com/office/powerpoint/2010/main" val="38350979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Tier Two Plus Provider Funding</a:t>
            </a:r>
          </a:p>
        </p:txBody>
      </p:sp>
      <p:sp>
        <p:nvSpPr>
          <p:cNvPr id="3" name="Content Placeholder 2"/>
          <p:cNvSpPr>
            <a:spLocks noGrp="1"/>
          </p:cNvSpPr>
          <p:nvPr>
            <p:ph sz="quarter" idx="1"/>
          </p:nvPr>
        </p:nvSpPr>
        <p:spPr/>
        <p:txBody>
          <a:bodyPr>
            <a:normAutofit fontScale="92500" lnSpcReduction="20000"/>
          </a:bodyPr>
          <a:lstStyle/>
          <a:p>
            <a:r>
              <a:rPr lang="en-US" dirty="0"/>
              <a:t>Maximum Reimbursement Limits</a:t>
            </a:r>
          </a:p>
          <a:p>
            <a:pPr lvl="1"/>
            <a:r>
              <a:rPr lang="en-US" dirty="0"/>
              <a:t>Providers will only be reimbursed for claimed services up to the amount of their current contract for affected services (i.e. their maximum reimbursement limit).</a:t>
            </a:r>
          </a:p>
          <a:p>
            <a:pPr lvl="1"/>
            <a:r>
              <a:rPr lang="en-US" dirty="0"/>
              <a:t>Maximum reimbursement limits are being assigned to Tier Two Plus providers as a statewide budgetary control mechanism. This limit provides a reasonable assurance that the state allocation for community behavioral health services is not exceeded on an annual basis.</a:t>
            </a:r>
          </a:p>
          <a:p>
            <a:pPr lvl="1"/>
            <a:r>
              <a:rPr lang="en-US" dirty="0"/>
              <a:t>Initial limits for FY17 will be based upon FY16 contracted values for the core benefit package and other selected services transitioning to FFS on July 1, 2016.</a:t>
            </a:r>
          </a:p>
          <a:p>
            <a:pPr lvl="1"/>
            <a:r>
              <a:rPr lang="en-US" dirty="0"/>
              <a:t>Maximum reimbursement limits will be reviewed for potential adjustment to allow for possible redirects of funding at mid-year and year-end.</a:t>
            </a:r>
          </a:p>
          <a:p>
            <a:pPr lvl="1"/>
            <a:r>
              <a:rPr lang="en-US" dirty="0"/>
              <a:t>Reviews will be based upon actual utilization data collected.</a:t>
            </a:r>
          </a:p>
        </p:txBody>
      </p:sp>
    </p:spTree>
    <p:extLst>
      <p:ext uri="{BB962C8B-B14F-4D97-AF65-F5344CB8AC3E}">
        <p14:creationId xmlns:p14="http://schemas.microsoft.com/office/powerpoint/2010/main" val="30183948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Tier Two Plus Provider Funding</a:t>
            </a:r>
          </a:p>
        </p:txBody>
      </p:sp>
      <p:sp>
        <p:nvSpPr>
          <p:cNvPr id="3" name="Content Placeholder 2"/>
          <p:cNvSpPr>
            <a:spLocks noGrp="1"/>
          </p:cNvSpPr>
          <p:nvPr>
            <p:ph sz="quarter" idx="1"/>
          </p:nvPr>
        </p:nvSpPr>
        <p:spPr/>
        <p:txBody>
          <a:bodyPr>
            <a:normAutofit fontScale="92500"/>
          </a:bodyPr>
          <a:lstStyle/>
          <a:p>
            <a:r>
              <a:rPr lang="en-US" dirty="0"/>
              <a:t>Minimum Reimbursement Limits</a:t>
            </a:r>
          </a:p>
          <a:p>
            <a:pPr lvl="1"/>
            <a:r>
              <a:rPr lang="en-US" dirty="0"/>
              <a:t>Tier Two Plus providers will be eligible for one year of transitional revenue protection in the form of guaranteed minimum levels of reimbursement.</a:t>
            </a:r>
          </a:p>
          <a:p>
            <a:pPr lvl="1"/>
            <a:r>
              <a:rPr lang="en-US" dirty="0"/>
              <a:t>Minimum reimbursement limits for FY17 will be set at 70% of a provider’s FY16 funding levels for the core benefit package and other services being transitioned to FFS on July 1, 2016.  Actual earned revenues will be reviewed and compared to initial Minimum Reimbursement Limits at mid-year and year-end.</a:t>
            </a:r>
          </a:p>
          <a:p>
            <a:pPr lvl="1"/>
            <a:r>
              <a:rPr lang="en-US" dirty="0"/>
              <a:t>Any shortfall between actual earned revenues and Minimum Reimbursement Limits will be addressed through an increase in supplemental support funding at year-end or upon approved intermediate request by contractor.</a:t>
            </a:r>
          </a:p>
        </p:txBody>
      </p:sp>
    </p:spTree>
    <p:extLst>
      <p:ext uri="{BB962C8B-B14F-4D97-AF65-F5344CB8AC3E}">
        <p14:creationId xmlns:p14="http://schemas.microsoft.com/office/powerpoint/2010/main" val="24109978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Tier Two Plus Provider Funding</a:t>
            </a:r>
          </a:p>
        </p:txBody>
      </p:sp>
      <p:sp>
        <p:nvSpPr>
          <p:cNvPr id="3" name="Content Placeholder 2"/>
          <p:cNvSpPr>
            <a:spLocks noGrp="1"/>
          </p:cNvSpPr>
          <p:nvPr>
            <p:ph sz="quarter" idx="1"/>
          </p:nvPr>
        </p:nvSpPr>
        <p:spPr/>
        <p:txBody>
          <a:bodyPr>
            <a:normAutofit/>
          </a:bodyPr>
          <a:lstStyle/>
          <a:p>
            <a:r>
              <a:rPr lang="en-US" dirty="0"/>
              <a:t>Supplemental Support Funding</a:t>
            </a:r>
          </a:p>
          <a:p>
            <a:pPr lvl="1"/>
            <a:r>
              <a:rPr lang="en-US" dirty="0"/>
              <a:t>Adjustments will be made based upon required additional funding resulting from minimum reimbursement limits, if applicable</a:t>
            </a:r>
          </a:p>
          <a:p>
            <a:r>
              <a:rPr lang="en-US" dirty="0"/>
              <a:t>Future FFS Transitions</a:t>
            </a:r>
          </a:p>
          <a:p>
            <a:pPr lvl="1"/>
            <a:r>
              <a:rPr lang="en-US" dirty="0"/>
              <a:t>Remaining services not transitioning to FFS on July 1, 2016 will transition to FFS or to fully-</a:t>
            </a:r>
            <a:r>
              <a:rPr lang="en-US" dirty="0" err="1"/>
              <a:t>costed</a:t>
            </a:r>
            <a:r>
              <a:rPr lang="en-US" dirty="0"/>
              <a:t> reimbursement beginning in calendar year 2017</a:t>
            </a:r>
          </a:p>
          <a:p>
            <a:pPr marL="274320" lvl="1" indent="0">
              <a:buNone/>
            </a:pPr>
            <a:endParaRPr lang="en-US" dirty="0"/>
          </a:p>
        </p:txBody>
      </p:sp>
    </p:spTree>
    <p:extLst>
      <p:ext uri="{BB962C8B-B14F-4D97-AF65-F5344CB8AC3E}">
        <p14:creationId xmlns:p14="http://schemas.microsoft.com/office/powerpoint/2010/main" val="17731562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DBHDD-Template-Final-5 (1)">
  <a:themeElements>
    <a:clrScheme name="Custom 1">
      <a:dk1>
        <a:srgbClr val="4258A7"/>
      </a:dk1>
      <a:lt1>
        <a:srgbClr val="FFFFFF"/>
      </a:lt1>
      <a:dk2>
        <a:srgbClr val="7F7F7F"/>
      </a:dk2>
      <a:lt2>
        <a:srgbClr val="FFFFFF"/>
      </a:lt2>
      <a:accent1>
        <a:srgbClr val="4258A7"/>
      </a:accent1>
      <a:accent2>
        <a:srgbClr val="A6BCDE"/>
      </a:accent2>
      <a:accent3>
        <a:srgbClr val="CCD4EC"/>
      </a:accent3>
      <a:accent4>
        <a:srgbClr val="E5E5E5"/>
      </a:accent4>
      <a:accent5>
        <a:srgbClr val="D8D8D8"/>
      </a:accent5>
      <a:accent6>
        <a:srgbClr val="FFFFFF"/>
      </a:accent6>
      <a:hlink>
        <a:srgbClr val="4258A7"/>
      </a:hlink>
      <a:folHlink>
        <a:srgbClr val="4258A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resentation1" id="{B808E6F8-0079-4353-B8D2-B97DC4A16AD9}" vid="{764970DC-0A05-4BD7-99F4-1F1CAD37B16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5742d57d-2c17-4fb0-91f0-23904aa490a0">DRQURPSXRXJR-353-107</_dlc_DocId>
    <_dlc_DocIdUrl xmlns="5742d57d-2c17-4fb0-91f0-23904aa490a0">
      <Url>https://gets.sharepoint.com/sites/DBHDDCollab/adminops/PublicRelations/_layouts/15/DocIdRedir.aspx?ID=DRQURPSXRXJR-353-107</Url>
      <Description>DRQURPSXRXJR-353-107</Description>
    </_dlc_DocIdUrl>
    <SharedWithUsers xmlns="5742d57d-2c17-4fb0-91f0-23904aa490a0">
      <UserInfo>
        <DisplayName>Bailey, Chris</DisplayName>
        <AccountId>307</AccountId>
        <AccountType/>
      </UserInfo>
      <UserInfo>
        <DisplayName>Engle, Doug</DisplayName>
        <AccountId>18</AccountId>
        <AccountType/>
      </UserInfo>
      <UserInfo>
        <DisplayName>Wilkinson, Stuart</DisplayName>
        <AccountId>1673</AccountId>
        <AccountType/>
      </UserInfo>
      <UserInfo>
        <DisplayName>Sperbeck, Melissa A</DisplayName>
        <AccountId>79</AccountId>
        <AccountType/>
      </UserInfo>
      <UserInfo>
        <DisplayName>Atkins, Debbie</DisplayName>
        <AccountId>40</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42D2BD4C9083E444AF2A5D3847F5F9E1" ma:contentTypeVersion="9" ma:contentTypeDescription="Create a new document." ma:contentTypeScope="" ma:versionID="44344cbcd03d14b3216cabef9604cee9">
  <xsd:schema xmlns:xsd="http://www.w3.org/2001/XMLSchema" xmlns:xs="http://www.w3.org/2001/XMLSchema" xmlns:p="http://schemas.microsoft.com/office/2006/metadata/properties" xmlns:ns2="5742d57d-2c17-4fb0-91f0-23904aa490a0" targetNamespace="http://schemas.microsoft.com/office/2006/metadata/properties" ma:root="true" ma:fieldsID="75ebf3d31e08fc6270b73bae55b1f864" ns2:_="">
    <xsd:import namespace="5742d57d-2c17-4fb0-91f0-23904aa490a0"/>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element ref="ns2:SharedWithDetails" minOccurs="0"/>
                <xsd:element ref="ns2: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42d57d-2c17-4fb0-91f0-23904aa490a0" elementFormDefault="qualified">
    <xsd:import namespace="http://schemas.microsoft.com/office/2006/documentManagement/types"/>
    <xsd:import namespace="http://schemas.microsoft.com/office/infopath/2007/PartnerControls"/>
    <xsd:element name="_dlc_DocId" ma:index="4" nillable="true" ma:displayName="Document ID Value" ma:description="The value of the document ID assigned to this item." ma:internalName="_dlc_DocId" ma:readOnly="true">
      <xsd:simpleType>
        <xsd:restriction base="dms:Text"/>
      </xsd:simpleType>
    </xsd:element>
    <xsd:element name="_dlc_DocIdUrl" ma:index="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 nillable="true" ma:displayName="Persist ID" ma:description="Keep ID on add." ma:hidden="true" ma:internalName="_dlc_DocIdPersistId" ma:readOnly="true">
      <xsd:simpleType>
        <xsd:restriction base="dms:Boolean"/>
      </xsd:simpleType>
    </xsd:element>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D9E29E9-354D-400A-91B3-D922B4129671}">
  <ds:schemaRefs>
    <ds:schemaRef ds:uri="http://schemas.microsoft.com/office/infopath/2007/PartnerControls"/>
    <ds:schemaRef ds:uri="http://purl.org/dc/dcmitype/"/>
    <ds:schemaRef ds:uri="http://purl.org/dc/elements/1.1/"/>
    <ds:schemaRef ds:uri="http://schemas.microsoft.com/office/2006/documentManagement/types"/>
    <ds:schemaRef ds:uri="http://www.w3.org/XML/1998/namespace"/>
    <ds:schemaRef ds:uri="http://schemas.openxmlformats.org/package/2006/metadata/core-properties"/>
    <ds:schemaRef ds:uri="5742d57d-2c17-4fb0-91f0-23904aa490a0"/>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9756711C-C071-40FE-AA0C-357EDE5FB9EF}">
  <ds:schemaRefs>
    <ds:schemaRef ds:uri="http://schemas.microsoft.com/sharepoint/v3/contenttype/forms"/>
  </ds:schemaRefs>
</ds:datastoreItem>
</file>

<file path=customXml/itemProps3.xml><?xml version="1.0" encoding="utf-8"?>
<ds:datastoreItem xmlns:ds="http://schemas.openxmlformats.org/officeDocument/2006/customXml" ds:itemID="{8DC91E2E-47C6-4964-B586-BAA4AF7232E1}">
  <ds:schemaRefs>
    <ds:schemaRef ds:uri="http://schemas.microsoft.com/sharepoint/events"/>
  </ds:schemaRefs>
</ds:datastoreItem>
</file>

<file path=customXml/itemProps4.xml><?xml version="1.0" encoding="utf-8"?>
<ds:datastoreItem xmlns:ds="http://schemas.openxmlformats.org/officeDocument/2006/customXml" ds:itemID="{BDBF8D91-E39B-4021-9EE3-F52276077F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742d57d-2c17-4fb0-91f0-23904aa490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DBHDD-Template-Final-5 (1)</Template>
  <TotalTime>1923</TotalTime>
  <Words>1888</Words>
  <Application>Microsoft Office PowerPoint</Application>
  <PresentationFormat>On-screen Show (4:3)</PresentationFormat>
  <Paragraphs>488</Paragraphs>
  <Slides>27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Georgia</vt:lpstr>
      <vt:lpstr>Wingdings</vt:lpstr>
      <vt:lpstr>Wingdings 2</vt:lpstr>
      <vt:lpstr>DBHDD-Template-Final-5 (1)</vt:lpstr>
      <vt:lpstr>Fee-for-Service Initiative</vt:lpstr>
      <vt:lpstr>REVISIONS</vt:lpstr>
      <vt:lpstr>Fee-for-Service Initiative</vt:lpstr>
      <vt:lpstr>July 1, 2016 Transition </vt:lpstr>
      <vt:lpstr>Adult MH and AD Core Benefits Package</vt:lpstr>
      <vt:lpstr>Fee-for-service Transition </vt:lpstr>
      <vt:lpstr>Tier Two Plus Provider Funding</vt:lpstr>
      <vt:lpstr>Tier Two Plus Provider Funding</vt:lpstr>
      <vt:lpstr>Tier Two Plus Provider Funding</vt:lpstr>
      <vt:lpstr>Provider MRL Accumulators </vt:lpstr>
      <vt:lpstr>Provider MRL Accumulators </vt:lpstr>
      <vt:lpstr>Providers with both MRL Accumulators MH and AD</vt:lpstr>
      <vt:lpstr>Providers with both MRL Accumulators MH and AD</vt:lpstr>
      <vt:lpstr>Providers with both MRL Accumulators MH and AD</vt:lpstr>
      <vt:lpstr>Providers with both MRL Accumulators MH and AD</vt:lpstr>
      <vt:lpstr>Providers with both MRL Accumulators MH and AD</vt:lpstr>
      <vt:lpstr>Providers with both MRL Accumulators MH and AD</vt:lpstr>
      <vt:lpstr>Applying Claims to Accumulators</vt:lpstr>
      <vt:lpstr>Provider MRL Accumulators </vt:lpstr>
      <vt:lpstr>Providers with one MRL Accumulator MH or AD</vt:lpstr>
      <vt:lpstr>Providers with one MRL Accumulator MH or AD</vt:lpstr>
      <vt:lpstr>Providers with one MRL Accumulator MH or AD</vt:lpstr>
      <vt:lpstr>Providers with one MRL Accumulator MH or AD</vt:lpstr>
      <vt:lpstr>Providers with one MRL Accumulator MH or AD</vt:lpstr>
      <vt:lpstr>Providers with one MRL Accumulator MH or AD</vt:lpstr>
      <vt:lpstr>Applying Claims to Accumulators</vt:lpstr>
      <vt:lpstr>PowerPoint Presentation</vt:lpstr>
    </vt:vector>
  </TitlesOfParts>
  <Company>DBHDD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Johnson, Andrew S</dc:creator>
  <cp:lastModifiedBy>Dionysatos, Angelyn</cp:lastModifiedBy>
  <cp:revision>59</cp:revision>
  <cp:lastPrinted>2016-06-10T18:55:58Z</cp:lastPrinted>
  <dcterms:created xsi:type="dcterms:W3CDTF">2016-04-20T19:53:21Z</dcterms:created>
  <dcterms:modified xsi:type="dcterms:W3CDTF">2016-06-15T15:26:27Z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0x01010042D2BD4C9083E444AF2A5D3847F5F9E1</vt:lpwstr>
  </property>
  <property fmtid="{D5CDD505-2E9C-101B-9397-08002B2CF9AE}" pid="3" name="_dlc_DocIdItemGuid">
    <vt:lpwstr>4f6845ce-1eb1-4436-b1ff-7062b3982ead</vt:lpwstr>
  </property>
</Properties>
</file>