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notesMasterIdLst>
    <p:notesMasterId r:id="rId30"/>
  </p:notesMasterIdLst>
  <p:handoutMasterIdLst>
    <p:handoutMasterId r:id="rId31"/>
  </p:handoutMasterIdLst>
  <p:sldIdLst>
    <p:sldId id="256" r:id="rId6"/>
    <p:sldId id="282" r:id="rId7"/>
    <p:sldId id="263" r:id="rId8"/>
    <p:sldId id="270" r:id="rId9"/>
    <p:sldId id="268" r:id="rId10"/>
    <p:sldId id="265"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8A7"/>
    <a:srgbClr val="E6E7E8"/>
    <a:srgbClr val="414042"/>
    <a:srgbClr val="183319"/>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4671" autoAdjust="0"/>
  </p:normalViewPr>
  <p:slideViewPr>
    <p:cSldViewPr>
      <p:cViewPr varScale="1">
        <p:scale>
          <a:sx n="106" d="100"/>
          <a:sy n="106" d="100"/>
        </p:scale>
        <p:origin x="1602" y="156"/>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1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BB8D77C6-407B-42B9-954D-495B0AC9BC81}" type="datetimeFigureOut">
              <a:rPr lang="en-US" smtClean="0"/>
              <a:t>6/15/2016</a:t>
            </a:fld>
            <a:endParaRPr lang="en-US"/>
          </a:p>
        </p:txBody>
      </p:sp>
      <p:sp>
        <p:nvSpPr>
          <p:cNvPr id="4" name="Footer Placeholder 3"/>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1189A0D4-9B29-4A37-9530-A6A0D3977F6B}" type="slidenum">
              <a:rPr lang="en-US" smtClean="0"/>
              <a:t>‹#›</a:t>
            </a:fld>
            <a:endParaRPr lang="en-US"/>
          </a:p>
        </p:txBody>
      </p:sp>
    </p:spTree>
    <p:extLst>
      <p:ext uri="{BB962C8B-B14F-4D97-AF65-F5344CB8AC3E}">
        <p14:creationId xmlns:p14="http://schemas.microsoft.com/office/powerpoint/2010/main" val="2658561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96C5C46-716C-4BCB-93BA-EC74B43B329B}" type="datetimeFigureOut">
              <a:rPr lang="en-US" smtClean="0"/>
              <a:t>6/15/2016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00FFBB8-F003-4944-94E3-58B4C62700B7}" type="slidenum">
              <a:rPr lang="en-US" smtClean="0"/>
              <a:t>‹#›</a:t>
            </a:fld>
            <a:endParaRPr lang="en-US"/>
          </a:p>
        </p:txBody>
      </p:sp>
    </p:spTree>
    <p:extLst>
      <p:ext uri="{BB962C8B-B14F-4D97-AF65-F5344CB8AC3E}">
        <p14:creationId xmlns:p14="http://schemas.microsoft.com/office/powerpoint/2010/main" val="3231636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2</a:t>
            </a:fld>
            <a:endParaRPr lang="en-US"/>
          </a:p>
        </p:txBody>
      </p:sp>
    </p:spTree>
    <p:extLst>
      <p:ext uri="{BB962C8B-B14F-4D97-AF65-F5344CB8AC3E}">
        <p14:creationId xmlns:p14="http://schemas.microsoft.com/office/powerpoint/2010/main" val="93895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3</a:t>
            </a:fld>
            <a:endParaRPr lang="en-US"/>
          </a:p>
        </p:txBody>
      </p:sp>
    </p:spTree>
    <p:extLst>
      <p:ext uri="{BB962C8B-B14F-4D97-AF65-F5344CB8AC3E}">
        <p14:creationId xmlns:p14="http://schemas.microsoft.com/office/powerpoint/2010/main" val="120779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8</a:t>
            </a:fld>
            <a:endParaRPr lang="en-US"/>
          </a:p>
        </p:txBody>
      </p:sp>
    </p:spTree>
    <p:extLst>
      <p:ext uri="{BB962C8B-B14F-4D97-AF65-F5344CB8AC3E}">
        <p14:creationId xmlns:p14="http://schemas.microsoft.com/office/powerpoint/2010/main" val="286789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16</a:t>
            </a:fld>
            <a:endParaRPr lang="en-US"/>
          </a:p>
        </p:txBody>
      </p:sp>
    </p:spTree>
    <p:extLst>
      <p:ext uri="{BB962C8B-B14F-4D97-AF65-F5344CB8AC3E}">
        <p14:creationId xmlns:p14="http://schemas.microsoft.com/office/powerpoint/2010/main" val="84336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FFBB8-F003-4944-94E3-58B4C62700B7}" type="slidenum">
              <a:rPr lang="en-US" smtClean="0"/>
              <a:t>24</a:t>
            </a:fld>
            <a:endParaRPr lang="en-US"/>
          </a:p>
        </p:txBody>
      </p:sp>
    </p:spTree>
    <p:extLst>
      <p:ext uri="{BB962C8B-B14F-4D97-AF65-F5344CB8AC3E}">
        <p14:creationId xmlns:p14="http://schemas.microsoft.com/office/powerpoint/2010/main" val="3774737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D58A7"/>
        </a:solidFill>
        <a:effectLst/>
      </p:bgPr>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4201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3581400"/>
            <a:ext cx="6400800" cy="1752600"/>
          </a:xfrm>
        </p:spPr>
        <p:txBody>
          <a:bodyPr/>
          <a:lstStyle>
            <a:lvl1pPr marL="0" indent="0" algn="ctr">
              <a:buNone/>
              <a:defRPr sz="1600" b="1" cap="all" spc="250" baseline="0">
                <a:solidFill>
                  <a:srgbClr val="E6E7E8"/>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Title 7"/>
          <p:cNvSpPr>
            <a:spLocks noGrp="1"/>
          </p:cNvSpPr>
          <p:nvPr>
            <p:ph type="ctrTitle"/>
          </p:nvPr>
        </p:nvSpPr>
        <p:spPr>
          <a:xfrm>
            <a:off x="685800" y="381000"/>
            <a:ext cx="7772400" cy="1143000"/>
          </a:xfrm>
        </p:spPr>
        <p:txBody>
          <a:bodyPr anchor="b"/>
          <a:lstStyle>
            <a:lvl1pPr>
              <a:defRPr sz="4200">
                <a:solidFill>
                  <a:srgbClr val="3D58A7"/>
                </a:solidFill>
              </a:defRPr>
            </a:lvl1pPr>
          </a:lstStyle>
          <a:p>
            <a:r>
              <a:rPr kumimoji="0" lang="en-US"/>
              <a:t>Click to edit Master title style</a:t>
            </a:r>
            <a:endParaRPr kumimoji="0"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166" y="1673352"/>
            <a:ext cx="1030234" cy="15270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52400"/>
            <a:ext cx="8833104" cy="2296048"/>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rgbClr val="3D58A7"/>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200" dirty="0">
              <a:solidFill>
                <a:schemeClr val="tx2">
                  <a:lumMod val="40000"/>
                  <a:lumOff val="60000"/>
                </a:schemeClr>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Title 5"/>
          <p:cNvSpPr>
            <a:spLocks noGrp="1"/>
          </p:cNvSpPr>
          <p:nvPr>
            <p:ph type="title"/>
          </p:nvPr>
        </p:nvSpPr>
        <p:spPr/>
        <p:txBody>
          <a:bodyPr/>
          <a:lstStyle/>
          <a:p>
            <a:r>
              <a:rPr lang="en-US"/>
              <a:t>Click to edit Master title style</a:t>
            </a:r>
          </a:p>
        </p:txBody>
      </p:sp>
      <p:sp>
        <p:nvSpPr>
          <p:cNvPr id="2" name="TextBox 1"/>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D58A7"/>
                </a:solidFill>
              </a:defRPr>
            </a:lvl1pPr>
          </a:lstStyle>
          <a:p>
            <a:r>
              <a:rPr kumimoji="0" lang="en-US"/>
              <a:t>Click to edit Master title style</a:t>
            </a:r>
            <a:endParaRPr kumimoji="0" lang="en-US" dirty="0"/>
          </a:p>
        </p:txBody>
      </p:sp>
      <p:sp>
        <p:nvSpPr>
          <p:cNvPr id="8" name="Content Placeholder 7"/>
          <p:cNvSpPr>
            <a:spLocks noGrp="1"/>
          </p:cNvSpPr>
          <p:nvPr>
            <p:ph sz="quarter" idx="1"/>
          </p:nvPr>
        </p:nvSpPr>
        <p:spPr>
          <a:xfrm>
            <a:off x="301752" y="1527048"/>
            <a:ext cx="8503920" cy="4572000"/>
          </a:xfrm>
        </p:spPr>
        <p:txBody>
          <a:bodyPr/>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Slide Number Placeholder 2"/>
          <p:cNvSpPr>
            <a:spLocks noGrp="1"/>
          </p:cNvSpPr>
          <p:nvPr>
            <p:ph type="sldNum" sz="quarter" idx="12"/>
          </p:nvPr>
        </p:nvSpPr>
        <p:spPr>
          <a:xfrm>
            <a:off x="6778752" y="5759831"/>
            <a:ext cx="2057400" cy="365125"/>
          </a:xfrm>
          <a:prstGeom prst="rect">
            <a:avLst/>
          </a:prstGeom>
        </p:spPr>
        <p:txBody>
          <a:bodyPr/>
          <a:lstStyle/>
          <a:p>
            <a:fld id="{4212C5CD-78DC-4EE2-BB49-272C16DBC4D5}" type="slidenum">
              <a:rPr lang="en-US" smtClean="0"/>
              <a:t>‹#›</a:t>
            </a:fld>
            <a:endParaRPr lang="en-US"/>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8" name="Straight Connector 7"/>
          <p:cNvSpPr>
            <a:spLocks noChangeShapeType="1"/>
          </p:cNvSpPr>
          <p:nvPr/>
        </p:nvSpPr>
        <p:spPr bwMode="auto">
          <a:xfrm flipV="1">
            <a:off x="4572001" y="1280160"/>
            <a:ext cx="0" cy="5099808"/>
          </a:xfrm>
          <a:prstGeom prst="line">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Title 1"/>
          <p:cNvSpPr>
            <a:spLocks noGrp="1"/>
          </p:cNvSpPr>
          <p:nvPr>
            <p:ph type="title"/>
          </p:nvPr>
        </p:nvSpPr>
        <p:spPr>
          <a:xfrm>
            <a:off x="301752" y="228600"/>
            <a:ext cx="85344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userDrawn="1"/>
        </p:nvSpPr>
        <p:spPr bwMode="auto">
          <a:xfrm>
            <a:off x="158496" y="6391656"/>
            <a:ext cx="8833104"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9" name="TextBox 8"/>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22860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88385"/>
            <a:ext cx="8830056"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endParaRPr kumimoji="0" lang="en-US" dirty="0">
              <a:solidFill>
                <a:schemeClr val="bg1"/>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rgbClr val="E6E7E8"/>
            </a:solidFill>
            <a:prstDash val="solid"/>
            <a:round/>
            <a:headEnd type="none" w="med" len="med"/>
            <a:tailEnd type="none" w="med" len="med"/>
          </a:ln>
          <a:effectLst/>
        </p:spPr>
        <p:txBody>
          <a:bodyPr vert="horz" wrap="none" lIns="91440" tIns="45720" rIns="91440" bIns="45720" anchor="ctr" compatLnSpc="1"/>
          <a:lstStyle/>
          <a:p>
            <a:endParaRPr kumimoji="0" lang="en-US"/>
          </a:p>
        </p:txBody>
      </p:sp>
      <p:sp>
        <p:nvSpPr>
          <p:cNvPr id="22" name="Title Placeholder 21"/>
          <p:cNvSpPr>
            <a:spLocks noGrp="1"/>
          </p:cNvSpPr>
          <p:nvPr>
            <p:ph type="title"/>
          </p:nvPr>
        </p:nvSpPr>
        <p:spPr>
          <a:xfrm>
            <a:off x="304800" y="304800"/>
            <a:ext cx="8534400" cy="758952"/>
          </a:xfrm>
          <a:prstGeom prst="rect">
            <a:avLst/>
          </a:prstGeom>
        </p:spPr>
        <p:txBody>
          <a:bodyPr vert="horz" anchor="b">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7" r:id="rId5"/>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Tx/>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rgbClr val="3D58A7"/>
        </a:buClr>
        <a:buSzPct val="70000"/>
        <a:buFont typeface="Wingdings"/>
        <a:buChar char=""/>
        <a:defRPr kumimoji="0" sz="2200" kern="1200">
          <a:solidFill>
            <a:schemeClr val="accent5">
              <a:lumMod val="25000"/>
            </a:schemeClr>
          </a:solidFill>
          <a:latin typeface="+mn-lt"/>
          <a:ea typeface="+mn-ea"/>
          <a:cs typeface="+mn-cs"/>
        </a:defRPr>
      </a:lvl2pPr>
      <a:lvl3pPr marL="822960" indent="-228600" algn="l" rtl="0" eaLnBrk="1" latinLnBrk="0" hangingPunct="1">
        <a:spcBef>
          <a:spcPct val="20000"/>
        </a:spcBef>
        <a:buClr>
          <a:srgbClr val="414042"/>
        </a:buClr>
        <a:buSzPct val="75000"/>
        <a:buFont typeface="Wingdings" panose="05000000000000000000" pitchFamily="2" charset="2"/>
        <a:buChar char="v"/>
        <a:defRPr kumimoji="0" sz="2000" kern="1200">
          <a:solidFill>
            <a:schemeClr val="tx1"/>
          </a:solidFill>
          <a:latin typeface="+mn-lt"/>
          <a:ea typeface="+mn-ea"/>
          <a:cs typeface="+mn-cs"/>
        </a:defRPr>
      </a:lvl3pPr>
      <a:lvl4pPr marL="1097280" indent="-228600" algn="l" rtl="0" eaLnBrk="1" latinLnBrk="0" hangingPunct="1">
        <a:spcBef>
          <a:spcPct val="20000"/>
        </a:spcBef>
        <a:buClr>
          <a:srgbClr val="183319"/>
        </a:buClr>
        <a:buSzPct val="70000"/>
        <a:buFont typeface="Wingdings"/>
        <a:buChar char=""/>
        <a:defRPr kumimoji="0" sz="2000" kern="1200">
          <a:solidFill>
            <a:schemeClr val="accent5">
              <a:lumMod val="25000"/>
            </a:schemeClr>
          </a:solidFill>
          <a:latin typeface="+mn-lt"/>
          <a:ea typeface="+mn-ea"/>
          <a:cs typeface="+mn-cs"/>
        </a:defRPr>
      </a:lvl4pPr>
      <a:lvl5pPr marL="1371600" indent="-228600" algn="l" rtl="0" eaLnBrk="1" latinLnBrk="0" hangingPunct="1">
        <a:spcBef>
          <a:spcPct val="20000"/>
        </a:spcBef>
        <a:buClr>
          <a:srgbClr val="3D58A7"/>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anchor="t">
            <a:normAutofit/>
          </a:bodyPr>
          <a:lstStyle/>
          <a:p>
            <a:endParaRPr lang="en-US" dirty="0">
              <a:solidFill>
                <a:schemeClr val="bg1"/>
              </a:solidFill>
            </a:endParaRPr>
          </a:p>
          <a:p>
            <a:r>
              <a:rPr lang="en-US" dirty="0">
                <a:solidFill>
                  <a:schemeClr val="bg1"/>
                </a:solidFill>
              </a:rPr>
              <a:t>Tier </a:t>
            </a:r>
            <a:r>
              <a:rPr lang="en-US" dirty="0" smtClean="0">
                <a:solidFill>
                  <a:schemeClr val="bg1"/>
                </a:solidFill>
              </a:rPr>
              <a:t>3</a:t>
            </a:r>
          </a:p>
          <a:p>
            <a:r>
              <a:rPr lang="en-US" dirty="0" smtClean="0">
                <a:solidFill>
                  <a:schemeClr val="bg1"/>
                </a:solidFill>
              </a:rPr>
              <a:t>State-funded</a:t>
            </a:r>
            <a:endParaRPr lang="en-US" dirty="0">
              <a:solidFill>
                <a:schemeClr val="bg1"/>
              </a:solidFill>
            </a:endParaRPr>
          </a:p>
          <a:p>
            <a:r>
              <a:rPr lang="en-US" dirty="0">
                <a:solidFill>
                  <a:schemeClr val="bg1"/>
                </a:solidFill>
              </a:rPr>
              <a:t>Providers</a:t>
            </a:r>
          </a:p>
        </p:txBody>
      </p:sp>
      <p:sp>
        <p:nvSpPr>
          <p:cNvPr id="2" name="Title 1"/>
          <p:cNvSpPr>
            <a:spLocks noGrp="1"/>
          </p:cNvSpPr>
          <p:nvPr>
            <p:ph type="ctrTitle"/>
          </p:nvPr>
        </p:nvSpPr>
        <p:spPr/>
        <p:txBody>
          <a:bodyPr/>
          <a:lstStyle/>
          <a:p>
            <a:r>
              <a:rPr lang="en-US" dirty="0"/>
              <a:t>Fee-for-Service Initiative</a:t>
            </a:r>
          </a:p>
        </p:txBody>
      </p:sp>
    </p:spTree>
    <p:extLst>
      <p:ext uri="{BB962C8B-B14F-4D97-AF65-F5344CB8AC3E}">
        <p14:creationId xmlns:p14="http://schemas.microsoft.com/office/powerpoint/2010/main" val="371129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both MRL Accumulators</a:t>
            </a:r>
            <a:br>
              <a:rPr lang="en-US" dirty="0" smtClean="0"/>
            </a:br>
            <a:r>
              <a:rPr lang="en-US" dirty="0" smtClean="0"/>
              <a:t>MH and AD</a:t>
            </a:r>
            <a:endParaRPr lang="en-US" dirty="0"/>
          </a:p>
        </p:txBody>
      </p:sp>
      <p:pic>
        <p:nvPicPr>
          <p:cNvPr id="7" name="Picture 6"/>
          <p:cNvPicPr>
            <a:picLocks noChangeAspect="1"/>
          </p:cNvPicPr>
          <p:nvPr/>
        </p:nvPicPr>
        <p:blipFill>
          <a:blip r:embed="rId2"/>
          <a:stretch>
            <a:fillRect/>
          </a:stretch>
        </p:blipFill>
        <p:spPr>
          <a:xfrm>
            <a:off x="228601" y="1571772"/>
            <a:ext cx="8686800" cy="2619228"/>
          </a:xfrm>
          <a:prstGeom prst="rect">
            <a:avLst/>
          </a:prstGeom>
        </p:spPr>
      </p:pic>
      <p:graphicFrame>
        <p:nvGraphicFramePr>
          <p:cNvPr id="9" name="Table 8"/>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36845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1" y="1589063"/>
            <a:ext cx="8534400" cy="2601937"/>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370840">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both MRL Accumulators</a:t>
            </a:r>
            <a:br>
              <a:rPr lang="en-US" dirty="0"/>
            </a:br>
            <a:r>
              <a:rPr lang="en-US" dirty="0"/>
              <a:t>MH and AD</a:t>
            </a:r>
          </a:p>
        </p:txBody>
      </p:sp>
    </p:spTree>
    <p:extLst>
      <p:ext uri="{BB962C8B-B14F-4D97-AF65-F5344CB8AC3E}">
        <p14:creationId xmlns:p14="http://schemas.microsoft.com/office/powerpoint/2010/main" val="1718866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1" y="1664897"/>
            <a:ext cx="8458200" cy="2678503"/>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370840">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786481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0" y="1617408"/>
            <a:ext cx="8458200" cy="2344992"/>
          </a:xfrm>
          <a:prstGeom prst="rect">
            <a:avLst/>
          </a:prstGeom>
        </p:spPr>
      </p:pic>
      <p:graphicFrame>
        <p:nvGraphicFramePr>
          <p:cNvPr id="5" name="Table 4"/>
          <p:cNvGraphicFramePr>
            <a:graphicFrameLocks noGrp="1"/>
          </p:cNvGraphicFramePr>
          <p:nvPr>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370840">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3688643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graphicFrame>
        <p:nvGraphicFramePr>
          <p:cNvPr id="5" name="Table 4"/>
          <p:cNvGraphicFramePr>
            <a:graphicFrameLocks noGrp="1"/>
          </p:cNvGraphicFramePr>
          <p:nvPr>
            <p:extLst/>
          </p:nvPr>
        </p:nvGraphicFramePr>
        <p:xfrm>
          <a:off x="304801" y="482092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370840">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7" name="Picture 6"/>
          <p:cNvPicPr>
            <a:picLocks noChangeAspect="1"/>
          </p:cNvPicPr>
          <p:nvPr/>
        </p:nvPicPr>
        <p:blipFill>
          <a:blip r:embed="rId2"/>
          <a:stretch>
            <a:fillRect/>
          </a:stretch>
        </p:blipFill>
        <p:spPr>
          <a:xfrm>
            <a:off x="381000" y="1568451"/>
            <a:ext cx="8458200" cy="3031141"/>
          </a:xfrm>
          <a:prstGeom prst="rect">
            <a:avLst/>
          </a:prstGeom>
        </p:spPr>
      </p:pic>
    </p:spTree>
    <p:extLst>
      <p:ext uri="{BB962C8B-B14F-4D97-AF65-F5344CB8AC3E}">
        <p14:creationId xmlns:p14="http://schemas.microsoft.com/office/powerpoint/2010/main" val="2778804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an accumulator reaches $0, subsequent claims become pre-pay and no longer paid fee for service.</a:t>
            </a:r>
            <a:endParaRPr lang="en-US" sz="2000" dirty="0"/>
          </a:p>
        </p:txBody>
      </p:sp>
      <p:graphicFrame>
        <p:nvGraphicFramePr>
          <p:cNvPr id="4" name="Table 3"/>
          <p:cNvGraphicFramePr>
            <a:graphicFrameLocks noGrp="1"/>
          </p:cNvGraphicFramePr>
          <p:nvPr>
            <p:extLst/>
          </p:nvPr>
        </p:nvGraphicFramePr>
        <p:xfrm>
          <a:off x="304801" y="2174544"/>
          <a:ext cx="8534398" cy="374904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443927">
                <a:tc>
                  <a:txBody>
                    <a:bodyPr/>
                    <a:lstStyle/>
                    <a:p>
                      <a:pPr algn="ctr"/>
                      <a:r>
                        <a:rPr lang="en-US" sz="1200" dirty="0" smtClean="0"/>
                        <a:t>Scenario</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270744">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270744">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r h="270744">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270744">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$99,542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5" name="Straight Connector 4"/>
          <p:cNvCxnSpPr/>
          <p:nvPr/>
        </p:nvCxnSpPr>
        <p:spPr>
          <a:xfrm>
            <a:off x="301752" y="4824546"/>
            <a:ext cx="8537447"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52600" y="5971401"/>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3467086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a:t>
            </a:r>
            <a:r>
              <a:rPr lang="en-US" sz="2800" dirty="0" smtClean="0"/>
              <a:t>one MRL Accumulator</a:t>
            </a:r>
            <a:r>
              <a:rPr lang="en-US" sz="2800" dirty="0"/>
              <a:t/>
            </a:r>
            <a:br>
              <a:rPr lang="en-US" sz="2800" dirty="0"/>
            </a:br>
            <a:r>
              <a:rPr lang="en-US" sz="2800" dirty="0"/>
              <a:t>MH </a:t>
            </a:r>
            <a:r>
              <a:rPr lang="en-US" sz="2800" dirty="0" smtClean="0"/>
              <a:t>or 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 single accumulator set up for either Mental Health or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2460925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a:t>Providers with one MRL Accumulator</a:t>
            </a:r>
            <a:br>
              <a:rPr lang="en-US" dirty="0"/>
            </a:br>
            <a:r>
              <a:rPr lang="en-US" dirty="0"/>
              <a:t>MH or AD</a:t>
            </a:r>
          </a:p>
        </p:txBody>
      </p:sp>
      <p:sp>
        <p:nvSpPr>
          <p:cNvPr id="3" name="Content Placeholder 2"/>
          <p:cNvSpPr>
            <a:spLocks noGrp="1"/>
          </p:cNvSpPr>
          <p:nvPr>
            <p:ph sz="quarter" idx="1"/>
          </p:nvPr>
        </p:nvSpPr>
        <p:spPr/>
        <p:txBody>
          <a:bodyPr>
            <a:normAutofit fontScale="92500"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a:t>
            </a:r>
            <a:r>
              <a:rPr lang="en-US" dirty="0" smtClean="0"/>
              <a:t>applied </a:t>
            </a:r>
            <a:r>
              <a:rPr lang="en-US" dirty="0"/>
              <a:t>to </a:t>
            </a:r>
            <a:r>
              <a:rPr lang="en-US" dirty="0" smtClean="0"/>
              <a:t>the MRL accumulator regardless of the diagnosis on the claim.</a:t>
            </a:r>
            <a:endParaRPr lang="en-US" dirty="0"/>
          </a:p>
          <a:p>
            <a:pPr lvl="1"/>
            <a:r>
              <a:rPr lang="en-US" dirty="0" smtClean="0"/>
              <a:t>For example, if a provider has AD funding only, one accumulator is set up.  If a claim is to be paid the total amount of the claim is applied to the AD accumulator.</a:t>
            </a:r>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a single MRL accumulator. </a:t>
            </a:r>
            <a:endParaRPr lang="en-US" dirty="0"/>
          </a:p>
          <a:p>
            <a:endParaRPr lang="en-US" dirty="0"/>
          </a:p>
        </p:txBody>
      </p:sp>
    </p:spTree>
    <p:extLst>
      <p:ext uri="{BB962C8B-B14F-4D97-AF65-F5344CB8AC3E}">
        <p14:creationId xmlns:p14="http://schemas.microsoft.com/office/powerpoint/2010/main" val="654305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one MRL Accumulator</a:t>
            </a:r>
            <a:br>
              <a:rPr lang="en-US" dirty="0" smtClean="0"/>
            </a:br>
            <a:r>
              <a:rPr lang="en-US" dirty="0" smtClean="0"/>
              <a:t>MH or AD</a:t>
            </a:r>
            <a:endParaRPr lang="en-US" dirty="0"/>
          </a:p>
        </p:txBody>
      </p:sp>
      <p:graphicFrame>
        <p:nvGraphicFramePr>
          <p:cNvPr id="9" name="Table 8"/>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pic>
        <p:nvPicPr>
          <p:cNvPr id="6" name="Picture 5"/>
          <p:cNvPicPr>
            <a:picLocks noChangeAspect="1"/>
          </p:cNvPicPr>
          <p:nvPr/>
        </p:nvPicPr>
        <p:blipFill>
          <a:blip r:embed="rId2"/>
          <a:stretch>
            <a:fillRect/>
          </a:stretch>
        </p:blipFill>
        <p:spPr>
          <a:xfrm>
            <a:off x="381000" y="1828800"/>
            <a:ext cx="8382000" cy="1688047"/>
          </a:xfrm>
          <a:prstGeom prst="rect">
            <a:avLst/>
          </a:prstGeom>
        </p:spPr>
      </p:pic>
    </p:spTree>
    <p:extLst>
      <p:ext uri="{BB962C8B-B14F-4D97-AF65-F5344CB8AC3E}">
        <p14:creationId xmlns:p14="http://schemas.microsoft.com/office/powerpoint/2010/main" val="2634639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one MRL Accumulator</a:t>
            </a:r>
            <a:br>
              <a:rPr lang="en-US" dirty="0"/>
            </a:br>
            <a:r>
              <a:rPr lang="en-US" dirty="0"/>
              <a:t>MH or AD</a:t>
            </a:r>
          </a:p>
        </p:txBody>
      </p:sp>
      <p:pic>
        <p:nvPicPr>
          <p:cNvPr id="2" name="Picture 1"/>
          <p:cNvPicPr>
            <a:picLocks noChangeAspect="1"/>
          </p:cNvPicPr>
          <p:nvPr/>
        </p:nvPicPr>
        <p:blipFill>
          <a:blip r:embed="rId2"/>
          <a:stretch>
            <a:fillRect/>
          </a:stretch>
        </p:blipFill>
        <p:spPr>
          <a:xfrm>
            <a:off x="381000" y="1981200"/>
            <a:ext cx="8382000" cy="1547376"/>
          </a:xfrm>
          <a:prstGeom prst="rect">
            <a:avLst/>
          </a:prstGeom>
        </p:spPr>
      </p:pic>
      <p:graphicFrame>
        <p:nvGraphicFramePr>
          <p:cNvPr id="8" name="Table 7"/>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bl>
          </a:graphicData>
        </a:graphic>
      </p:graphicFrame>
    </p:spTree>
    <p:extLst>
      <p:ext uri="{BB962C8B-B14F-4D97-AF65-F5344CB8AC3E}">
        <p14:creationId xmlns:p14="http://schemas.microsoft.com/office/powerpoint/2010/main" val="3661676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a:t>
            </a:r>
            <a:endParaRPr lang="en-US" dirty="0"/>
          </a:p>
        </p:txBody>
      </p:sp>
      <p:sp>
        <p:nvSpPr>
          <p:cNvPr id="3" name="Content Placeholder 2"/>
          <p:cNvSpPr>
            <a:spLocks noGrp="1"/>
          </p:cNvSpPr>
          <p:nvPr>
            <p:ph sz="quarter" idx="1"/>
          </p:nvPr>
        </p:nvSpPr>
        <p:spPr/>
        <p:txBody>
          <a:bodyPr vert="horz" anchor="t">
            <a:normAutofit/>
          </a:bodyPr>
          <a:lstStyle/>
          <a:p>
            <a:pPr marL="274320" lvl="1" indent="0">
              <a:buNone/>
            </a:pPr>
            <a:r>
              <a:rPr lang="en-US" sz="2700" dirty="0" smtClean="0">
                <a:solidFill>
                  <a:srgbClr val="4258A7"/>
                </a:solidFill>
                <a:latin typeface="Georgia"/>
              </a:rPr>
              <a:t>NOTE: </a:t>
            </a:r>
          </a:p>
          <a:p>
            <a:pPr marL="274320" lvl="1" indent="0">
              <a:buNone/>
            </a:pPr>
            <a:endParaRPr lang="en-US" sz="2700" dirty="0">
              <a:solidFill>
                <a:srgbClr val="4258A7"/>
              </a:solidFill>
              <a:latin typeface="Georgia"/>
            </a:endParaRPr>
          </a:p>
          <a:p>
            <a:pPr marL="274320" lvl="1" indent="0">
              <a:buNone/>
            </a:pPr>
            <a:r>
              <a:rPr lang="en-US" sz="2700" dirty="0" smtClean="0">
                <a:solidFill>
                  <a:srgbClr val="4258A7"/>
                </a:solidFill>
                <a:latin typeface="Georgia"/>
              </a:rPr>
              <a:t>This information has been updated as of 6/10/2016.  Providers should review this information thoroughly as some of it has revised.</a:t>
            </a:r>
            <a:endParaRPr lang="en-US" sz="2700" dirty="0">
              <a:solidFill>
                <a:srgbClr val="000000"/>
              </a:solidFill>
              <a:latin typeface="Calibri"/>
            </a:endParaRPr>
          </a:p>
        </p:txBody>
      </p:sp>
    </p:spTree>
    <p:extLst>
      <p:ext uri="{BB962C8B-B14F-4D97-AF65-F5344CB8AC3E}">
        <p14:creationId xmlns:p14="http://schemas.microsoft.com/office/powerpoint/2010/main" val="717572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24908"/>
            <a:ext cx="8382000" cy="1504092"/>
          </a:xfrm>
          <a:prstGeom prst="rect">
            <a:avLst/>
          </a:prstGeom>
        </p:spPr>
      </p:pic>
      <p:graphicFrame>
        <p:nvGraphicFramePr>
          <p:cNvPr id="7" name="Table 6"/>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bl>
          </a:graphicData>
        </a:graphic>
      </p:graphicFrame>
    </p:spTree>
    <p:extLst>
      <p:ext uri="{BB962C8B-B14F-4D97-AF65-F5344CB8AC3E}">
        <p14:creationId xmlns:p14="http://schemas.microsoft.com/office/powerpoint/2010/main" val="3932647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81200"/>
            <a:ext cx="8381999" cy="1688046"/>
          </a:xfrm>
          <a:prstGeom prst="rect">
            <a:avLst/>
          </a:prstGeom>
        </p:spPr>
      </p:pic>
      <p:graphicFrame>
        <p:nvGraphicFramePr>
          <p:cNvPr id="7" name="Table 6"/>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bl>
          </a:graphicData>
        </a:graphic>
      </p:graphicFrame>
    </p:spTree>
    <p:extLst>
      <p:ext uri="{BB962C8B-B14F-4D97-AF65-F5344CB8AC3E}">
        <p14:creationId xmlns:p14="http://schemas.microsoft.com/office/powerpoint/2010/main" val="2739785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3" name="Picture 2"/>
          <p:cNvPicPr>
            <a:picLocks noChangeAspect="1"/>
          </p:cNvPicPr>
          <p:nvPr/>
        </p:nvPicPr>
        <p:blipFill>
          <a:blip r:embed="rId2"/>
          <a:stretch>
            <a:fillRect/>
          </a:stretch>
        </p:blipFill>
        <p:spPr>
          <a:xfrm>
            <a:off x="381000" y="1828800"/>
            <a:ext cx="8305800" cy="2258797"/>
          </a:xfrm>
          <a:prstGeom prst="rect">
            <a:avLst/>
          </a:prstGeom>
        </p:spPr>
      </p:pic>
      <p:graphicFrame>
        <p:nvGraphicFramePr>
          <p:cNvPr id="8" name="Table 7"/>
          <p:cNvGraphicFramePr>
            <a:graphicFrameLocks noGrp="1"/>
          </p:cNvGraphicFramePr>
          <p:nvPr>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Tree>
    <p:extLst>
      <p:ext uri="{BB962C8B-B14F-4D97-AF65-F5344CB8AC3E}">
        <p14:creationId xmlns:p14="http://schemas.microsoft.com/office/powerpoint/2010/main" val="649052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the accumulator reaches $0, subsequent claims become pre-pay and no longer paid fee for service.</a:t>
            </a:r>
            <a:endParaRPr lang="en-US" sz="2000" dirty="0"/>
          </a:p>
        </p:txBody>
      </p:sp>
      <p:graphicFrame>
        <p:nvGraphicFramePr>
          <p:cNvPr id="5" name="Table 4"/>
          <p:cNvGraphicFramePr>
            <a:graphicFrameLocks noGrp="1"/>
          </p:cNvGraphicFramePr>
          <p:nvPr>
            <p:extLst/>
          </p:nvPr>
        </p:nvGraphicFramePr>
        <p:xfrm>
          <a:off x="381001" y="2133601"/>
          <a:ext cx="8229599" cy="3641623"/>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96972">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289493">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289493">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r h="289493">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289493">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r h="289493">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289493">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r h="289493">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289493">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r h="289493">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r>
              <a:tr h="289493">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89493">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6" name="Straight Connector 5"/>
          <p:cNvCxnSpPr/>
          <p:nvPr/>
        </p:nvCxnSpPr>
        <p:spPr>
          <a:xfrm>
            <a:off x="381001" y="4894218"/>
            <a:ext cx="8229599"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0" y="5943600"/>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803348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1600200"/>
            <a:ext cx="8504238" cy="5108575"/>
          </a:xfrm>
        </p:spPr>
        <p:txBody>
          <a:bodyPr anchor="ctr">
            <a:normAutofit/>
          </a:bodyPr>
          <a:lstStyle/>
          <a:p>
            <a:pPr marL="0" indent="0" algn="ctr">
              <a:buNone/>
            </a:pPr>
            <a:r>
              <a:rPr lang="en-US" sz="6000" dirty="0" smtClean="0"/>
              <a:t>Questions?</a:t>
            </a:r>
          </a:p>
          <a:p>
            <a:pPr marL="0" indent="0" algn="ctr">
              <a:buNone/>
            </a:pPr>
            <a:endParaRPr lang="en-US" sz="3600" dirty="0" smtClean="0"/>
          </a:p>
          <a:p>
            <a:pPr marL="0" indent="0" algn="ctr">
              <a:buNone/>
            </a:pPr>
            <a:endParaRPr lang="en-US" sz="6000" dirty="0" smtClean="0"/>
          </a:p>
          <a:p>
            <a:pPr marL="0" indent="0" algn="ctr">
              <a:buNone/>
            </a:pPr>
            <a:r>
              <a:rPr lang="en-US" sz="2000" dirty="0" smtClean="0"/>
              <a:t>Please </a:t>
            </a:r>
            <a:r>
              <a:rPr lang="en-US" sz="2000" dirty="0"/>
              <a:t>submit any questions to </a:t>
            </a:r>
            <a:r>
              <a:rPr lang="en-US" sz="2000" dirty="0" smtClean="0"/>
              <a:t>FFS.questions@dbhdd.ga.gov</a:t>
            </a:r>
            <a:endParaRPr lang="en-US" sz="2000" dirty="0"/>
          </a:p>
        </p:txBody>
      </p:sp>
    </p:spTree>
    <p:extLst>
      <p:ext uri="{BB962C8B-B14F-4D97-AF65-F5344CB8AC3E}">
        <p14:creationId xmlns:p14="http://schemas.microsoft.com/office/powerpoint/2010/main" val="865716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Fee-for-Service Initiative</a:t>
            </a:r>
          </a:p>
        </p:txBody>
      </p:sp>
      <p:sp>
        <p:nvSpPr>
          <p:cNvPr id="3" name="Content Placeholder 2"/>
          <p:cNvSpPr>
            <a:spLocks noGrp="1"/>
          </p:cNvSpPr>
          <p:nvPr>
            <p:ph sz="quarter" idx="1"/>
          </p:nvPr>
        </p:nvSpPr>
        <p:spPr/>
        <p:txBody>
          <a:bodyPr vert="horz" anchor="t">
            <a:normAutofit fontScale="85000" lnSpcReduction="20000"/>
          </a:bodyPr>
          <a:lstStyle/>
          <a:p>
            <a:pPr marL="274320" lvl="1" indent="0">
              <a:buNone/>
            </a:pPr>
            <a:r>
              <a:rPr lang="en-US" sz="2700" dirty="0">
                <a:solidFill>
                  <a:srgbClr val="4258A7"/>
                </a:solidFill>
              </a:rPr>
              <a:t>The Georgia Department of Behavioral Health and Developmental Disabilities (DBHDD) is phasing in changes to the way it pays providers for delivering state-funded behavioral health services.</a:t>
            </a:r>
          </a:p>
          <a:p>
            <a:pPr marL="274320" lvl="1" indent="0">
              <a:buNone/>
            </a:pPr>
            <a:endParaRPr lang="en-US" sz="2700" dirty="0">
              <a:solidFill>
                <a:srgbClr val="4258A7"/>
              </a:solidFill>
            </a:endParaRPr>
          </a:p>
          <a:p>
            <a:pPr marL="274320" lvl="1" indent="0">
              <a:buNone/>
            </a:pPr>
            <a:r>
              <a:rPr lang="en-US" sz="2700" dirty="0">
                <a:solidFill>
                  <a:srgbClr val="4258A7"/>
                </a:solidFill>
              </a:rPr>
              <a:t>These changes begin July 1, 2016, and include a migration to a fee-for-service payment structure for specific DBHDD provider categories.</a:t>
            </a:r>
          </a:p>
          <a:p>
            <a:pPr marL="274320" lvl="1" indent="0">
              <a:buNone/>
            </a:pPr>
            <a:endParaRPr lang="en-US" sz="2700" dirty="0">
              <a:solidFill>
                <a:srgbClr val="4258A7"/>
              </a:solidFill>
            </a:endParaRPr>
          </a:p>
          <a:p>
            <a:pPr marL="274320" lvl="1" indent="0">
              <a:buNone/>
            </a:pPr>
            <a:r>
              <a:rPr lang="en-US" sz="2700" dirty="0">
                <a:solidFill>
                  <a:srgbClr val="4258A7"/>
                </a:solidFill>
              </a:rPr>
              <a:t>Some Tier Three providers deliver Medicaid-billable DBHDD specialty services (non-core) and also hold a state-funds contract to deliver specialty services. The following information only applies to Tier Three providers who currently hold a contract for state funded services.</a:t>
            </a:r>
          </a:p>
          <a:p>
            <a:pPr marL="274320" lvl="1" indent="0">
              <a:buNone/>
            </a:pPr>
            <a:endParaRPr lang="en-US" sz="2700" dirty="0">
              <a:solidFill>
                <a:srgbClr val="4258A7"/>
              </a:solidFill>
            </a:endParaRPr>
          </a:p>
          <a:p>
            <a:endParaRPr lang="en-US" dirty="0"/>
          </a:p>
        </p:txBody>
      </p:sp>
    </p:spTree>
    <p:extLst>
      <p:ext uri="{BB962C8B-B14F-4D97-AF65-F5344CB8AC3E}">
        <p14:creationId xmlns:p14="http://schemas.microsoft.com/office/powerpoint/2010/main" val="1938149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533400"/>
          </a:xfrm>
        </p:spPr>
        <p:txBody>
          <a:bodyPr>
            <a:normAutofit fontScale="90000"/>
          </a:bodyPr>
          <a:lstStyle/>
          <a:p>
            <a:r>
              <a:rPr lang="en-US" dirty="0"/>
              <a:t>July 1, </a:t>
            </a:r>
            <a:r>
              <a:rPr lang="en-US" dirty="0" smtClean="0"/>
              <a:t>2016 </a:t>
            </a:r>
            <a:r>
              <a:rPr lang="en-US" dirty="0"/>
              <a:t>Transition </a:t>
            </a:r>
          </a:p>
        </p:txBody>
      </p:sp>
      <p:sp>
        <p:nvSpPr>
          <p:cNvPr id="3" name="Content Placeholder 2"/>
          <p:cNvSpPr>
            <a:spLocks noGrp="1"/>
          </p:cNvSpPr>
          <p:nvPr>
            <p:ph sz="quarter" idx="1"/>
          </p:nvPr>
        </p:nvSpPr>
        <p:spPr>
          <a:xfrm>
            <a:off x="152400" y="1219200"/>
            <a:ext cx="8839200" cy="5108448"/>
          </a:xfrm>
        </p:spPr>
        <p:txBody>
          <a:bodyPr>
            <a:normAutofit/>
          </a:bodyPr>
          <a:lstStyle/>
          <a:p>
            <a:pPr marL="274320" lvl="1" indent="0">
              <a:buNone/>
            </a:pPr>
            <a:r>
              <a:rPr lang="en-US" sz="2400" dirty="0">
                <a:solidFill>
                  <a:schemeClr val="tx1"/>
                </a:solidFill>
              </a:rPr>
              <a:t>Limited roll-out of Fee-for-Service effective July 1, 2016 to include:</a:t>
            </a:r>
          </a:p>
          <a:p>
            <a:pPr lvl="2"/>
            <a:r>
              <a:rPr lang="en-US" sz="2200" dirty="0"/>
              <a:t>Adult MH Core Benefit Package</a:t>
            </a:r>
          </a:p>
          <a:p>
            <a:pPr lvl="2"/>
            <a:r>
              <a:rPr lang="en-US" sz="2200" dirty="0"/>
              <a:t>Adult AD Core Benefit Package</a:t>
            </a:r>
          </a:p>
          <a:p>
            <a:pPr lvl="2"/>
            <a:r>
              <a:rPr lang="en-US" sz="2200" dirty="0"/>
              <a:t>Substance Abuse Intensive Outpatient Program</a:t>
            </a:r>
          </a:p>
          <a:p>
            <a:pPr lvl="2"/>
            <a:r>
              <a:rPr lang="en-US" sz="2200" dirty="0"/>
              <a:t>Psychosocial Rehabilitation - Individual and Group</a:t>
            </a:r>
          </a:p>
          <a:p>
            <a:pPr lvl="2"/>
            <a:r>
              <a:rPr lang="en-US" sz="2200" dirty="0"/>
              <a:t>Peer Support – Individual, Group, and Whole Health and Wellness</a:t>
            </a:r>
          </a:p>
          <a:p>
            <a:pPr lvl="1"/>
            <a:r>
              <a:rPr lang="en-US" sz="2400" dirty="0">
                <a:solidFill>
                  <a:schemeClr val="tx1"/>
                </a:solidFill>
              </a:rPr>
              <a:t>Phased transition of other Specialty Services beginning in calendar year 2017</a:t>
            </a:r>
          </a:p>
          <a:p>
            <a:pPr marL="594360" lvl="2" indent="0">
              <a:buNone/>
            </a:pPr>
            <a:endParaRPr lang="en-US" dirty="0"/>
          </a:p>
          <a:p>
            <a:pPr lvl="2"/>
            <a:endParaRPr lang="en-US" dirty="0"/>
          </a:p>
          <a:p>
            <a:pPr lvl="2"/>
            <a:endParaRPr lang="en-US" dirty="0"/>
          </a:p>
        </p:txBody>
      </p:sp>
    </p:spTree>
    <p:extLst>
      <p:ext uri="{BB962C8B-B14F-4D97-AF65-F5344CB8AC3E}">
        <p14:creationId xmlns:p14="http://schemas.microsoft.com/office/powerpoint/2010/main" val="1195207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Three Provider Funding</a:t>
            </a:r>
          </a:p>
        </p:txBody>
      </p:sp>
      <p:sp>
        <p:nvSpPr>
          <p:cNvPr id="3" name="Content Placeholder 2"/>
          <p:cNvSpPr>
            <a:spLocks noGrp="1"/>
          </p:cNvSpPr>
          <p:nvPr>
            <p:ph sz="quarter" idx="1"/>
          </p:nvPr>
        </p:nvSpPr>
        <p:spPr/>
        <p:txBody>
          <a:bodyPr>
            <a:normAutofit fontScale="92500" lnSpcReduction="20000"/>
          </a:bodyPr>
          <a:lstStyle/>
          <a:p>
            <a:r>
              <a:rPr lang="en-US" dirty="0"/>
              <a:t>Maximum Reimbursement Limits</a:t>
            </a:r>
          </a:p>
          <a:p>
            <a:pPr lvl="1"/>
            <a:r>
              <a:rPr lang="en-US" dirty="0"/>
              <a:t>Providers will only be reimbursed for claimed services up to the amount of their current contract for affected services (i.e. their maximum reimbursement limit).</a:t>
            </a:r>
          </a:p>
          <a:p>
            <a:pPr lvl="1"/>
            <a:r>
              <a:rPr lang="en-US" dirty="0"/>
              <a:t>Maximum reimbursement limits are being assigned to Tier Three state-funded specialty service providers as a statewide budgetary control mechanism. This limit provides a reasonable assurance that the state allocation for community behavioral health services is not exceeded on an annual basis.</a:t>
            </a:r>
          </a:p>
          <a:p>
            <a:pPr lvl="1"/>
            <a:r>
              <a:rPr lang="en-US" dirty="0"/>
              <a:t>Initial limits for FY17 will be based upon FY16 contracted values and other selected services transitioning to FFS on July 1, 2016.</a:t>
            </a:r>
          </a:p>
          <a:p>
            <a:pPr lvl="1"/>
            <a:r>
              <a:rPr lang="en-US" dirty="0"/>
              <a:t>Maximum reimbursement limits will be reviewed for potential adjustment to allow for possible redirects of funding at mid-year and year-end.</a:t>
            </a:r>
          </a:p>
          <a:p>
            <a:pPr lvl="1"/>
            <a:r>
              <a:rPr lang="en-US" dirty="0"/>
              <a:t>Reviews will be based upon actual utilization data collected.</a:t>
            </a:r>
          </a:p>
        </p:txBody>
      </p:sp>
    </p:spTree>
    <p:extLst>
      <p:ext uri="{BB962C8B-B14F-4D97-AF65-F5344CB8AC3E}">
        <p14:creationId xmlns:p14="http://schemas.microsoft.com/office/powerpoint/2010/main" val="3018394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Three Provider Funding</a:t>
            </a:r>
          </a:p>
        </p:txBody>
      </p:sp>
      <p:sp>
        <p:nvSpPr>
          <p:cNvPr id="3" name="Content Placeholder 2"/>
          <p:cNvSpPr>
            <a:spLocks noGrp="1"/>
          </p:cNvSpPr>
          <p:nvPr>
            <p:ph sz="quarter" idx="1"/>
          </p:nvPr>
        </p:nvSpPr>
        <p:spPr/>
        <p:txBody>
          <a:bodyPr>
            <a:normAutofit/>
          </a:bodyPr>
          <a:lstStyle/>
          <a:p>
            <a:r>
              <a:rPr lang="en-US" dirty="0"/>
              <a:t>No Minimum Reimbursement Limits</a:t>
            </a:r>
          </a:p>
          <a:p>
            <a:pPr lvl="1"/>
            <a:r>
              <a:rPr lang="en-US" dirty="0"/>
              <a:t>No minimum reimbursement limits will be set for Tier Three providers.</a:t>
            </a:r>
          </a:p>
          <a:p>
            <a:pPr lvl="1"/>
            <a:r>
              <a:rPr lang="en-US" dirty="0"/>
              <a:t>Provider revenues will be based solely on reported claims</a:t>
            </a:r>
          </a:p>
          <a:p>
            <a:pPr marL="274320" lvl="1" indent="0">
              <a:buNone/>
            </a:pPr>
            <a:endParaRPr lang="en-US" dirty="0"/>
          </a:p>
          <a:p>
            <a:r>
              <a:rPr lang="en-US" dirty="0"/>
              <a:t>Future FFS Transitions</a:t>
            </a:r>
          </a:p>
          <a:p>
            <a:pPr lvl="1"/>
            <a:r>
              <a:rPr lang="en-US" dirty="0"/>
              <a:t>Remaining services not transitioning to FFS on July 1, 2016 will transition to FFS or to fully-</a:t>
            </a:r>
            <a:r>
              <a:rPr lang="en-US" dirty="0" err="1"/>
              <a:t>costed</a:t>
            </a:r>
            <a:r>
              <a:rPr lang="en-US" dirty="0"/>
              <a:t> reimbursement beginning in calendar year 2017</a:t>
            </a:r>
          </a:p>
          <a:p>
            <a:pPr marL="274320" lvl="1" indent="0">
              <a:buNone/>
            </a:pPr>
            <a:endParaRPr lang="en-US" dirty="0"/>
          </a:p>
        </p:txBody>
      </p:sp>
    </p:spTree>
    <p:extLst>
      <p:ext uri="{BB962C8B-B14F-4D97-AF65-F5344CB8AC3E}">
        <p14:creationId xmlns:p14="http://schemas.microsoft.com/office/powerpoint/2010/main" val="2410997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MRL Accumulators </a:t>
            </a:r>
          </a:p>
        </p:txBody>
      </p:sp>
      <p:sp>
        <p:nvSpPr>
          <p:cNvPr id="3" name="Content Placeholder 2"/>
          <p:cNvSpPr>
            <a:spLocks noGrp="1"/>
          </p:cNvSpPr>
          <p:nvPr>
            <p:ph sz="quarter" idx="1"/>
          </p:nvPr>
        </p:nvSpPr>
        <p:spPr/>
        <p:txBody>
          <a:bodyPr>
            <a:normAutofit fontScale="70000" lnSpcReduction="20000"/>
          </a:bodyPr>
          <a:lstStyle/>
          <a:p>
            <a:r>
              <a:rPr lang="en-US" dirty="0"/>
              <a:t>Claims payment will be applied to provider’s Maximum Reimbursement Limit </a:t>
            </a:r>
            <a:r>
              <a:rPr lang="en-US" dirty="0" smtClean="0"/>
              <a:t>(MRL) accumulators </a:t>
            </a:r>
            <a:r>
              <a:rPr lang="en-US" dirty="0"/>
              <a:t>based on diagnosis codes on claim (MH or AD</a:t>
            </a:r>
            <a:r>
              <a:rPr lang="en-US" dirty="0" smtClean="0"/>
              <a:t>).</a:t>
            </a:r>
          </a:p>
          <a:p>
            <a:endParaRPr lang="en-US" dirty="0" smtClean="0"/>
          </a:p>
          <a:p>
            <a:r>
              <a:rPr lang="en-US" dirty="0" smtClean="0"/>
              <a:t>The </a:t>
            </a:r>
            <a:r>
              <a:rPr lang="en-US" dirty="0"/>
              <a:t>diagnosis code(s) on a claim should represent the principle condition, problem or other reason the service being billed was intended to address.</a:t>
            </a:r>
          </a:p>
          <a:p>
            <a:endParaRPr lang="en-US" dirty="0"/>
          </a:p>
          <a:p>
            <a:r>
              <a:rPr lang="en-US" dirty="0"/>
              <a:t>Claims paid under the fund sources SFAD (State Funds – Adult) and GACF (State Funds – Crisis) are included.  Services falling under SFCA (State Funds – C&amp;A), WTSO/WTSR (Women’s Treatment Outpatient &amp; Residential), and TCMH/TCDC (Treatment Court – not required to report) are not included</a:t>
            </a:r>
            <a:r>
              <a:rPr lang="en-US" dirty="0" smtClean="0"/>
              <a:t>.</a:t>
            </a:r>
          </a:p>
          <a:p>
            <a:endParaRPr lang="en-US" dirty="0"/>
          </a:p>
          <a:p>
            <a:r>
              <a:rPr lang="en-US" dirty="0"/>
              <a:t>The </a:t>
            </a:r>
            <a:r>
              <a:rPr lang="en-US" dirty="0" smtClean="0"/>
              <a:t>accumulators </a:t>
            </a:r>
            <a:r>
              <a:rPr lang="en-US" dirty="0"/>
              <a:t>will add all claims paid until the MRL is reached</a:t>
            </a:r>
            <a:r>
              <a:rPr lang="en-US" dirty="0" smtClean="0"/>
              <a:t>.</a:t>
            </a:r>
          </a:p>
          <a:p>
            <a:endParaRPr lang="en-US" dirty="0"/>
          </a:p>
          <a:p>
            <a:r>
              <a:rPr lang="en-US" dirty="0"/>
              <a:t>Once the MRL is reached, claims will become “pre-pay” and utilization is then tracked as state encounters</a:t>
            </a:r>
            <a:r>
              <a:rPr lang="en-US" dirty="0" smtClean="0"/>
              <a:t>.</a:t>
            </a:r>
            <a:endParaRPr lang="en-US" dirty="0"/>
          </a:p>
        </p:txBody>
      </p:sp>
    </p:spTree>
    <p:extLst>
      <p:ext uri="{BB962C8B-B14F-4D97-AF65-F5344CB8AC3E}">
        <p14:creationId xmlns:p14="http://schemas.microsoft.com/office/powerpoint/2010/main" val="2796336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both MRL Accumulators</a:t>
            </a:r>
            <a:br>
              <a:rPr lang="en-US" sz="2800" dirty="0"/>
            </a:br>
            <a:r>
              <a:rPr lang="en-US" sz="2800" dirty="0"/>
              <a:t>MH and </a:t>
            </a:r>
            <a:r>
              <a:rPr lang="en-US" sz="2800" dirty="0" smtClean="0"/>
              <a:t>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an accumulator set up for both Mental Health and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770898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6448"/>
            <a:ext cx="8534400" cy="758952"/>
          </a:xfrm>
        </p:spPr>
        <p:txBody>
          <a:bodyPr>
            <a:normAutofit fontScale="90000"/>
          </a:bodyPr>
          <a:lstStyle/>
          <a:p>
            <a:r>
              <a:rPr lang="en-US" dirty="0"/>
              <a:t>Providers with both MRL Accumulators</a:t>
            </a:r>
            <a:br>
              <a:rPr lang="en-US" dirty="0"/>
            </a:br>
            <a:r>
              <a:rPr lang="en-US" dirty="0"/>
              <a:t>MH and AD</a:t>
            </a:r>
          </a:p>
        </p:txBody>
      </p:sp>
      <p:sp>
        <p:nvSpPr>
          <p:cNvPr id="3" name="Content Placeholder 2"/>
          <p:cNvSpPr>
            <a:spLocks noGrp="1"/>
          </p:cNvSpPr>
          <p:nvPr>
            <p:ph sz="quarter" idx="1"/>
          </p:nvPr>
        </p:nvSpPr>
        <p:spPr/>
        <p:txBody>
          <a:bodyPr>
            <a:normAutofit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split and 50% applied to each </a:t>
            </a:r>
            <a:r>
              <a:rPr lang="en-US" dirty="0" smtClean="0"/>
              <a:t>MRL when applicable (providers with both MH and AD funding accumulators).  If one accumulator has been reached then only 50% of the claim will be paid.</a:t>
            </a:r>
            <a:endParaRPr lang="en-US" dirty="0"/>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MRL’s for MH and AD. </a:t>
            </a:r>
            <a:endParaRPr lang="en-US" dirty="0"/>
          </a:p>
          <a:p>
            <a:endParaRPr lang="en-US" dirty="0"/>
          </a:p>
        </p:txBody>
      </p:sp>
    </p:spTree>
    <p:extLst>
      <p:ext uri="{BB962C8B-B14F-4D97-AF65-F5344CB8AC3E}">
        <p14:creationId xmlns:p14="http://schemas.microsoft.com/office/powerpoint/2010/main" val="2929895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BHDD-Template-Final-5 (1)">
  <a:themeElements>
    <a:clrScheme name="Custom 1">
      <a:dk1>
        <a:srgbClr val="4258A7"/>
      </a:dk1>
      <a:lt1>
        <a:srgbClr val="FFFFFF"/>
      </a:lt1>
      <a:dk2>
        <a:srgbClr val="7F7F7F"/>
      </a:dk2>
      <a:lt2>
        <a:srgbClr val="FFFFFF"/>
      </a:lt2>
      <a:accent1>
        <a:srgbClr val="4258A7"/>
      </a:accent1>
      <a:accent2>
        <a:srgbClr val="A6BCDE"/>
      </a:accent2>
      <a:accent3>
        <a:srgbClr val="CCD4EC"/>
      </a:accent3>
      <a:accent4>
        <a:srgbClr val="E5E5E5"/>
      </a:accent4>
      <a:accent5>
        <a:srgbClr val="D8D8D8"/>
      </a:accent5>
      <a:accent6>
        <a:srgbClr val="FFFFFF"/>
      </a:accent6>
      <a:hlink>
        <a:srgbClr val="4258A7"/>
      </a:hlink>
      <a:folHlink>
        <a:srgbClr val="4258A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1" id="{B808E6F8-0079-4353-B8D2-B97DC4A16AD9}" vid="{764970DC-0A05-4BD7-99F4-1F1CAD37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5742d57d-2c17-4fb0-91f0-23904aa490a0">DRQURPSXRXJR-353-107</_dlc_DocId>
    <_dlc_DocIdUrl xmlns="5742d57d-2c17-4fb0-91f0-23904aa490a0">
      <Url>https://gets.sharepoint.com/sites/DBHDDCollab/adminops/PublicRelations/_layouts/15/DocIdRedir.aspx?ID=DRQURPSXRXJR-353-107</Url>
      <Description>DRQURPSXRXJR-353-107</Description>
    </_dlc_DocIdUrl>
    <SharedWithUsers xmlns="5742d57d-2c17-4fb0-91f0-23904aa490a0">
      <UserInfo>
        <DisplayName>Bailey, Chris</DisplayName>
        <AccountId>307</AccountId>
        <AccountType/>
      </UserInfo>
      <UserInfo>
        <DisplayName>Engle, Doug</DisplayName>
        <AccountId>18</AccountId>
        <AccountType/>
      </UserInfo>
      <UserInfo>
        <DisplayName>Wilkinson, Stuart</DisplayName>
        <AccountId>1673</AccountId>
        <AccountType/>
      </UserInfo>
      <UserInfo>
        <DisplayName>Sperbeck, Melissa A</DisplayName>
        <AccountId>79</AccountId>
        <AccountType/>
      </UserInfo>
      <UserInfo>
        <DisplayName>Atkins, Debbie</DisplayName>
        <AccountId>40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2D2BD4C9083E444AF2A5D3847F5F9E1" ma:contentTypeVersion="9" ma:contentTypeDescription="Create a new document." ma:contentTypeScope="" ma:versionID="44344cbcd03d14b3216cabef9604cee9">
  <xsd:schema xmlns:xsd="http://www.w3.org/2001/XMLSchema" xmlns:xs="http://www.w3.org/2001/XMLSchema" xmlns:p="http://schemas.microsoft.com/office/2006/metadata/properties" xmlns:ns2="5742d57d-2c17-4fb0-91f0-23904aa490a0" targetNamespace="http://schemas.microsoft.com/office/2006/metadata/properties" ma:root="true" ma:fieldsID="75ebf3d31e08fc6270b73bae55b1f864" ns2:_="">
    <xsd:import namespace="5742d57d-2c17-4fb0-91f0-23904aa490a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2d57d-2c17-4fb0-91f0-23904aa490a0"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9E29E9-354D-400A-91B3-D922B4129671}">
  <ds:schemaRefs>
    <ds:schemaRef ds:uri="http://schemas.microsoft.com/office/2006/documentManagement/types"/>
    <ds:schemaRef ds:uri="http://www.w3.org/XML/1998/namespace"/>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5742d57d-2c17-4fb0-91f0-23904aa490a0"/>
    <ds:schemaRef ds:uri="http://purl.org/dc/dcmitype/"/>
  </ds:schemaRefs>
</ds:datastoreItem>
</file>

<file path=customXml/itemProps2.xml><?xml version="1.0" encoding="utf-8"?>
<ds:datastoreItem xmlns:ds="http://schemas.openxmlformats.org/officeDocument/2006/customXml" ds:itemID="{9756711C-C071-40FE-AA0C-357EDE5FB9EF}">
  <ds:schemaRefs>
    <ds:schemaRef ds:uri="http://schemas.microsoft.com/sharepoint/v3/contenttype/forms"/>
  </ds:schemaRefs>
</ds:datastoreItem>
</file>

<file path=customXml/itemProps3.xml><?xml version="1.0" encoding="utf-8"?>
<ds:datastoreItem xmlns:ds="http://schemas.openxmlformats.org/officeDocument/2006/customXml" ds:itemID="{8DC91E2E-47C6-4964-B586-BAA4AF7232E1}">
  <ds:schemaRefs>
    <ds:schemaRef ds:uri="http://schemas.microsoft.com/sharepoint/events"/>
  </ds:schemaRefs>
</ds:datastoreItem>
</file>

<file path=customXml/itemProps4.xml><?xml version="1.0" encoding="utf-8"?>
<ds:datastoreItem xmlns:ds="http://schemas.openxmlformats.org/officeDocument/2006/customXml" ds:itemID="{BDBF8D91-E39B-4021-9EE3-F52276077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2d57d-2c17-4fb0-91f0-23904aa49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DBHDD-Template-Final-5 (1)</Template>
  <TotalTime>1286</TotalTime>
  <Words>1621</Words>
  <Application>Microsoft Office PowerPoint</Application>
  <PresentationFormat>On-screen Show (4:3)</PresentationFormat>
  <Paragraphs>438</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Georgia</vt:lpstr>
      <vt:lpstr>Wingdings</vt:lpstr>
      <vt:lpstr>Wingdings 2</vt:lpstr>
      <vt:lpstr>DBHDD-Template-Final-5 (1)</vt:lpstr>
      <vt:lpstr>Fee-for-Service Initiative</vt:lpstr>
      <vt:lpstr>REVISIONS</vt:lpstr>
      <vt:lpstr>Fee-for-Service Initiative</vt:lpstr>
      <vt:lpstr>July 1, 2016 Transition </vt:lpstr>
      <vt:lpstr>Tier Three Provider Funding</vt:lpstr>
      <vt:lpstr>Tier Three Provider Funding</vt:lpstr>
      <vt:lpstr>Provider MRL Accumulators </vt:lpstr>
      <vt:lpstr>Provider MRL Accumulators </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Applying Claims to Accumulators</vt:lpstr>
      <vt:lpstr>Provider MRL Accumulators </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Applying Claims to Accumulators</vt:lpstr>
      <vt:lpstr>PowerPoint Presentation</vt:lpstr>
    </vt:vector>
  </TitlesOfParts>
  <Company>DBHDD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Johnson, Andrew S</dc:creator>
  <cp:lastModifiedBy>Dionysatos, Angelyn</cp:lastModifiedBy>
  <cp:revision>40</cp:revision>
  <cp:lastPrinted>2016-05-02T15:10:18Z</cp:lastPrinted>
  <dcterms:created xsi:type="dcterms:W3CDTF">2016-04-20T19:53:21Z</dcterms:created>
  <dcterms:modified xsi:type="dcterms:W3CDTF">2016-06-15T15:33:44Z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0x01010042D2BD4C9083E444AF2A5D3847F5F9E1</vt:lpwstr>
  </property>
  <property fmtid="{D5CDD505-2E9C-101B-9397-08002B2CF9AE}" pid="3" name="_dlc_DocIdItemGuid">
    <vt:lpwstr>4f6845ce-1eb1-4436-b1ff-7062b3982ead</vt:lpwstr>
  </property>
</Properties>
</file>