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5"/>
  </p:sldMasterIdLst>
  <p:notesMasterIdLst>
    <p:notesMasterId r:id="rId19"/>
  </p:notesMasterIdLst>
  <p:sldIdLst>
    <p:sldId id="581" r:id="rId6"/>
    <p:sldId id="587" r:id="rId7"/>
    <p:sldId id="411" r:id="rId8"/>
    <p:sldId id="282" r:id="rId9"/>
    <p:sldId id="2145705679" r:id="rId10"/>
    <p:sldId id="532" r:id="rId11"/>
    <p:sldId id="505" r:id="rId12"/>
    <p:sldId id="503" r:id="rId13"/>
    <p:sldId id="588" r:id="rId14"/>
    <p:sldId id="589" r:id="rId15"/>
    <p:sldId id="590" r:id="rId16"/>
    <p:sldId id="571" r:id="rId17"/>
    <p:sldId id="57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Roberts" initials="AR" lastIdx="10" clrIdx="0"/>
  <p:cmAuthor id="2" name="Anne Malone" initials="AM" lastIdx="63" clrIdx="1"/>
  <p:cmAuthor id="3" name="Lloyd, Wallace L." initials="LWL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A635"/>
    <a:srgbClr val="72FF62"/>
    <a:srgbClr val="8CC63F"/>
    <a:srgbClr val="F9A519"/>
    <a:srgbClr val="00AD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53978" autoAdjust="0"/>
  </p:normalViewPr>
  <p:slideViewPr>
    <p:cSldViewPr snapToGrid="0" snapToObjects="1">
      <p:cViewPr varScale="1">
        <p:scale>
          <a:sx n="34" d="100"/>
          <a:sy n="34" d="100"/>
        </p:scale>
        <p:origin x="1852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98"/>
    </p:cViewPr>
  </p:sorterViewPr>
  <p:notesViewPr>
    <p:cSldViewPr snapToGrid="0" snapToObjects="1">
      <p:cViewPr>
        <p:scale>
          <a:sx n="110" d="100"/>
          <a:sy n="110" d="100"/>
        </p:scale>
        <p:origin x="2054" y="-145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7930B-40B7-43F0-886C-39A7D04E46E7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17B8554-F0E9-4828-BF99-1D97EB3D0D97}">
      <dgm:prSet/>
      <dgm:spPr/>
      <dgm:t>
        <a:bodyPr/>
        <a:lstStyle/>
        <a:p>
          <a:endParaRPr lang="en-US" dirty="0"/>
        </a:p>
        <a:p>
          <a:r>
            <a:rPr lang="en-US" dirty="0"/>
            <a:t>Opening Welcome &amp; Updates from Ron Wakefield, Division Director IDD, DBHDD </a:t>
          </a:r>
        </a:p>
      </dgm:t>
    </dgm:pt>
    <dgm:pt modelId="{7910149A-98B3-45DB-A189-F6D80D505EB3}" type="parTrans" cxnId="{11D82181-5EBA-4773-A166-08BAE6322088}">
      <dgm:prSet/>
      <dgm:spPr/>
      <dgm:t>
        <a:bodyPr/>
        <a:lstStyle/>
        <a:p>
          <a:endParaRPr lang="en-US"/>
        </a:p>
      </dgm:t>
    </dgm:pt>
    <dgm:pt modelId="{9ED07BAC-5283-4ED2-AAF4-693079A18EAA}" type="sibTrans" cxnId="{11D82181-5EBA-4773-A166-08BAE6322088}">
      <dgm:prSet/>
      <dgm:spPr/>
      <dgm:t>
        <a:bodyPr/>
        <a:lstStyle/>
        <a:p>
          <a:endParaRPr lang="en-US"/>
        </a:p>
      </dgm:t>
    </dgm:pt>
    <dgm:pt modelId="{DE946498-7D75-4691-856A-7B6B638D7994}">
      <dgm:prSet/>
      <dgm:spPr/>
      <dgm:t>
        <a:bodyPr/>
        <a:lstStyle/>
        <a:p>
          <a:endParaRPr lang="en-US"/>
        </a:p>
      </dgm:t>
    </dgm:pt>
    <dgm:pt modelId="{8340F7CD-4A94-432E-93AD-86BF92C29DCE}" type="parTrans" cxnId="{CC9ED476-E736-4E17-94EF-ED3D7E60AF90}">
      <dgm:prSet/>
      <dgm:spPr/>
      <dgm:t>
        <a:bodyPr/>
        <a:lstStyle/>
        <a:p>
          <a:endParaRPr lang="en-US"/>
        </a:p>
      </dgm:t>
    </dgm:pt>
    <dgm:pt modelId="{4EECECDC-4BEC-4B94-883D-C92752D8E515}" type="sibTrans" cxnId="{CC9ED476-E736-4E17-94EF-ED3D7E60AF90}">
      <dgm:prSet/>
      <dgm:spPr/>
      <dgm:t>
        <a:bodyPr/>
        <a:lstStyle/>
        <a:p>
          <a:endParaRPr lang="en-US"/>
        </a:p>
      </dgm:t>
    </dgm:pt>
    <dgm:pt modelId="{D9B453B5-66E2-46ED-BDB7-E28F7C216700}" type="pres">
      <dgm:prSet presAssocID="{D907930B-40B7-43F0-886C-39A7D04E46E7}" presName="vert0" presStyleCnt="0">
        <dgm:presLayoutVars>
          <dgm:dir/>
          <dgm:animOne val="branch"/>
          <dgm:animLvl val="lvl"/>
        </dgm:presLayoutVars>
      </dgm:prSet>
      <dgm:spPr/>
    </dgm:pt>
    <dgm:pt modelId="{E4C75E39-6BB6-421B-838F-F5907432D408}" type="pres">
      <dgm:prSet presAssocID="{F17B8554-F0E9-4828-BF99-1D97EB3D0D97}" presName="thickLine" presStyleLbl="alignNode1" presStyleIdx="0" presStyleCnt="2"/>
      <dgm:spPr/>
    </dgm:pt>
    <dgm:pt modelId="{5257E826-0EB5-4AF9-BCE0-9BFB7C1B0FD8}" type="pres">
      <dgm:prSet presAssocID="{F17B8554-F0E9-4828-BF99-1D97EB3D0D97}" presName="horz1" presStyleCnt="0"/>
      <dgm:spPr/>
    </dgm:pt>
    <dgm:pt modelId="{EB641DB3-4B3F-408E-A39B-5F6CF1B83EBE}" type="pres">
      <dgm:prSet presAssocID="{F17B8554-F0E9-4828-BF99-1D97EB3D0D97}" presName="tx1" presStyleLbl="revTx" presStyleIdx="0" presStyleCnt="2" custScaleY="98219" custLinFactNeighborY="-8671"/>
      <dgm:spPr/>
    </dgm:pt>
    <dgm:pt modelId="{7CAE9C55-C8D2-45F9-A44E-37511CEF95EA}" type="pres">
      <dgm:prSet presAssocID="{F17B8554-F0E9-4828-BF99-1D97EB3D0D97}" presName="vert1" presStyleCnt="0"/>
      <dgm:spPr/>
    </dgm:pt>
    <dgm:pt modelId="{D0CC3A6B-5EAC-4275-B6FA-ADC7DB187150}" type="pres">
      <dgm:prSet presAssocID="{DE946498-7D75-4691-856A-7B6B638D7994}" presName="thickLine" presStyleLbl="alignNode1" presStyleIdx="1" presStyleCnt="2"/>
      <dgm:spPr/>
    </dgm:pt>
    <dgm:pt modelId="{17F0FF0D-2E99-44E5-825D-3D5C2B88B9A7}" type="pres">
      <dgm:prSet presAssocID="{DE946498-7D75-4691-856A-7B6B638D7994}" presName="horz1" presStyleCnt="0"/>
      <dgm:spPr/>
    </dgm:pt>
    <dgm:pt modelId="{265BCAED-6FBC-4DE6-BA0B-CC8BC620E971}" type="pres">
      <dgm:prSet presAssocID="{DE946498-7D75-4691-856A-7B6B638D7994}" presName="tx1" presStyleLbl="revTx" presStyleIdx="1" presStyleCnt="2" custLinFactNeighborY="-6503"/>
      <dgm:spPr/>
    </dgm:pt>
    <dgm:pt modelId="{FCD09F87-AE0F-4177-A755-9ABB0214D9C7}" type="pres">
      <dgm:prSet presAssocID="{DE946498-7D75-4691-856A-7B6B638D7994}" presName="vert1" presStyleCnt="0"/>
      <dgm:spPr/>
    </dgm:pt>
  </dgm:ptLst>
  <dgm:cxnLst>
    <dgm:cxn modelId="{7D106F4B-AE29-4AED-A3C7-8B9817736E2A}" type="presOf" srcId="{DE946498-7D75-4691-856A-7B6B638D7994}" destId="{265BCAED-6FBC-4DE6-BA0B-CC8BC620E971}" srcOrd="0" destOrd="0" presId="urn:microsoft.com/office/officeart/2008/layout/LinedList"/>
    <dgm:cxn modelId="{45082A50-85D6-4528-8C8C-82D4D7596787}" type="presOf" srcId="{F17B8554-F0E9-4828-BF99-1D97EB3D0D97}" destId="{EB641DB3-4B3F-408E-A39B-5F6CF1B83EBE}" srcOrd="0" destOrd="0" presId="urn:microsoft.com/office/officeart/2008/layout/LinedList"/>
    <dgm:cxn modelId="{CC9ED476-E736-4E17-94EF-ED3D7E60AF90}" srcId="{D907930B-40B7-43F0-886C-39A7D04E46E7}" destId="{DE946498-7D75-4691-856A-7B6B638D7994}" srcOrd="1" destOrd="0" parTransId="{8340F7CD-4A94-432E-93AD-86BF92C29DCE}" sibTransId="{4EECECDC-4BEC-4B94-883D-C92752D8E515}"/>
    <dgm:cxn modelId="{11D82181-5EBA-4773-A166-08BAE6322088}" srcId="{D907930B-40B7-43F0-886C-39A7D04E46E7}" destId="{F17B8554-F0E9-4828-BF99-1D97EB3D0D97}" srcOrd="0" destOrd="0" parTransId="{7910149A-98B3-45DB-A189-F6D80D505EB3}" sibTransId="{9ED07BAC-5283-4ED2-AAF4-693079A18EAA}"/>
    <dgm:cxn modelId="{9AE6BEE0-DBA7-4D0E-AF5D-6F405D3CB915}" type="presOf" srcId="{D907930B-40B7-43F0-886C-39A7D04E46E7}" destId="{D9B453B5-66E2-46ED-BDB7-E28F7C216700}" srcOrd="0" destOrd="0" presId="urn:microsoft.com/office/officeart/2008/layout/LinedList"/>
    <dgm:cxn modelId="{ADF5B994-BA19-4631-999A-EA257A9B3846}" type="presParOf" srcId="{D9B453B5-66E2-46ED-BDB7-E28F7C216700}" destId="{E4C75E39-6BB6-421B-838F-F5907432D408}" srcOrd="0" destOrd="0" presId="urn:microsoft.com/office/officeart/2008/layout/LinedList"/>
    <dgm:cxn modelId="{E9041826-5406-44AE-BE12-9E78B5BA0595}" type="presParOf" srcId="{D9B453B5-66E2-46ED-BDB7-E28F7C216700}" destId="{5257E826-0EB5-4AF9-BCE0-9BFB7C1B0FD8}" srcOrd="1" destOrd="0" presId="urn:microsoft.com/office/officeart/2008/layout/LinedList"/>
    <dgm:cxn modelId="{2BE445F3-C3E2-4DCA-B9E5-E07EF62D4FD3}" type="presParOf" srcId="{5257E826-0EB5-4AF9-BCE0-9BFB7C1B0FD8}" destId="{EB641DB3-4B3F-408E-A39B-5F6CF1B83EBE}" srcOrd="0" destOrd="0" presId="urn:microsoft.com/office/officeart/2008/layout/LinedList"/>
    <dgm:cxn modelId="{9B0AD3A7-CB5E-47D0-944E-5D2A363E09E6}" type="presParOf" srcId="{5257E826-0EB5-4AF9-BCE0-9BFB7C1B0FD8}" destId="{7CAE9C55-C8D2-45F9-A44E-37511CEF95EA}" srcOrd="1" destOrd="0" presId="urn:microsoft.com/office/officeart/2008/layout/LinedList"/>
    <dgm:cxn modelId="{E665E43B-18A3-48EB-89E8-13A34C62D3D5}" type="presParOf" srcId="{D9B453B5-66E2-46ED-BDB7-E28F7C216700}" destId="{D0CC3A6B-5EAC-4275-B6FA-ADC7DB187150}" srcOrd="2" destOrd="0" presId="urn:microsoft.com/office/officeart/2008/layout/LinedList"/>
    <dgm:cxn modelId="{A845723C-C376-41B2-8D86-D42C25E6D968}" type="presParOf" srcId="{D9B453B5-66E2-46ED-BDB7-E28F7C216700}" destId="{17F0FF0D-2E99-44E5-825D-3D5C2B88B9A7}" srcOrd="3" destOrd="0" presId="urn:microsoft.com/office/officeart/2008/layout/LinedList"/>
    <dgm:cxn modelId="{27B00B3B-0589-4234-B14E-7E52D0DC9524}" type="presParOf" srcId="{17F0FF0D-2E99-44E5-825D-3D5C2B88B9A7}" destId="{265BCAED-6FBC-4DE6-BA0B-CC8BC620E971}" srcOrd="0" destOrd="0" presId="urn:microsoft.com/office/officeart/2008/layout/LinedList"/>
    <dgm:cxn modelId="{C29A692C-5138-4E7A-BDF0-58ACDB556BEE}" type="presParOf" srcId="{17F0FF0D-2E99-44E5-825D-3D5C2B88B9A7}" destId="{FCD09F87-AE0F-4177-A755-9ABB0214D9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75E39-6BB6-421B-838F-F5907432D408}">
      <dsp:nvSpPr>
        <dsp:cNvPr id="0" name=""/>
        <dsp:cNvSpPr/>
      </dsp:nvSpPr>
      <dsp:spPr>
        <a:xfrm>
          <a:off x="0" y="2577"/>
          <a:ext cx="814740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641DB3-4B3F-408E-A39B-5F6CF1B83EBE}">
      <dsp:nvSpPr>
        <dsp:cNvPr id="0" name=""/>
        <dsp:cNvSpPr/>
      </dsp:nvSpPr>
      <dsp:spPr>
        <a:xfrm>
          <a:off x="0" y="0"/>
          <a:ext cx="8147408" cy="219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Opening Welcome &amp; Updates from Ron Wakefield, Division Director IDD, DBHDD </a:t>
          </a:r>
        </a:p>
      </dsp:txBody>
      <dsp:txXfrm>
        <a:off x="0" y="0"/>
        <a:ext cx="8147408" cy="2195448"/>
      </dsp:txXfrm>
    </dsp:sp>
    <dsp:sp modelId="{D0CC3A6B-5EAC-4275-B6FA-ADC7DB187150}">
      <dsp:nvSpPr>
        <dsp:cNvPr id="0" name=""/>
        <dsp:cNvSpPr/>
      </dsp:nvSpPr>
      <dsp:spPr>
        <a:xfrm>
          <a:off x="0" y="2198026"/>
          <a:ext cx="814740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5BCAED-6FBC-4DE6-BA0B-CC8BC620E971}">
      <dsp:nvSpPr>
        <dsp:cNvPr id="0" name=""/>
        <dsp:cNvSpPr/>
      </dsp:nvSpPr>
      <dsp:spPr>
        <a:xfrm>
          <a:off x="0" y="2052667"/>
          <a:ext cx="8147408" cy="223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0" y="2052667"/>
        <a:ext cx="8147408" cy="2235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A022A3E3-165D-6848-B2B3-96685D1A451D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FB651BC-EB9F-6142-A903-B8BCAD1993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5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28600" indent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57200" indent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5800" indent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914400" indent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1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8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3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5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5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0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2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7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9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5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7131"/>
          </a:xfrm>
          <a:prstGeom prst="rect">
            <a:avLst/>
          </a:prstGeom>
        </p:spPr>
        <p:txBody>
          <a:bodyPr lIns="27432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85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Stack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1638" y="1447800"/>
            <a:ext cx="11339512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1637" y="2133600"/>
            <a:ext cx="11302501" cy="4225493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56304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03466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5" y="1371600"/>
            <a:ext cx="7116065" cy="4681728"/>
          </a:xfrm>
        </p:spPr>
        <p:txBody>
          <a:bodyPr/>
          <a:lstStyle>
            <a:lvl1pPr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026401" y="1371600"/>
            <a:ext cx="3759199" cy="4681728"/>
          </a:xfrm>
        </p:spPr>
        <p:txBody>
          <a:bodyPr/>
          <a:lstStyle>
            <a:lvl1pPr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7772400" y="1332705"/>
            <a:ext cx="1" cy="477316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46091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ussi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23900"/>
            <a:ext cx="8686800" cy="1371600"/>
          </a:xfrm>
        </p:spPr>
        <p:txBody>
          <a:bodyPr anchor="ctr" anchorCtr="0">
            <a:normAutofit/>
          </a:bodyPr>
          <a:lstStyle>
            <a:lvl1pPr algn="l">
              <a:defRPr sz="2800" b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219200" y="723900"/>
            <a:ext cx="1371600" cy="1371600"/>
          </a:xfrm>
          <a:prstGeom prst="ellipse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0" dirty="0">
                <a:latin typeface="Arial Black" charset="0"/>
                <a:ea typeface="Arial Black" charset="0"/>
                <a:cs typeface="Arial Black" charset="0"/>
              </a:rPr>
              <a:t>?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8600" y="2584450"/>
            <a:ext cx="11734800" cy="3587750"/>
          </a:xfrm>
          <a:prstGeom prst="rect">
            <a:avLst/>
          </a:prstGeom>
          <a:solidFill>
            <a:srgbClr val="3C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2667000"/>
            <a:ext cx="5410200" cy="320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2200" y="2667000"/>
            <a:ext cx="5410200" cy="320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0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ver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7000" y="1447800"/>
            <a:ext cx="51054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ular Callout 4" descr="speech bubble"/>
          <p:cNvSpPr/>
          <p:nvPr userDrawn="1"/>
        </p:nvSpPr>
        <p:spPr>
          <a:xfrm>
            <a:off x="914400" y="1447800"/>
            <a:ext cx="4114800" cy="3429000"/>
          </a:xfrm>
          <a:prstGeom prst="wedgeRoundRectCallout">
            <a:avLst>
              <a:gd name="adj1" fmla="val 76698"/>
              <a:gd name="adj2" fmla="val -268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43000" y="1676400"/>
            <a:ext cx="3657600" cy="297180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66074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49873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ou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>
          <a:xfrm>
            <a:off x="1371600" y="1600200"/>
            <a:ext cx="9296400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en-US" sz="3300" kern="1200">
                <a:solidFill>
                  <a:srgbClr val="3D58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1600200"/>
            <a:ext cx="9296400" cy="10668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371600" y="2819400"/>
            <a:ext cx="9296400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891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50316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>
          <a:xfrm>
            <a:off x="1409075" y="4419600"/>
            <a:ext cx="9296400" cy="171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en-US" sz="3300" kern="1200">
                <a:solidFill>
                  <a:srgbClr val="3D58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00331" y="4419600"/>
            <a:ext cx="9296400" cy="1718872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36380" y="1391312"/>
            <a:ext cx="11349220" cy="2362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93791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969317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512377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1528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56797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346475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38614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115875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B10633E-B5BF-7C48-9753-DDAD0C53CC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2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34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2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bhddapps.dbhdd.ga.gov/DBHDDPIMS/(S(ap5hkg1cjrmabxdc4uhwe5ly))/Home_Ext.aspx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dbhddconstituentservices.zendesk.com/hc/en-us/requests/n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gadbhdd/" TargetMode="External"/><Relationship Id="rId5" Type="http://schemas.openxmlformats.org/officeDocument/2006/relationships/hyperlink" Target="https://urldefense.com/v3/__http:/twitter.com/dbhdd__;!!HWVSVPY!muJtOZUpTayNAVeEr5ow7ZvDu00xaVhz_6B6bc--mfxNOdcSxYTV9mhX3ls1nflpsREkofdARzN9dy6X2MXiEeJWOFJyGfUp8NzUYVpNKw$" TargetMode="External"/><Relationship Id="rId4" Type="http://schemas.openxmlformats.org/officeDocument/2006/relationships/hyperlink" Target="https://www.facebook.com/GeorgiaDBHD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ch.georgia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"/>
          <a:stretch/>
        </p:blipFill>
        <p:spPr>
          <a:xfrm>
            <a:off x="6932911" y="195398"/>
            <a:ext cx="2778632" cy="6421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20" y="821802"/>
            <a:ext cx="2683063" cy="54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hear from YOU: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08345" y="1329069"/>
            <a:ext cx="7113181" cy="2828261"/>
          </a:xfrm>
          <a:prstGeom prst="wedgeRoundRectCallout">
            <a:avLst>
              <a:gd name="adj1" fmla="val 72629"/>
              <a:gd name="adj2" fmla="val -211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Do you have any additional recommendations for DBHDD and DCH for the COMP waiver renewal….</a:t>
            </a:r>
          </a:p>
        </p:txBody>
      </p:sp>
      <p:pic>
        <p:nvPicPr>
          <p:cNvPr id="3" name="Graphic 2" descr="Arrow: Slight curve with solid fill">
            <a:extLst>
              <a:ext uri="{FF2B5EF4-FFF2-40B4-BE49-F238E27FC236}">
                <a16:creationId xmlns:a16="http://schemas.microsoft.com/office/drawing/2014/main" id="{CDF00F3D-05AE-FE83-E203-C603DD0FA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80446">
            <a:off x="10217888" y="5191403"/>
            <a:ext cx="1500963" cy="1500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09E8B-6B29-42D5-439D-DAC71B290534}"/>
              </a:ext>
            </a:extLst>
          </p:cNvPr>
          <p:cNvSpPr txBox="1"/>
          <p:nvPr/>
        </p:nvSpPr>
        <p:spPr>
          <a:xfrm>
            <a:off x="5380074" y="4750666"/>
            <a:ext cx="4795284" cy="17389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Insert your feedback in the chat to be reviewed and memorialized</a:t>
            </a:r>
          </a:p>
          <a:p>
            <a:r>
              <a:rPr lang="en-US" sz="1600" dirty="0">
                <a:solidFill>
                  <a:schemeClr val="bg1"/>
                </a:solidFill>
              </a:rPr>
              <a:t>(reminder: no Protected Health Information should be written in the chat)</a:t>
            </a:r>
          </a:p>
        </p:txBody>
      </p:sp>
    </p:spTree>
    <p:extLst>
      <p:ext uri="{BB962C8B-B14F-4D97-AF65-F5344CB8AC3E}">
        <p14:creationId xmlns:p14="http://schemas.microsoft.com/office/powerpoint/2010/main" val="276033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1CB898-6742-5019-FF0C-C5A93B875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438" y="5607114"/>
            <a:ext cx="2409344" cy="783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823DF-1015-FE2B-B427-EF00B6B6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Stay Connected and Up to 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0438F-95BE-AFBD-2ABD-F7533C71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10" y="1250886"/>
            <a:ext cx="10515600" cy="5461909"/>
          </a:xfrm>
        </p:spPr>
        <p:txBody>
          <a:bodyPr>
            <a:normAutofit/>
          </a:bodyPr>
          <a:lstStyle/>
          <a:p>
            <a:r>
              <a:rPr lang="en-US" dirty="0"/>
              <a:t>Follow DBHDD on </a:t>
            </a:r>
            <a:r>
              <a:rPr lang="en-US" dirty="0">
                <a:hlinkClick r:id="rId4"/>
              </a:rPr>
              <a:t>Facebook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X</a:t>
            </a:r>
            <a:r>
              <a:rPr lang="en-US" dirty="0"/>
              <a:t>, and </a:t>
            </a:r>
            <a:r>
              <a:rPr lang="en-US" dirty="0">
                <a:hlinkClick r:id="rId6"/>
              </a:rPr>
              <a:t>Instagram</a:t>
            </a:r>
            <a:endParaRPr lang="en-US" dirty="0"/>
          </a:p>
          <a:p>
            <a:r>
              <a:rPr lang="en-US" dirty="0"/>
              <a:t>Office of Constituent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They are a point of contact for the people we serve, their families, advocates, and the general public.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For questions, complaints or help accessing DBHDD services, contact them via the </a:t>
            </a:r>
            <a:r>
              <a:rPr lang="en-US" dirty="0">
                <a:hlinkClick r:id="rId7"/>
              </a:rPr>
              <a:t>Constituent Services Portal </a:t>
            </a:r>
            <a:r>
              <a:rPr lang="en-US" dirty="0"/>
              <a:t>or call 404-991-2308.</a:t>
            </a:r>
          </a:p>
          <a:p>
            <a:r>
              <a:rPr lang="en-US" dirty="0"/>
              <a:t>Office of Provider Relations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They are a point of contact for DBHDD providers and can assist with questions related to DBHDD expectations, policies, and procedures.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Submit questions to them via the </a:t>
            </a:r>
            <a:r>
              <a:rPr lang="en-US" dirty="0">
                <a:hlinkClick r:id="rId8"/>
              </a:rPr>
              <a:t>Provider Issue Management System </a:t>
            </a:r>
            <a:r>
              <a:rPr lang="en-US" dirty="0"/>
              <a:t>(PIMS).</a:t>
            </a:r>
          </a:p>
        </p:txBody>
      </p:sp>
    </p:spTree>
    <p:extLst>
      <p:ext uri="{BB962C8B-B14F-4D97-AF65-F5344CB8AC3E}">
        <p14:creationId xmlns:p14="http://schemas.microsoft.com/office/powerpoint/2010/main" val="245365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5181" y="4189227"/>
            <a:ext cx="10873536" cy="155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"/>
                <a:cs typeface=""/>
              </a:rPr>
              <a:t>Thank you for your participation! </a:t>
            </a:r>
          </a:p>
        </p:txBody>
      </p:sp>
    </p:spTree>
    <p:extLst>
      <p:ext uri="{BB962C8B-B14F-4D97-AF65-F5344CB8AC3E}">
        <p14:creationId xmlns:p14="http://schemas.microsoft.com/office/powerpoint/2010/main" val="122158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97" y="4687321"/>
            <a:ext cx="896964" cy="1323861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447308" y="3754438"/>
            <a:ext cx="7606147" cy="394481"/>
          </a:xfrm>
        </p:spPr>
        <p:txBody>
          <a:bodyPr>
            <a:normAutofit/>
          </a:bodyPr>
          <a:lstStyle/>
          <a:p>
            <a:r>
              <a:rPr lang="en-US" sz="1700" dirty="0"/>
              <a:t>Georgia Department of Behavioral Health &amp;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98628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433003" y="-1"/>
            <a:ext cx="9325994" cy="2489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14140" y="96380"/>
            <a:ext cx="8933358" cy="2000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2025 COMP WAIVER RENEWAL:</a:t>
            </a:r>
          </a:p>
          <a:p>
            <a:pPr>
              <a:spcAft>
                <a:spcPts val="600"/>
              </a:spcAft>
            </a:pPr>
            <a:r>
              <a:rPr lang="en-US" sz="3400" i="1" dirty="0">
                <a:solidFill>
                  <a:schemeClr val="bg1"/>
                </a:solidFill>
                <a:latin typeface="Arial"/>
                <a:cs typeface="Arial"/>
              </a:rPr>
              <a:t>A Public Listening Session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4140" y="2673691"/>
            <a:ext cx="3726485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Presented by: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Division of IDD, DBHDD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in partnership with DCH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433003" y="4841158"/>
            <a:ext cx="932599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754EEB6-5ACE-4412-AFEC-68215569B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003" y="5020075"/>
            <a:ext cx="3234690" cy="14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7125" y="742600"/>
            <a:ext cx="10335647" cy="51372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bg1"/>
                </a:solidFill>
              </a:rPr>
              <a:t>“If you want to go fast, go alone. If you want to go far, go together”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                             – African Proverb </a:t>
            </a:r>
            <a:r>
              <a:rPr lang="en-US" sz="4400" dirty="0">
                <a:solidFill>
                  <a:schemeClr val="bg1"/>
                </a:solidFill>
              </a:rPr>
              <a:t>		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5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7447"/>
            <a:ext cx="12192000" cy="56805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637963" y="1260575"/>
            <a:ext cx="5231208" cy="56805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Introduction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What's working well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Areas for opportunity 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Additional Recommendations 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38200" y="195080"/>
            <a:ext cx="10896600" cy="1325563"/>
          </a:xfrm>
        </p:spPr>
        <p:txBody>
          <a:bodyPr/>
          <a:lstStyle/>
          <a:p>
            <a:r>
              <a:rPr lang="en-US" dirty="0"/>
              <a:t>Today’s agenda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26104" y="1933476"/>
            <a:ext cx="0" cy="454977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42507" y="2785505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2507" y="3666849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87843" y="4520569"/>
            <a:ext cx="4456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42507" y="5829662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DF8B-B0A6-4063-9989-9470BADF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631" y="1198681"/>
            <a:ext cx="7654738" cy="964931"/>
          </a:xfrm>
        </p:spPr>
        <p:txBody>
          <a:bodyPr>
            <a:normAutofit fontScale="90000"/>
          </a:bodyPr>
          <a:lstStyle/>
          <a:p>
            <a:br>
              <a:rPr lang="en-US" sz="3203"/>
            </a:br>
            <a:endParaRPr lang="en-US" sz="3203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661FA8-F98C-4EF0-A1E4-0D046B692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593317"/>
              </p:ext>
            </p:extLst>
          </p:nvPr>
        </p:nvGraphicFramePr>
        <p:xfrm>
          <a:off x="3421294" y="2547992"/>
          <a:ext cx="8147408" cy="443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50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 Waiver Renewal- Process Flow</a:t>
            </a:r>
          </a:p>
        </p:txBody>
      </p:sp>
      <p:sp>
        <p:nvSpPr>
          <p:cNvPr id="5" name="Freeform 4"/>
          <p:cNvSpPr/>
          <p:nvPr/>
        </p:nvSpPr>
        <p:spPr>
          <a:xfrm>
            <a:off x="465514" y="1545583"/>
            <a:ext cx="3566220" cy="1463628"/>
          </a:xfrm>
          <a:custGeom>
            <a:avLst/>
            <a:gdLst>
              <a:gd name="connsiteX0" fmla="*/ 0 w 3575219"/>
              <a:gd name="connsiteY0" fmla="*/ 0 h 2145131"/>
              <a:gd name="connsiteX1" fmla="*/ 3575219 w 3575219"/>
              <a:gd name="connsiteY1" fmla="*/ 0 h 2145131"/>
              <a:gd name="connsiteX2" fmla="*/ 3575219 w 3575219"/>
              <a:gd name="connsiteY2" fmla="*/ 2145131 h 2145131"/>
              <a:gd name="connsiteX3" fmla="*/ 0 w 3575219"/>
              <a:gd name="connsiteY3" fmla="*/ 2145131 h 2145131"/>
              <a:gd name="connsiteX4" fmla="*/ 0 w 3575219"/>
              <a:gd name="connsiteY4" fmla="*/ 0 h 21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219" h="2145131">
                <a:moveTo>
                  <a:pt x="0" y="0"/>
                </a:moveTo>
                <a:lnTo>
                  <a:pt x="3575219" y="0"/>
                </a:lnTo>
                <a:lnTo>
                  <a:pt x="3575219" y="2145131"/>
                </a:lnTo>
                <a:lnTo>
                  <a:pt x="0" y="214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Listening Sessions Public &amp; Department requested changes </a:t>
            </a:r>
          </a:p>
        </p:txBody>
      </p:sp>
      <p:sp>
        <p:nvSpPr>
          <p:cNvPr id="7" name="Freeform 6"/>
          <p:cNvSpPr/>
          <p:nvPr/>
        </p:nvSpPr>
        <p:spPr>
          <a:xfrm>
            <a:off x="4343371" y="1545583"/>
            <a:ext cx="3566220" cy="1463628"/>
          </a:xfrm>
          <a:custGeom>
            <a:avLst/>
            <a:gdLst>
              <a:gd name="connsiteX0" fmla="*/ 0 w 3575219"/>
              <a:gd name="connsiteY0" fmla="*/ 0 h 2145131"/>
              <a:gd name="connsiteX1" fmla="*/ 3575219 w 3575219"/>
              <a:gd name="connsiteY1" fmla="*/ 0 h 2145131"/>
              <a:gd name="connsiteX2" fmla="*/ 3575219 w 3575219"/>
              <a:gd name="connsiteY2" fmla="*/ 2145131 h 2145131"/>
              <a:gd name="connsiteX3" fmla="*/ 0 w 3575219"/>
              <a:gd name="connsiteY3" fmla="*/ 2145131 h 2145131"/>
              <a:gd name="connsiteX4" fmla="*/ 0 w 3575219"/>
              <a:gd name="connsiteY4" fmla="*/ 0 h 21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219" h="2145131">
                <a:moveTo>
                  <a:pt x="0" y="0"/>
                </a:moveTo>
                <a:lnTo>
                  <a:pt x="3575219" y="0"/>
                </a:lnTo>
                <a:lnTo>
                  <a:pt x="3575219" y="2145131"/>
                </a:lnTo>
                <a:lnTo>
                  <a:pt x="0" y="214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DCH Board Initial Adoption </a:t>
            </a:r>
          </a:p>
        </p:txBody>
      </p:sp>
      <p:sp>
        <p:nvSpPr>
          <p:cNvPr id="8" name="Freeform 7"/>
          <p:cNvSpPr/>
          <p:nvPr/>
        </p:nvSpPr>
        <p:spPr>
          <a:xfrm>
            <a:off x="8221228" y="1545582"/>
            <a:ext cx="3566220" cy="1463628"/>
          </a:xfrm>
          <a:custGeom>
            <a:avLst/>
            <a:gdLst>
              <a:gd name="connsiteX0" fmla="*/ 0 w 3575219"/>
              <a:gd name="connsiteY0" fmla="*/ 0 h 2145131"/>
              <a:gd name="connsiteX1" fmla="*/ 3575219 w 3575219"/>
              <a:gd name="connsiteY1" fmla="*/ 0 h 2145131"/>
              <a:gd name="connsiteX2" fmla="*/ 3575219 w 3575219"/>
              <a:gd name="connsiteY2" fmla="*/ 2145131 h 2145131"/>
              <a:gd name="connsiteX3" fmla="*/ 0 w 3575219"/>
              <a:gd name="connsiteY3" fmla="*/ 2145131 h 2145131"/>
              <a:gd name="connsiteX4" fmla="*/ 0 w 3575219"/>
              <a:gd name="connsiteY4" fmla="*/ 0 h 21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219" h="2145131">
                <a:moveTo>
                  <a:pt x="0" y="0"/>
                </a:moveTo>
                <a:lnTo>
                  <a:pt x="3575219" y="0"/>
                </a:lnTo>
                <a:lnTo>
                  <a:pt x="3575219" y="2145131"/>
                </a:lnTo>
                <a:lnTo>
                  <a:pt x="0" y="214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DCH Board- Public Comment Period</a:t>
            </a:r>
          </a:p>
          <a:p>
            <a:pPr lvl="0" algn="ctr" defTabSz="16891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hlinkClick r:id="rId3"/>
              </a:rPr>
              <a:t>Georgia Department of Community Health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221228" y="3283525"/>
            <a:ext cx="3566220" cy="1504608"/>
          </a:xfrm>
          <a:custGeom>
            <a:avLst/>
            <a:gdLst>
              <a:gd name="connsiteX0" fmla="*/ 0 w 3575219"/>
              <a:gd name="connsiteY0" fmla="*/ 0 h 2145131"/>
              <a:gd name="connsiteX1" fmla="*/ 3575219 w 3575219"/>
              <a:gd name="connsiteY1" fmla="*/ 0 h 2145131"/>
              <a:gd name="connsiteX2" fmla="*/ 3575219 w 3575219"/>
              <a:gd name="connsiteY2" fmla="*/ 2145131 h 2145131"/>
              <a:gd name="connsiteX3" fmla="*/ 0 w 3575219"/>
              <a:gd name="connsiteY3" fmla="*/ 2145131 h 2145131"/>
              <a:gd name="connsiteX4" fmla="*/ 0 w 3575219"/>
              <a:gd name="connsiteY4" fmla="*/ 0 h 21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219" h="2145131">
                <a:moveTo>
                  <a:pt x="0" y="0"/>
                </a:moveTo>
                <a:lnTo>
                  <a:pt x="3575219" y="0"/>
                </a:lnTo>
                <a:lnTo>
                  <a:pt x="3575219" y="2145131"/>
                </a:lnTo>
                <a:lnTo>
                  <a:pt x="0" y="214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DCH Board Final Adoption </a:t>
            </a:r>
          </a:p>
        </p:txBody>
      </p:sp>
      <p:sp>
        <p:nvSpPr>
          <p:cNvPr id="11" name="Freeform 10"/>
          <p:cNvSpPr/>
          <p:nvPr/>
        </p:nvSpPr>
        <p:spPr>
          <a:xfrm>
            <a:off x="8221228" y="5062448"/>
            <a:ext cx="3566220" cy="1471356"/>
          </a:xfrm>
          <a:custGeom>
            <a:avLst/>
            <a:gdLst>
              <a:gd name="connsiteX0" fmla="*/ 0 w 3575219"/>
              <a:gd name="connsiteY0" fmla="*/ 0 h 2145131"/>
              <a:gd name="connsiteX1" fmla="*/ 3575219 w 3575219"/>
              <a:gd name="connsiteY1" fmla="*/ 0 h 2145131"/>
              <a:gd name="connsiteX2" fmla="*/ 3575219 w 3575219"/>
              <a:gd name="connsiteY2" fmla="*/ 2145131 h 2145131"/>
              <a:gd name="connsiteX3" fmla="*/ 0 w 3575219"/>
              <a:gd name="connsiteY3" fmla="*/ 2145131 h 2145131"/>
              <a:gd name="connsiteX4" fmla="*/ 0 w 3575219"/>
              <a:gd name="connsiteY4" fmla="*/ 0 h 21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219" h="2145131">
                <a:moveTo>
                  <a:pt x="0" y="0"/>
                </a:moveTo>
                <a:lnTo>
                  <a:pt x="3575219" y="0"/>
                </a:lnTo>
                <a:lnTo>
                  <a:pt x="3575219" y="2145131"/>
                </a:lnTo>
                <a:lnTo>
                  <a:pt x="0" y="214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Submission COMP renewal to CMS</a:t>
            </a:r>
          </a:p>
        </p:txBody>
      </p:sp>
      <p:sp>
        <p:nvSpPr>
          <p:cNvPr id="12" name="Freeform 11"/>
          <p:cNvSpPr/>
          <p:nvPr/>
        </p:nvSpPr>
        <p:spPr>
          <a:xfrm>
            <a:off x="4359996" y="5062448"/>
            <a:ext cx="3532970" cy="1471356"/>
          </a:xfrm>
          <a:custGeom>
            <a:avLst/>
            <a:gdLst>
              <a:gd name="connsiteX0" fmla="*/ 0 w 3575219"/>
              <a:gd name="connsiteY0" fmla="*/ 0 h 2145131"/>
              <a:gd name="connsiteX1" fmla="*/ 3575219 w 3575219"/>
              <a:gd name="connsiteY1" fmla="*/ 0 h 2145131"/>
              <a:gd name="connsiteX2" fmla="*/ 3575219 w 3575219"/>
              <a:gd name="connsiteY2" fmla="*/ 2145131 h 2145131"/>
              <a:gd name="connsiteX3" fmla="*/ 0 w 3575219"/>
              <a:gd name="connsiteY3" fmla="*/ 2145131 h 2145131"/>
              <a:gd name="connsiteX4" fmla="*/ 0 w 3575219"/>
              <a:gd name="connsiteY4" fmla="*/ 0 h 21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219" h="2145131">
                <a:moveTo>
                  <a:pt x="0" y="0"/>
                </a:moveTo>
                <a:lnTo>
                  <a:pt x="3575219" y="0"/>
                </a:lnTo>
                <a:lnTo>
                  <a:pt x="3575219" y="2145131"/>
                </a:lnTo>
                <a:lnTo>
                  <a:pt x="0" y="214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Request for Information </a:t>
            </a:r>
          </a:p>
        </p:txBody>
      </p:sp>
      <p:sp>
        <p:nvSpPr>
          <p:cNvPr id="13" name="Freeform 12"/>
          <p:cNvSpPr/>
          <p:nvPr/>
        </p:nvSpPr>
        <p:spPr>
          <a:xfrm>
            <a:off x="465514" y="5062448"/>
            <a:ext cx="3566220" cy="1471356"/>
          </a:xfrm>
          <a:custGeom>
            <a:avLst/>
            <a:gdLst>
              <a:gd name="connsiteX0" fmla="*/ 0 w 3575219"/>
              <a:gd name="connsiteY0" fmla="*/ 0 h 2145131"/>
              <a:gd name="connsiteX1" fmla="*/ 3575219 w 3575219"/>
              <a:gd name="connsiteY1" fmla="*/ 0 h 2145131"/>
              <a:gd name="connsiteX2" fmla="*/ 3575219 w 3575219"/>
              <a:gd name="connsiteY2" fmla="*/ 2145131 h 2145131"/>
              <a:gd name="connsiteX3" fmla="*/ 0 w 3575219"/>
              <a:gd name="connsiteY3" fmla="*/ 2145131 h 2145131"/>
              <a:gd name="connsiteX4" fmla="*/ 0 w 3575219"/>
              <a:gd name="connsiteY4" fmla="*/ 0 h 21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219" h="2145131">
                <a:moveTo>
                  <a:pt x="0" y="0"/>
                </a:moveTo>
                <a:lnTo>
                  <a:pt x="3575219" y="0"/>
                </a:lnTo>
                <a:lnTo>
                  <a:pt x="3575219" y="2145131"/>
                </a:lnTo>
                <a:lnTo>
                  <a:pt x="0" y="214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COMP Waiver Renewal Approval and  implementation </a:t>
            </a:r>
          </a:p>
        </p:txBody>
      </p:sp>
      <p:sp>
        <p:nvSpPr>
          <p:cNvPr id="16" name="Triangle 15"/>
          <p:cNvSpPr/>
          <p:nvPr/>
        </p:nvSpPr>
        <p:spPr>
          <a:xfrm rot="16200000" flipV="1">
            <a:off x="3926015" y="2105492"/>
            <a:ext cx="573095" cy="3473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/>
          <p:cNvSpPr/>
          <p:nvPr/>
        </p:nvSpPr>
        <p:spPr>
          <a:xfrm rot="16200000" flipV="1">
            <a:off x="7792448" y="2105492"/>
            <a:ext cx="573095" cy="34732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/>
          <p:cNvSpPr/>
          <p:nvPr/>
        </p:nvSpPr>
        <p:spPr>
          <a:xfrm flipV="1">
            <a:off x="9717790" y="2942710"/>
            <a:ext cx="573095" cy="34732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/>
          <p:cNvSpPr/>
          <p:nvPr/>
        </p:nvSpPr>
        <p:spPr>
          <a:xfrm flipV="1">
            <a:off x="9717790" y="4715125"/>
            <a:ext cx="573095" cy="34732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/>
          <p:cNvSpPr/>
          <p:nvPr/>
        </p:nvSpPr>
        <p:spPr>
          <a:xfrm rot="5400000" flipV="1">
            <a:off x="7794269" y="5624464"/>
            <a:ext cx="573095" cy="3473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/>
          <p:cNvSpPr/>
          <p:nvPr/>
        </p:nvSpPr>
        <p:spPr>
          <a:xfrm rot="5400000" flipV="1">
            <a:off x="3909318" y="5624464"/>
            <a:ext cx="573095" cy="34732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Arrow: Straight with solid fill">
            <a:extLst>
              <a:ext uri="{FF2B5EF4-FFF2-40B4-BE49-F238E27FC236}">
                <a16:creationId xmlns:a16="http://schemas.microsoft.com/office/drawing/2014/main" id="{D998B6F9-8D07-4BF1-4751-ADC5C8BA3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6912">
            <a:off x="1723175" y="2897525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C5218-0448-05A0-54F9-BB3212C6F3A3}"/>
              </a:ext>
            </a:extLst>
          </p:cNvPr>
          <p:cNvSpPr txBox="1"/>
          <p:nvPr/>
        </p:nvSpPr>
        <p:spPr>
          <a:xfrm>
            <a:off x="2382314" y="3139284"/>
            <a:ext cx="2098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72005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45205"/>
            <a:ext cx="11847022" cy="1325563"/>
          </a:xfrm>
        </p:spPr>
        <p:txBody>
          <a:bodyPr/>
          <a:lstStyle/>
          <a:p>
            <a:r>
              <a:rPr lang="en-US" dirty="0"/>
              <a:t>DBHDD Requested Amendments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68362" y="1679172"/>
            <a:ext cx="9394721" cy="4422369"/>
            <a:chOff x="648394" y="1679172"/>
            <a:chExt cx="7730847" cy="3438240"/>
          </a:xfrm>
        </p:grpSpPr>
        <p:sp>
          <p:nvSpPr>
            <p:cNvPr id="5" name="Freeform 4"/>
            <p:cNvSpPr/>
            <p:nvPr/>
          </p:nvSpPr>
          <p:spPr>
            <a:xfrm>
              <a:off x="648394" y="1679174"/>
              <a:ext cx="3313221" cy="3438238"/>
            </a:xfrm>
            <a:custGeom>
              <a:avLst/>
              <a:gdLst>
                <a:gd name="connsiteX0" fmla="*/ 0 w 3575219"/>
                <a:gd name="connsiteY0" fmla="*/ 0 h 2145131"/>
                <a:gd name="connsiteX1" fmla="*/ 3575219 w 3575219"/>
                <a:gd name="connsiteY1" fmla="*/ 0 h 2145131"/>
                <a:gd name="connsiteX2" fmla="*/ 3575219 w 3575219"/>
                <a:gd name="connsiteY2" fmla="*/ 2145131 h 2145131"/>
                <a:gd name="connsiteX3" fmla="*/ 0 w 3575219"/>
                <a:gd name="connsiteY3" fmla="*/ 2145131 h 2145131"/>
                <a:gd name="connsiteX4" fmla="*/ 0 w 3575219"/>
                <a:gd name="connsiteY4" fmla="*/ 0 h 214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219" h="2145131">
                  <a:moveTo>
                    <a:pt x="0" y="0"/>
                  </a:moveTo>
                  <a:lnTo>
                    <a:pt x="3575219" y="0"/>
                  </a:lnTo>
                  <a:lnTo>
                    <a:pt x="3575219" y="2145131"/>
                  </a:lnTo>
                  <a:lnTo>
                    <a:pt x="0" y="214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>
                  <a:latin typeface="Arial" charset="0"/>
                  <a:ea typeface="Arial" charset="0"/>
                  <a:cs typeface="Arial" charset="0"/>
                </a:rPr>
                <a:t>Increase on annual maximums for services with a deaf and hard of hearing premium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714067" y="1679172"/>
              <a:ext cx="3665174" cy="3438238"/>
            </a:xfrm>
            <a:custGeom>
              <a:avLst/>
              <a:gdLst>
                <a:gd name="connsiteX0" fmla="*/ 0 w 3575219"/>
                <a:gd name="connsiteY0" fmla="*/ 0 h 2145131"/>
                <a:gd name="connsiteX1" fmla="*/ 3575219 w 3575219"/>
                <a:gd name="connsiteY1" fmla="*/ 0 h 2145131"/>
                <a:gd name="connsiteX2" fmla="*/ 3575219 w 3575219"/>
                <a:gd name="connsiteY2" fmla="*/ 2145131 h 2145131"/>
                <a:gd name="connsiteX3" fmla="*/ 0 w 3575219"/>
                <a:gd name="connsiteY3" fmla="*/ 2145131 h 2145131"/>
                <a:gd name="connsiteX4" fmla="*/ 0 w 3575219"/>
                <a:gd name="connsiteY4" fmla="*/ 0 h 214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219" h="2145131">
                  <a:moveTo>
                    <a:pt x="0" y="0"/>
                  </a:moveTo>
                  <a:lnTo>
                    <a:pt x="3575219" y="0"/>
                  </a:lnTo>
                  <a:lnTo>
                    <a:pt x="3575219" y="2145131"/>
                  </a:lnTo>
                  <a:lnTo>
                    <a:pt x="0" y="214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A note from 22-23 rate study: any reductions in services and supports can </a:t>
              </a:r>
              <a:r>
                <a:rPr lang="en-US" sz="2400" u="sng" dirty="0">
                  <a:latin typeface="Arial" charset="0"/>
                  <a:ea typeface="Arial" charset="0"/>
                  <a:cs typeface="Arial" charset="0"/>
                </a:rPr>
                <a:t>not 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occur until after the ARPA Maintenance of Effort has termed and subsequent waiver amendments have been approved by CMS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27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hear from YOU: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198" y="1470769"/>
            <a:ext cx="8056881" cy="3227742"/>
          </a:xfrm>
          <a:prstGeom prst="wedgeRoundRectCallout">
            <a:avLst>
              <a:gd name="adj1" fmla="val 72629"/>
              <a:gd name="adj2" fmla="val -211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What services, supports or other COMP waiver functions are working well for you/person you support and why….?</a:t>
            </a:r>
          </a:p>
        </p:txBody>
      </p:sp>
      <p:pic>
        <p:nvPicPr>
          <p:cNvPr id="3" name="Graphic 2" descr="Arrow: Slight curve with solid fill">
            <a:extLst>
              <a:ext uri="{FF2B5EF4-FFF2-40B4-BE49-F238E27FC236}">
                <a16:creationId xmlns:a16="http://schemas.microsoft.com/office/drawing/2014/main" id="{CDF00F3D-05AE-FE83-E203-C603DD0FA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80446">
            <a:off x="10235545" y="5177775"/>
            <a:ext cx="1377463" cy="1377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09E8B-6B29-42D5-439D-DAC71B290534}"/>
              </a:ext>
            </a:extLst>
          </p:cNvPr>
          <p:cNvSpPr txBox="1"/>
          <p:nvPr/>
        </p:nvSpPr>
        <p:spPr>
          <a:xfrm>
            <a:off x="5199322" y="5025769"/>
            <a:ext cx="4976036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Insert your feedback in the chat to be reviewed and memorialized </a:t>
            </a:r>
          </a:p>
          <a:p>
            <a:r>
              <a:rPr lang="en-US" sz="1600" dirty="0">
                <a:solidFill>
                  <a:schemeClr val="bg1"/>
                </a:solidFill>
              </a:rPr>
              <a:t>(reminder: no Protected Health Information should be written in the chat)</a:t>
            </a:r>
          </a:p>
        </p:txBody>
      </p:sp>
    </p:spTree>
    <p:extLst>
      <p:ext uri="{BB962C8B-B14F-4D97-AF65-F5344CB8AC3E}">
        <p14:creationId xmlns:p14="http://schemas.microsoft.com/office/powerpoint/2010/main" val="128440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hear from YOU: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4158" y="1470768"/>
            <a:ext cx="7166344" cy="2803520"/>
          </a:xfrm>
          <a:prstGeom prst="wedgeRoundRectCallout">
            <a:avLst>
              <a:gd name="adj1" fmla="val 72629"/>
              <a:gd name="adj2" fmla="val -211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What COMP services or related supports/functions could be improved and why….?</a:t>
            </a:r>
          </a:p>
        </p:txBody>
      </p:sp>
      <p:pic>
        <p:nvPicPr>
          <p:cNvPr id="3" name="Graphic 2" descr="Arrow: Slight curve with solid fill">
            <a:extLst>
              <a:ext uri="{FF2B5EF4-FFF2-40B4-BE49-F238E27FC236}">
                <a16:creationId xmlns:a16="http://schemas.microsoft.com/office/drawing/2014/main" id="{CDF00F3D-05AE-FE83-E203-C603DD0FA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80446">
            <a:off x="10217888" y="5191403"/>
            <a:ext cx="1500963" cy="1500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09E8B-6B29-42D5-439D-DAC71B290534}"/>
              </a:ext>
            </a:extLst>
          </p:cNvPr>
          <p:cNvSpPr txBox="1"/>
          <p:nvPr/>
        </p:nvSpPr>
        <p:spPr>
          <a:xfrm>
            <a:off x="5268433" y="4999173"/>
            <a:ext cx="4944138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Insert your feedback in the chat to be reviewed and memorialized </a:t>
            </a:r>
          </a:p>
          <a:p>
            <a:r>
              <a:rPr lang="en-US" sz="1600" dirty="0">
                <a:solidFill>
                  <a:schemeClr val="bg1"/>
                </a:solidFill>
              </a:rPr>
              <a:t>(reminder: no Protected Health Information should be written in the chat)</a:t>
            </a:r>
          </a:p>
        </p:txBody>
      </p:sp>
    </p:spTree>
    <p:extLst>
      <p:ext uri="{BB962C8B-B14F-4D97-AF65-F5344CB8AC3E}">
        <p14:creationId xmlns:p14="http://schemas.microsoft.com/office/powerpoint/2010/main" val="357544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1D1953"/>
      </a:dk2>
      <a:lt2>
        <a:srgbClr val="E7E6E6"/>
      </a:lt2>
      <a:accent1>
        <a:srgbClr val="00ADEE"/>
      </a:accent1>
      <a:accent2>
        <a:srgbClr val="8CC63F"/>
      </a:accent2>
      <a:accent3>
        <a:srgbClr val="A5A5A5"/>
      </a:accent3>
      <a:accent4>
        <a:srgbClr val="F89C1B"/>
      </a:accent4>
      <a:accent5>
        <a:srgbClr val="016AB5"/>
      </a:accent5>
      <a:accent6>
        <a:srgbClr val="F87A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68A53029C37488465A8CCD66004F6" ma:contentTypeVersion="390" ma:contentTypeDescription="Create a new document." ma:contentTypeScope="" ma:versionID="5ceaa52d3b65da841b08c6a97f9f08dd">
  <xsd:schema xmlns:xsd="http://www.w3.org/2001/XMLSchema" xmlns:xs="http://www.w3.org/2001/XMLSchema" xmlns:p="http://schemas.microsoft.com/office/2006/metadata/properties" xmlns:ns2="5742d57d-2c17-4fb0-91f0-23904aa490a0" xmlns:ns3="78371316-3e78-4180-b0d5-699864d5ce10" xmlns:ns4="8785fc8e-c1e5-4208-a619-9ac82625e617" targetNamespace="http://schemas.microsoft.com/office/2006/metadata/properties" ma:root="true" ma:fieldsID="7633bd829c37a0965ea13f804718e347" ns2:_="" ns3:_="" ns4:_="">
    <xsd:import namespace="5742d57d-2c17-4fb0-91f0-23904aa490a0"/>
    <xsd:import namespace="78371316-3e78-4180-b0d5-699864d5ce10"/>
    <xsd:import namespace="8785fc8e-c1e5-4208-a619-9ac82625e6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Description0" minOccurs="0"/>
                <xsd:element ref="ns4:LastSharedByUser" minOccurs="0"/>
                <xsd:element ref="ns4:LastSharedByTime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2d57d-2c17-4fb0-91f0-23904aa490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08eac9d-3c9a-440c-b7b7-0761e7e0d54d}" ma:internalName="TaxCatchAll" ma:showField="CatchAllData" ma:web="5742d57d-2c17-4fb0-91f0-23904aa490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71316-3e78-4180-b0d5-699864d5ce10" elementFormDefault="qualified">
    <xsd:import namespace="http://schemas.microsoft.com/office/2006/documentManagement/types"/>
    <xsd:import namespace="http://schemas.microsoft.com/office/infopath/2007/PartnerControls"/>
    <xsd:element name="Description0" ma:index="13" nillable="true" ma:displayName="Description" ma:internalName="Description0">
      <xsd:simpleType>
        <xsd:restriction base="dms:Text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5fc8e-c1e5-4208-a619-9ac82625e617" elementFormDefault="qualified">
    <xsd:import namespace="http://schemas.microsoft.com/office/2006/documentManagement/types"/>
    <xsd:import namespace="http://schemas.microsoft.com/office/infopath/2007/PartnerControls"/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78371316-3e78-4180-b0d5-699864d5ce10" xsi:nil="true"/>
    <_dlc_DocId xmlns="5742d57d-2c17-4fb0-91f0-23904aa490a0">DRQURPSXRXJR-1639828013-136</_dlc_DocId>
    <_dlc_DocIdUrl xmlns="5742d57d-2c17-4fb0-91f0-23904aa490a0">
      <Url>https://gets.sharepoint.com/sites/DBHDDCollab/adminops/PublicRelations/_layouts/15/DocIdRedir.aspx?ID=DRQURPSXRXJR-1639828013-136</Url>
      <Description>DRQURPSXRXJR-1639828013-136</Description>
    </_dlc_DocIdUrl>
    <SharedWithUsers xmlns="5742d57d-2c17-4fb0-91f0-23904aa490a0">
      <UserInfo>
        <DisplayName>Breckinridge, Ryan</DisplayName>
        <AccountId>10660</AccountId>
        <AccountType/>
      </UserInfo>
    </SharedWithUsers>
    <lcf76f155ced4ddcb4097134ff3c332f xmlns="78371316-3e78-4180-b0d5-699864d5ce10">
      <Terms xmlns="http://schemas.microsoft.com/office/infopath/2007/PartnerControls"/>
    </lcf76f155ced4ddcb4097134ff3c332f>
    <TaxCatchAll xmlns="5742d57d-2c17-4fb0-91f0-23904aa490a0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0BD3E-E976-4EF6-9744-2A47D29E0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2d57d-2c17-4fb0-91f0-23904aa490a0"/>
    <ds:schemaRef ds:uri="78371316-3e78-4180-b0d5-699864d5ce10"/>
    <ds:schemaRef ds:uri="8785fc8e-c1e5-4208-a619-9ac82625e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63F39-1A18-4A42-B013-B5300971EE6B}">
  <ds:schemaRefs>
    <ds:schemaRef ds:uri="5742d57d-2c17-4fb0-91f0-23904aa490a0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8785fc8e-c1e5-4208-a619-9ac82625e617"/>
    <ds:schemaRef ds:uri="78371316-3e78-4180-b0d5-699864d5ce10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33C4DC0-3115-4DF3-B4CE-9BD54BE48AE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010707F-FBA5-4FAF-9EE3-1C9004180F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106416</TotalTime>
  <Words>454</Words>
  <Application>Microsoft Office PowerPoint</Application>
  <PresentationFormat>Widescreen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</vt:lpstr>
      <vt:lpstr>Arial Black</vt:lpstr>
      <vt:lpstr>Georgia</vt:lpstr>
      <vt:lpstr>Wingdings</vt:lpstr>
      <vt:lpstr>Office Theme</vt:lpstr>
      <vt:lpstr>PowerPoint Presentation</vt:lpstr>
      <vt:lpstr>PowerPoint Presentation</vt:lpstr>
      <vt:lpstr>“If you want to go fast, go alone. If you want to go far, go together”                                          – African Proverb    </vt:lpstr>
      <vt:lpstr>Today’s agenda </vt:lpstr>
      <vt:lpstr> </vt:lpstr>
      <vt:lpstr>COMP Waiver Renewal- Process Flow</vt:lpstr>
      <vt:lpstr>DBHDD Requested Amendments </vt:lpstr>
      <vt:lpstr>We want to hear from YOU:</vt:lpstr>
      <vt:lpstr>We want to hear from YOU:</vt:lpstr>
      <vt:lpstr>We want to hear from YOU:</vt:lpstr>
      <vt:lpstr>How to Stay Connected and Up to Date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Klare</dc:creator>
  <cp:lastModifiedBy>Caseman, Ashleigh</cp:lastModifiedBy>
  <cp:revision>957</cp:revision>
  <cp:lastPrinted>2017-07-24T22:40:39Z</cp:lastPrinted>
  <dcterms:created xsi:type="dcterms:W3CDTF">2017-05-12T16:59:34Z</dcterms:created>
  <dcterms:modified xsi:type="dcterms:W3CDTF">2024-09-24T12:46:29Z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0x01010008168A53029C37488465A8CCD66004F6</vt:lpwstr>
  </property>
  <property fmtid="{D5CDD505-2E9C-101B-9397-08002B2CF9AE}" pid="3" name="_dlc_DocIdItemGuid">
    <vt:lpwstr>ef69de96-85e2-41da-968c-3219e8ee5a77</vt:lpwstr>
  </property>
  <property fmtid="{D5CDD505-2E9C-101B-9397-08002B2CF9AE}" pid="4" name="MediaServiceImageTags">
    <vt:lpwstr/>
  </property>
</Properties>
</file>