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95" r:id="rId3"/>
  </p:sldMasterIdLst>
  <p:notesMasterIdLst>
    <p:notesMasterId r:id="rId27"/>
  </p:notesMasterIdLst>
  <p:sldIdLst>
    <p:sldId id="256" r:id="rId4"/>
    <p:sldId id="257" r:id="rId5"/>
    <p:sldId id="258" r:id="rId6"/>
    <p:sldId id="337" r:id="rId7"/>
    <p:sldId id="259" r:id="rId8"/>
    <p:sldId id="260" r:id="rId9"/>
    <p:sldId id="261" r:id="rId10"/>
    <p:sldId id="531" r:id="rId11"/>
    <p:sldId id="530" r:id="rId12"/>
    <p:sldId id="529" r:id="rId13"/>
    <p:sldId id="528" r:id="rId14"/>
    <p:sldId id="262" r:id="rId15"/>
    <p:sldId id="292" r:id="rId16"/>
    <p:sldId id="322" r:id="rId17"/>
    <p:sldId id="332" r:id="rId18"/>
    <p:sldId id="333" r:id="rId19"/>
    <p:sldId id="331" r:id="rId20"/>
    <p:sldId id="334" r:id="rId21"/>
    <p:sldId id="335" r:id="rId22"/>
    <p:sldId id="336" r:id="rId23"/>
    <p:sldId id="288" r:id="rId24"/>
    <p:sldId id="289" r:id="rId25"/>
    <p:sldId id="290" r:id="rId2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3EF23-9CC4-4098-B7CB-77E79A6A5A8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EAAAB-A0FF-435F-9887-0E9272AB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51BC-EB9F-6142-A903-B8BCAD1993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220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2108D0-3CDA-4E00-A1A9-0EEC177F0F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2293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2108D0-3CDA-4E00-A1A9-0EEC177F0F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1418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2108D0-3CDA-4E00-A1A9-0EEC177F0F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768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2108D0-3CDA-4E00-A1A9-0EEC177F0F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947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2108D0-3CDA-4E00-A1A9-0EEC177F0F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Notes Placeholder 2"/>
          <p:cNvSpPr>
            <a:spLocks noGrp="1"/>
          </p:cNvSpPr>
          <p:nvPr>
            <p:ph type="body" idx="3"/>
          </p:nvPr>
        </p:nvSpPr>
        <p:spPr>
          <a:xfrm>
            <a:off x="700406" y="4415156"/>
            <a:ext cx="5609588" cy="4652644"/>
          </a:xfrm>
        </p:spPr>
        <p:txBody>
          <a:bodyPr numCol="1"/>
          <a:lstStyle/>
          <a:p>
            <a:endParaRPr lang="en-US" sz="1400" b="1" i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20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2108D0-3CDA-4E00-A1A9-0EEC177F0F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041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2108D0-3CDA-4E00-A1A9-0EEC177F0F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08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D1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3386" y="1692370"/>
            <a:ext cx="10405226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145205"/>
            <a:ext cx="10515600" cy="1325563"/>
          </a:xfrm>
        </p:spPr>
        <p:txBody>
          <a:bodyPr numCol="1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330400"/>
            <a:ext cx="12192000" cy="1349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134318"/>
            <a:ext cx="12192000" cy="554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2110688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1131168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2542792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2133624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3287714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275043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pic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87131"/>
          </a:xfrm>
          <a:prstGeom prst="rect">
            <a:avLst/>
          </a:prstGeom>
        </p:spPr>
        <p:txBody>
          <a:bodyPr lIns="274320" numCol="1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6895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Stack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04800"/>
            <a:ext cx="11379200" cy="758952"/>
          </a:xfrm>
        </p:spPr>
        <p:txBody>
          <a:bodyPr numCol="1"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1638" y="1447800"/>
            <a:ext cx="11339512" cy="685800"/>
          </a:xfrm>
        </p:spPr>
        <p:txBody>
          <a:bodyPr numCol="1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1637" y="2133600"/>
            <a:ext cx="11302501" cy="4225493"/>
          </a:xfrm>
        </p:spPr>
        <p:txBody>
          <a:bodyPr numCol="1"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596159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>
          <a:xfrm>
            <a:off x="211328" y="6391657"/>
            <a:ext cx="11777472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05948"/>
            <a:ext cx="11338560" cy="5148765"/>
          </a:xfrm>
        </p:spPr>
        <p:txBody>
          <a:bodyPr numCol="1"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 numCol="1"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44465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330835"/>
          </a:xfrm>
          <a:custGeom>
            <a:avLst/>
            <a:gdLst/>
            <a:ahLst/>
            <a:cxnLst/>
            <a:rect l="l" t="t" r="r" b="b"/>
            <a:pathLst>
              <a:path w="12192000" h="330835">
                <a:moveTo>
                  <a:pt x="0" y="330695"/>
                </a:moveTo>
                <a:lnTo>
                  <a:pt x="12192000" y="330695"/>
                </a:lnTo>
                <a:lnTo>
                  <a:pt x="12192000" y="0"/>
                </a:lnTo>
                <a:lnTo>
                  <a:pt x="0" y="0"/>
                </a:lnTo>
                <a:lnTo>
                  <a:pt x="0" y="330695"/>
                </a:lnTo>
                <a:close/>
              </a:path>
            </a:pathLst>
          </a:custGeom>
          <a:solidFill>
            <a:srgbClr val="F89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330695"/>
            <a:ext cx="12192000" cy="134620"/>
          </a:xfrm>
          <a:custGeom>
            <a:avLst/>
            <a:gdLst/>
            <a:ahLst/>
            <a:cxnLst/>
            <a:rect l="l" t="t" r="r" b="b"/>
            <a:pathLst>
              <a:path w="12192000" h="134620">
                <a:moveTo>
                  <a:pt x="12192000" y="0"/>
                </a:moveTo>
                <a:lnTo>
                  <a:pt x="0" y="0"/>
                </a:lnTo>
                <a:lnTo>
                  <a:pt x="0" y="134124"/>
                </a:lnTo>
                <a:lnTo>
                  <a:pt x="12192000" y="134124"/>
                </a:lnTo>
                <a:lnTo>
                  <a:pt x="12192000" y="0"/>
                </a:lnTo>
                <a:close/>
              </a:path>
            </a:pathLst>
          </a:custGeom>
          <a:solidFill>
            <a:srgbClr val="1D1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133855"/>
            <a:ext cx="12192000" cy="56515"/>
          </a:xfrm>
          <a:custGeom>
            <a:avLst/>
            <a:gdLst/>
            <a:ahLst/>
            <a:cxnLst/>
            <a:rect l="l" t="t" r="r" b="b"/>
            <a:pathLst>
              <a:path w="12192000" h="56515">
                <a:moveTo>
                  <a:pt x="12192000" y="0"/>
                </a:moveTo>
                <a:lnTo>
                  <a:pt x="0" y="0"/>
                </a:lnTo>
                <a:lnTo>
                  <a:pt x="0" y="56387"/>
                </a:lnTo>
                <a:lnTo>
                  <a:pt x="12192000" y="56387"/>
                </a:lnTo>
                <a:lnTo>
                  <a:pt x="12192000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 numCol="1"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5" y="1371600"/>
            <a:ext cx="7116065" cy="4681728"/>
          </a:xfrm>
        </p:spPr>
        <p:txBody>
          <a:bodyPr numCol="1"/>
          <a:lstStyle>
            <a:lvl1pPr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8026401" y="1371600"/>
            <a:ext cx="3759199" cy="4681728"/>
          </a:xfrm>
        </p:spPr>
        <p:txBody>
          <a:bodyPr numCol="1"/>
          <a:lstStyle>
            <a:lvl1pPr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7772400" y="1332705"/>
            <a:ext cx="1" cy="477316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2453362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ussion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23900"/>
            <a:ext cx="8686800" cy="1371600"/>
          </a:xfrm>
        </p:spPr>
        <p:txBody>
          <a:bodyPr numCol="1" anchor="ctr" anchorCtr="0">
            <a:normAutofit/>
          </a:bodyPr>
          <a:lstStyle>
            <a:lvl1pPr algn="l">
              <a:defRPr sz="2800" b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Oval 6"/>
          <p:cNvSpPr/>
          <p:nvPr userDrawn="1"/>
        </p:nvSpPr>
        <p:spPr>
          <a:xfrm>
            <a:off x="1219200" y="723900"/>
            <a:ext cx="1371600" cy="1371600"/>
          </a:xfrm>
          <a:prstGeom prst="ellipse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sz="8800" b="1" i="0" dirty="0">
                <a:latin typeface="Arial Black" charset="0"/>
                <a:ea typeface="Arial Black" charset="0"/>
                <a:cs typeface="Arial Black" charset="0"/>
              </a:rPr>
              <a:t>?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28600" y="2584450"/>
            <a:ext cx="11734800" cy="3587750"/>
          </a:xfrm>
          <a:prstGeom prst="rect">
            <a:avLst/>
          </a:prstGeom>
          <a:solidFill>
            <a:srgbClr val="3C57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2667000"/>
            <a:ext cx="5410200" cy="3200400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172200" y="2667000"/>
            <a:ext cx="5410200" cy="3200400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331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ver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477000" y="1447800"/>
            <a:ext cx="5105400" cy="4724400"/>
          </a:xfrm>
        </p:spPr>
        <p:txBody>
          <a:bodyPr numCol="1"/>
          <a:lstStyle/>
          <a:p>
            <a:endParaRPr lang="en-US" dirty="0"/>
          </a:p>
        </p:txBody>
      </p:sp>
      <p:sp>
        <p:nvSpPr>
          <p:cNvPr id="5" name="Rounded Rectangular Callout 4" descr="speech bubble"/>
          <p:cNvSpPr/>
          <p:nvPr userDrawn="1"/>
        </p:nvSpPr>
        <p:spPr>
          <a:xfrm>
            <a:off x="914400" y="1447800"/>
            <a:ext cx="4114800" cy="3429000"/>
          </a:xfrm>
          <a:prstGeom prst="wedgeRoundRectCallout">
            <a:avLst>
              <a:gd name="adj1" fmla="val 76698"/>
              <a:gd name="adj2" fmla="val -2686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43000" y="1676400"/>
            <a:ext cx="3657600" cy="2971800"/>
          </a:xfrm>
        </p:spPr>
        <p:txBody>
          <a:bodyPr numCol="1" anchor="ctr" anchorCtr="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647628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numCol="1"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numCol="1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 numCol="1"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numCol="1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numCol="1"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numCol="1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 numCol="1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3105417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llou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&quot;&quot;"/>
          <p:cNvSpPr/>
          <p:nvPr userDrawn="1"/>
        </p:nvSpPr>
        <p:spPr>
          <a:xfrm>
            <a:off x="1371600" y="1600200"/>
            <a:ext cx="9296400" cy="106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>
            <a:lvl1pPr>
              <a:defRPr kumimoji="0" lang="en-US" sz="3300" kern="1200">
                <a:solidFill>
                  <a:srgbClr val="3D58A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1600200"/>
            <a:ext cx="9296400" cy="1066800"/>
          </a:xfrm>
        </p:spPr>
        <p:txBody>
          <a:bodyPr numCol="1"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371600" y="2819400"/>
            <a:ext cx="9296400" cy="3429000"/>
          </a:xfrm>
        </p:spPr>
        <p:txBody>
          <a:bodyPr numCol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2469908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>
          <a:xfrm>
            <a:off x="211328" y="6391657"/>
            <a:ext cx="11777472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05948"/>
            <a:ext cx="11338560" cy="5148765"/>
          </a:xfrm>
        </p:spPr>
        <p:txBody>
          <a:bodyPr numCol="1"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 numCol="1"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5183503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&quot;&quot;"/>
          <p:cNvSpPr/>
          <p:nvPr userDrawn="1"/>
        </p:nvSpPr>
        <p:spPr>
          <a:xfrm>
            <a:off x="1409075" y="4419600"/>
            <a:ext cx="9296400" cy="17188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>
            <a:lvl1pPr>
              <a:defRPr kumimoji="0" lang="en-US" sz="3300" kern="1200">
                <a:solidFill>
                  <a:srgbClr val="3D58A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00331" y="4419600"/>
            <a:ext cx="9296400" cy="1718872"/>
          </a:xfrm>
        </p:spPr>
        <p:txBody>
          <a:bodyPr numCol="1"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36380" y="1391312"/>
            <a:ext cx="11349220" cy="2362200"/>
          </a:xfrm>
        </p:spPr>
        <p:txBody>
          <a:bodyPr numCol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37661695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numCol="1"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numCol="1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 numCol="1"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numCol="1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numCol="1"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numCol="1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 numCol="1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2104919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>
          <a:xfrm>
            <a:off x="211328" y="6391657"/>
            <a:ext cx="11777472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05948"/>
            <a:ext cx="11338560" cy="5148765"/>
          </a:xfrm>
        </p:spPr>
        <p:txBody>
          <a:bodyPr numCol="1"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 numCol="1"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22855712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>
          <a:xfrm>
            <a:off x="211328" y="6391657"/>
            <a:ext cx="11777472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05948"/>
            <a:ext cx="11338560" cy="5148765"/>
          </a:xfrm>
        </p:spPr>
        <p:txBody>
          <a:bodyPr numCol="1"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 numCol="1"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94743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806829"/>
            <a:ext cx="4826000" cy="3853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0940" y="1806829"/>
            <a:ext cx="4625975" cy="372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numCol="1"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numCol="1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 numCol="1"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numCol="1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numCol="1"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numCol="1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 numCol="1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3820169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numCol="1"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numCol="1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 numCol="1"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numCol="1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numCol="1"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numCol="1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 numCol="1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387976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numCol="1"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numCol="1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 numCol="1"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numCol="1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numCol="1"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numCol="1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 numCol="1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010907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numCol="1"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numCol="1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 numCol="1"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numCol="1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numCol="1"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numCol="1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 numCol="1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488790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</a:t>
            </a:r>
          </a:p>
        </p:txBody>
      </p:sp>
    </p:spTree>
    <p:extLst>
      <p:ext uri="{BB962C8B-B14F-4D97-AF65-F5344CB8AC3E}">
        <p14:creationId xmlns:p14="http://schemas.microsoft.com/office/powerpoint/2010/main" val="39335871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20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330400"/>
            <a:ext cx="12192000" cy="1349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134318"/>
            <a:ext cx="12192000" cy="554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30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24916494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330400"/>
            <a:ext cx="12192000" cy="1349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134318"/>
            <a:ext cx="12192000" cy="554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14520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37089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14520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330400"/>
            <a:ext cx="12192000" cy="1349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134318"/>
            <a:ext cx="12192000" cy="554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029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163960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D1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23385231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34290086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19952413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31808237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30181330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pic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87131"/>
          </a:xfrm>
          <a:prstGeom prst="rect">
            <a:avLst/>
          </a:prstGeom>
        </p:spPr>
        <p:txBody>
          <a:bodyPr lIns="27432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90468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Stack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04800"/>
            <a:ext cx="113792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1638" y="1447800"/>
            <a:ext cx="11339512" cy="685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1637" y="2133600"/>
            <a:ext cx="11302501" cy="4225493"/>
          </a:xfrm>
        </p:spPr>
        <p:txBody>
          <a:bodyPr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435345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11328" y="6391657"/>
            <a:ext cx="11777472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05948"/>
            <a:ext cx="11338560" cy="5148765"/>
          </a:xfrm>
        </p:spPr>
        <p:txBody>
          <a:bodyPr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5225281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5" y="1371600"/>
            <a:ext cx="7116065" cy="4681728"/>
          </a:xfrm>
        </p:spPr>
        <p:txBody>
          <a:bodyPr/>
          <a:lstStyle>
            <a:lvl1pPr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8026401" y="1371600"/>
            <a:ext cx="3759199" cy="4681728"/>
          </a:xfrm>
        </p:spPr>
        <p:txBody>
          <a:bodyPr/>
          <a:lstStyle>
            <a:lvl1pPr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7772400" y="1332705"/>
            <a:ext cx="1" cy="477316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2799416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ussion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23900"/>
            <a:ext cx="8686800" cy="1371600"/>
          </a:xfrm>
        </p:spPr>
        <p:txBody>
          <a:bodyPr anchor="ctr" anchorCtr="0">
            <a:normAutofit/>
          </a:bodyPr>
          <a:lstStyle>
            <a:lvl1pPr algn="l">
              <a:defRPr sz="2800" b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Oval 6"/>
          <p:cNvSpPr/>
          <p:nvPr userDrawn="1"/>
        </p:nvSpPr>
        <p:spPr>
          <a:xfrm>
            <a:off x="1219200" y="723900"/>
            <a:ext cx="1371600" cy="1371600"/>
          </a:xfrm>
          <a:prstGeom prst="ellipse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0" dirty="0">
                <a:latin typeface="Arial Black" charset="0"/>
                <a:ea typeface="Arial Black" charset="0"/>
                <a:cs typeface="Arial Black" charset="0"/>
              </a:rPr>
              <a:t>?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28600" y="2584450"/>
            <a:ext cx="11734800" cy="3587750"/>
          </a:xfrm>
          <a:prstGeom prst="rect">
            <a:avLst/>
          </a:prstGeom>
          <a:solidFill>
            <a:srgbClr val="3C57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2667000"/>
            <a:ext cx="5410200" cy="320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172200" y="2667000"/>
            <a:ext cx="5410200" cy="320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732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ver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477000" y="1447800"/>
            <a:ext cx="5105400" cy="472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ular Callout 4" descr="speech bubble"/>
          <p:cNvSpPr/>
          <p:nvPr userDrawn="1"/>
        </p:nvSpPr>
        <p:spPr>
          <a:xfrm>
            <a:off x="914400" y="1447800"/>
            <a:ext cx="4114800" cy="3429000"/>
          </a:xfrm>
          <a:prstGeom prst="wedgeRoundRectCallout">
            <a:avLst>
              <a:gd name="adj1" fmla="val 76698"/>
              <a:gd name="adj2" fmla="val -2686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43000" y="1676400"/>
            <a:ext cx="3657600" cy="2971800"/>
          </a:xfrm>
        </p:spPr>
        <p:txBody>
          <a:bodyPr anchor="ctr" anchorCtr="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29900831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311541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llou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&quot;&quot;"/>
          <p:cNvSpPr/>
          <p:nvPr userDrawn="1"/>
        </p:nvSpPr>
        <p:spPr>
          <a:xfrm>
            <a:off x="1371600" y="1600200"/>
            <a:ext cx="9296400" cy="106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kumimoji="0" lang="en-US" sz="3300" kern="1200">
                <a:solidFill>
                  <a:srgbClr val="3D58A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1600200"/>
            <a:ext cx="9296400" cy="1066800"/>
          </a:xfrm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371600" y="2819400"/>
            <a:ext cx="9296400" cy="3429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23135010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11328" y="6391657"/>
            <a:ext cx="11777472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05948"/>
            <a:ext cx="11338560" cy="5148765"/>
          </a:xfrm>
        </p:spPr>
        <p:txBody>
          <a:bodyPr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8653896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&quot;&quot;"/>
          <p:cNvSpPr/>
          <p:nvPr userDrawn="1"/>
        </p:nvSpPr>
        <p:spPr>
          <a:xfrm>
            <a:off x="1409075" y="4419600"/>
            <a:ext cx="9296400" cy="17188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kumimoji="0" lang="en-US" sz="3300" kern="1200">
                <a:solidFill>
                  <a:srgbClr val="3D58A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00331" y="4419600"/>
            <a:ext cx="9296400" cy="1718872"/>
          </a:xfrm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36380" y="1391312"/>
            <a:ext cx="11349220" cy="2362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5221952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461507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11328" y="6391657"/>
            <a:ext cx="11777472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05948"/>
            <a:ext cx="11338560" cy="5148765"/>
          </a:xfrm>
        </p:spPr>
        <p:txBody>
          <a:bodyPr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8291303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11328" y="6391657"/>
            <a:ext cx="11777472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05948"/>
            <a:ext cx="11338560" cy="5148765"/>
          </a:xfrm>
        </p:spPr>
        <p:txBody>
          <a:bodyPr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1147508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026328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978829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</a:t>
            </a:r>
          </a:p>
        </p:txBody>
      </p:sp>
    </p:spTree>
    <p:extLst>
      <p:ext uri="{BB962C8B-B14F-4D97-AF65-F5344CB8AC3E}">
        <p14:creationId xmlns:p14="http://schemas.microsoft.com/office/powerpoint/2010/main" val="20025383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489055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453865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205"/>
            <a:ext cx="10515600" cy="1325563"/>
          </a:xfrm>
        </p:spPr>
        <p:txBody>
          <a:bodyPr numCol="1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330400"/>
            <a:ext cx="12192000" cy="1349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b="0" i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134318"/>
            <a:ext cx="12192000" cy="554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8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  <p:extLst>
      <p:ext uri="{BB962C8B-B14F-4D97-AF65-F5344CB8AC3E}">
        <p14:creationId xmlns:p14="http://schemas.microsoft.com/office/powerpoint/2010/main" val="277307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330400"/>
            <a:ext cx="12192000" cy="1349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134318"/>
            <a:ext cx="12192000" cy="554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145205"/>
            <a:ext cx="10515600" cy="1325563"/>
          </a:xfrm>
        </p:spPr>
        <p:txBody>
          <a:bodyPr numCol="1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797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31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30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8.xml"/><Relationship Id="rId28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26" Type="http://schemas.openxmlformats.org/officeDocument/2006/relationships/slideLayout" Target="../slideLayouts/slideLayout59.xml"/><Relationship Id="rId3" Type="http://schemas.openxmlformats.org/officeDocument/2006/relationships/slideLayout" Target="../slideLayouts/slideLayout36.xml"/><Relationship Id="rId21" Type="http://schemas.openxmlformats.org/officeDocument/2006/relationships/slideLayout" Target="../slideLayouts/slideLayout54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5" Type="http://schemas.openxmlformats.org/officeDocument/2006/relationships/slideLayout" Target="../slideLayouts/slideLayout58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slideLayout" Target="../slideLayouts/slideLayout53.xml"/><Relationship Id="rId29" Type="http://schemas.openxmlformats.org/officeDocument/2006/relationships/theme" Target="../theme/theme3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24" Type="http://schemas.openxmlformats.org/officeDocument/2006/relationships/slideLayout" Target="../slideLayouts/slideLayout57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23" Type="http://schemas.openxmlformats.org/officeDocument/2006/relationships/slideLayout" Target="../slideLayouts/slideLayout56.xml"/><Relationship Id="rId28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slideLayout" Target="../slideLayouts/slideLayout55.xml"/><Relationship Id="rId27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330835"/>
          </a:xfrm>
          <a:custGeom>
            <a:avLst/>
            <a:gdLst/>
            <a:ahLst/>
            <a:cxnLst/>
            <a:rect l="l" t="t" r="r" b="b"/>
            <a:pathLst>
              <a:path w="12192000" h="330835">
                <a:moveTo>
                  <a:pt x="0" y="330695"/>
                </a:moveTo>
                <a:lnTo>
                  <a:pt x="12192000" y="330695"/>
                </a:lnTo>
                <a:lnTo>
                  <a:pt x="12192000" y="0"/>
                </a:lnTo>
                <a:lnTo>
                  <a:pt x="0" y="0"/>
                </a:lnTo>
                <a:lnTo>
                  <a:pt x="0" y="330695"/>
                </a:lnTo>
                <a:close/>
              </a:path>
            </a:pathLst>
          </a:custGeom>
          <a:solidFill>
            <a:srgbClr val="F89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330695"/>
            <a:ext cx="12192000" cy="134620"/>
          </a:xfrm>
          <a:custGeom>
            <a:avLst/>
            <a:gdLst/>
            <a:ahLst/>
            <a:cxnLst/>
            <a:rect l="l" t="t" r="r" b="b"/>
            <a:pathLst>
              <a:path w="12192000" h="134620">
                <a:moveTo>
                  <a:pt x="12192000" y="0"/>
                </a:moveTo>
                <a:lnTo>
                  <a:pt x="0" y="0"/>
                </a:lnTo>
                <a:lnTo>
                  <a:pt x="0" y="134124"/>
                </a:lnTo>
                <a:lnTo>
                  <a:pt x="12192000" y="134124"/>
                </a:lnTo>
                <a:lnTo>
                  <a:pt x="12192000" y="0"/>
                </a:lnTo>
                <a:close/>
              </a:path>
            </a:pathLst>
          </a:custGeom>
          <a:solidFill>
            <a:srgbClr val="1D1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0726" y="346706"/>
            <a:ext cx="7050546" cy="2006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22399"/>
            <a:ext cx="10358120" cy="4244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6B10633E-B5BF-7C48-9753-DDAD0C53C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0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  <p:sldLayoutId id="2147483688" r:id="rId22"/>
    <p:sldLayoutId id="2147483689" r:id="rId23"/>
    <p:sldLayoutId id="2147483690" r:id="rId24"/>
    <p:sldLayoutId id="2147483691" r:id="rId25"/>
    <p:sldLayoutId id="2147483692" r:id="rId26"/>
    <p:sldLayoutId id="2147483693" r:id="rId27"/>
    <p:sldLayoutId id="2147483694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2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tx2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6B10633E-B5BF-7C48-9753-DDAD0C53C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1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  <p:sldLayoutId id="2147483715" r:id="rId20"/>
    <p:sldLayoutId id="2147483716" r:id="rId21"/>
    <p:sldLayoutId id="2147483717" r:id="rId22"/>
    <p:sldLayoutId id="2147483718" r:id="rId23"/>
    <p:sldLayoutId id="2147483719" r:id="rId24"/>
    <p:sldLayoutId id="2147483720" r:id="rId25"/>
    <p:sldLayoutId id="2147483721" r:id="rId26"/>
    <p:sldLayoutId id="2147483722" r:id="rId27"/>
    <p:sldLayoutId id="2147483723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2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tx2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.ga.gov/legislation/en-US/Display/20192020/HB/521" TargetMode="External"/><Relationship Id="rId2" Type="http://schemas.openxmlformats.org/officeDocument/2006/relationships/hyperlink" Target="http://www.legis.ga.gov/legislation/en-US/Display/20192020/HB/426" TargetMode="Externa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://www.legis.ga.gov/legislation/en-US/Display/20192020/HB/759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.ga.gov/legislation/en-US/Display/20192020/SB/372" TargetMode="External"/><Relationship Id="rId2" Type="http://schemas.openxmlformats.org/officeDocument/2006/relationships/hyperlink" Target="http://www.legis.ga.gov/legislation/en-US/Display/20192020/SB/359" TargetMode="Externa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1999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32947" y="4687823"/>
              <a:ext cx="896111" cy="132283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849225" y="3755453"/>
            <a:ext cx="679894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solidFill>
                  <a:srgbClr val="1D1852"/>
                </a:solidFill>
                <a:latin typeface="Arial"/>
                <a:cs typeface="Arial"/>
              </a:rPr>
              <a:t>Georgia Department of Behavioral </a:t>
            </a:r>
            <a:r>
              <a:rPr sz="1700" dirty="0">
                <a:solidFill>
                  <a:srgbClr val="1D1852"/>
                </a:solidFill>
                <a:latin typeface="Arial"/>
                <a:cs typeface="Arial"/>
              </a:rPr>
              <a:t>Health &amp; </a:t>
            </a:r>
            <a:r>
              <a:rPr sz="1700" spc="-5" dirty="0">
                <a:solidFill>
                  <a:srgbClr val="1D1852"/>
                </a:solidFill>
                <a:latin typeface="Arial"/>
                <a:cs typeface="Arial"/>
              </a:rPr>
              <a:t>Developmental</a:t>
            </a:r>
            <a:r>
              <a:rPr sz="1700" spc="75" dirty="0">
                <a:solidFill>
                  <a:srgbClr val="1D1852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1D1852"/>
                </a:solidFill>
                <a:latin typeface="Arial"/>
                <a:cs typeface="Arial"/>
              </a:rPr>
              <a:t>Disabilities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02708" y="1908048"/>
            <a:ext cx="6680200" cy="0"/>
          </a:xfrm>
          <a:custGeom>
            <a:avLst/>
            <a:gdLst/>
            <a:ahLst/>
            <a:cxnLst/>
            <a:rect l="l" t="t" r="r" b="b"/>
            <a:pathLst>
              <a:path w="6680200">
                <a:moveTo>
                  <a:pt x="0" y="0"/>
                </a:moveTo>
                <a:lnTo>
                  <a:pt x="6680200" y="0"/>
                </a:lnTo>
              </a:path>
            </a:pathLst>
          </a:custGeom>
          <a:ln w="6096">
            <a:solidFill>
              <a:srgbClr val="1D1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53938" y="534639"/>
            <a:ext cx="63785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1D1852"/>
                </a:solidFill>
              </a:rPr>
              <a:t>Board </a:t>
            </a:r>
            <a:r>
              <a:rPr sz="3600" dirty="0">
                <a:solidFill>
                  <a:srgbClr val="1D1852"/>
                </a:solidFill>
              </a:rPr>
              <a:t>of </a:t>
            </a:r>
            <a:r>
              <a:rPr sz="3600" spc="-5" dirty="0">
                <a:solidFill>
                  <a:srgbClr val="1D1852"/>
                </a:solidFill>
              </a:rPr>
              <a:t>Behavioral Health </a:t>
            </a:r>
            <a:r>
              <a:rPr sz="3600" dirty="0">
                <a:solidFill>
                  <a:srgbClr val="1D1852"/>
                </a:solidFill>
              </a:rPr>
              <a:t>and  </a:t>
            </a:r>
            <a:r>
              <a:rPr sz="3600" spc="-5" dirty="0">
                <a:solidFill>
                  <a:srgbClr val="1D1852"/>
                </a:solidFill>
              </a:rPr>
              <a:t>Developmental</a:t>
            </a:r>
            <a:r>
              <a:rPr sz="3600" spc="-45" dirty="0">
                <a:solidFill>
                  <a:srgbClr val="1D1852"/>
                </a:solidFill>
              </a:rPr>
              <a:t> </a:t>
            </a:r>
            <a:r>
              <a:rPr sz="3600" spc="-5" dirty="0">
                <a:solidFill>
                  <a:srgbClr val="1D1852"/>
                </a:solidFill>
              </a:rPr>
              <a:t>Disabilities</a:t>
            </a:r>
            <a:endParaRPr sz="3600"/>
          </a:p>
        </p:txBody>
      </p:sp>
      <p:sp>
        <p:nvSpPr>
          <p:cNvPr id="8" name="object 8"/>
          <p:cNvSpPr txBox="1"/>
          <p:nvPr/>
        </p:nvSpPr>
        <p:spPr>
          <a:xfrm>
            <a:off x="4980940" y="5619893"/>
            <a:ext cx="19532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dirty="0">
                <a:solidFill>
                  <a:srgbClr val="1D1852"/>
                </a:solidFill>
                <a:latin typeface="Arial"/>
                <a:cs typeface="Arial"/>
              </a:rPr>
              <a:t>August 25</a:t>
            </a:r>
            <a:r>
              <a:rPr sz="2000" spc="-50" dirty="0">
                <a:solidFill>
                  <a:srgbClr val="1D1852"/>
                </a:solidFill>
                <a:latin typeface="Arial"/>
                <a:cs typeface="Arial"/>
              </a:rPr>
              <a:t>,</a:t>
            </a:r>
            <a:r>
              <a:rPr sz="2000" spc="-114" dirty="0">
                <a:solidFill>
                  <a:srgbClr val="1D185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D1852"/>
                </a:solidFill>
                <a:latin typeface="Arial"/>
                <a:cs typeface="Arial"/>
              </a:rPr>
              <a:t>2020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Bills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9583"/>
            <a:ext cx="10515600" cy="485738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 426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by Representative Chuck </a:t>
            </a:r>
            <a:r>
              <a:rPr lang="en-US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Efstration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(R-Dacula) enforces additional penalties to be imposed for crimes motivated by a victim’s race, religion, sexual orientation, or other factors.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u="sng" dirty="0">
                <a:latin typeface="+mn-lt"/>
                <a:hlinkClick r:id="rId3"/>
              </a:rPr>
              <a:t>HB 521</a:t>
            </a:r>
            <a:r>
              <a:rPr lang="en-US" dirty="0">
                <a:latin typeface="+mn-lt"/>
              </a:rPr>
              <a:t> by Rep. Houston Gaines (R-Athens) authorizes temporary licenses for dentists licensed in other states to provide dental care to indigent populations in Georgia.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u="sng" dirty="0">
                <a:latin typeface="+mn-lt"/>
                <a:hlinkClick r:id="rId4"/>
              </a:rPr>
              <a:t>HB 759</a:t>
            </a:r>
            <a:r>
              <a:rPr lang="en-US" dirty="0">
                <a:latin typeface="+mn-lt"/>
              </a:rPr>
              <a:t> by Rep. Butch Parrish (R-Swainsboro) revises the list of Schedule IV Controlled Substances and certain provisions relating to the definition of dangerous drugs.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289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Senate Bills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764"/>
            <a:ext cx="10515600" cy="4786199"/>
          </a:xfrm>
        </p:spPr>
        <p:txBody>
          <a:bodyPr>
            <a:normAutofit/>
          </a:bodyPr>
          <a:lstStyle/>
          <a:p>
            <a:r>
              <a:rPr lang="en-US" u="sng" dirty="0">
                <a:latin typeface="+mn-lt"/>
                <a:hlinkClick r:id="rId2"/>
              </a:rPr>
              <a:t>SB 359</a:t>
            </a:r>
            <a:r>
              <a:rPr lang="en-US" dirty="0">
                <a:latin typeface="+mn-lt"/>
              </a:rPr>
              <a:t> by Sen. Chuck </a:t>
            </a:r>
            <a:r>
              <a:rPr lang="en-US" dirty="0" err="1">
                <a:latin typeface="+mn-lt"/>
              </a:rPr>
              <a:t>Hufstetler</a:t>
            </a:r>
            <a:r>
              <a:rPr lang="en-US" dirty="0">
                <a:latin typeface="+mn-lt"/>
              </a:rPr>
              <a:t> (R-Rome) “Georgia COVID-19 Pandemic Business Safety Act” provides substantial liability limitation to businesses and entities against tort claims arising from the COVID-19 pandemic. </a:t>
            </a:r>
          </a:p>
          <a:p>
            <a:r>
              <a:rPr lang="en-US" u="sng" dirty="0">
                <a:latin typeface="+mn-lt"/>
                <a:hlinkClick r:id="rId3"/>
              </a:rPr>
              <a:t>SB 372</a:t>
            </a:r>
            <a:r>
              <a:rPr lang="en-US" dirty="0">
                <a:latin typeface="+mn-lt"/>
              </a:rPr>
              <a:t> by Senator Blake Tillery (R-Vidalia) updates the standing order for Naloxone so that first responders are permitted to have this drug. Additionally, it allows Naloxone to be distribution from a licensed wholesaler or distributor. </a:t>
            </a:r>
          </a:p>
          <a:p>
            <a:r>
              <a:rPr lang="en-US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SB 336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by Sen. Steve Gooch (R-Dahlonega) establishes the GA Recovers License plate.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7390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2560" y="0"/>
            <a:ext cx="9326880" cy="2490470"/>
          </a:xfrm>
          <a:custGeom>
            <a:avLst/>
            <a:gdLst/>
            <a:ahLst/>
            <a:cxnLst/>
            <a:rect l="l" t="t" r="r" b="b"/>
            <a:pathLst>
              <a:path w="9326880" h="2490470">
                <a:moveTo>
                  <a:pt x="9326880" y="0"/>
                </a:moveTo>
                <a:lnTo>
                  <a:pt x="0" y="0"/>
                </a:lnTo>
                <a:lnTo>
                  <a:pt x="0" y="2490216"/>
                </a:lnTo>
                <a:lnTo>
                  <a:pt x="9326880" y="2490216"/>
                </a:lnTo>
                <a:lnTo>
                  <a:pt x="9326880" y="0"/>
                </a:lnTo>
                <a:close/>
              </a:path>
            </a:pathLst>
          </a:custGeom>
          <a:solidFill>
            <a:srgbClr val="1D1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47914" y="5070695"/>
            <a:ext cx="921245" cy="1330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9920" y="5390351"/>
            <a:ext cx="4214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1D1852"/>
                </a:solidFill>
                <a:latin typeface="Arial"/>
                <a:cs typeface="Arial"/>
              </a:rPr>
              <a:t>Georgia </a:t>
            </a:r>
            <a:r>
              <a:rPr sz="1800" spc="-10" dirty="0">
                <a:solidFill>
                  <a:srgbClr val="1D1852"/>
                </a:solidFill>
                <a:latin typeface="Arial"/>
                <a:cs typeface="Arial"/>
              </a:rPr>
              <a:t>Department </a:t>
            </a:r>
            <a:r>
              <a:rPr sz="1800" spc="-5" dirty="0">
                <a:solidFill>
                  <a:srgbClr val="1D1852"/>
                </a:solidFill>
                <a:latin typeface="Arial"/>
                <a:cs typeface="Arial"/>
              </a:rPr>
              <a:t>of </a:t>
            </a:r>
            <a:r>
              <a:rPr sz="1800" spc="-10" dirty="0">
                <a:solidFill>
                  <a:srgbClr val="1D1852"/>
                </a:solidFill>
                <a:latin typeface="Arial"/>
                <a:cs typeface="Arial"/>
              </a:rPr>
              <a:t>Behavioral </a:t>
            </a:r>
            <a:r>
              <a:rPr sz="1800" spc="-5" dirty="0">
                <a:solidFill>
                  <a:srgbClr val="1D1852"/>
                </a:solidFill>
                <a:latin typeface="Arial"/>
                <a:cs typeface="Arial"/>
              </a:rPr>
              <a:t>Health  </a:t>
            </a:r>
            <a:r>
              <a:rPr sz="1800" dirty="0">
                <a:solidFill>
                  <a:srgbClr val="1D1852"/>
                </a:solidFill>
                <a:latin typeface="Arial"/>
                <a:cs typeface="Arial"/>
              </a:rPr>
              <a:t>&amp; </a:t>
            </a:r>
            <a:r>
              <a:rPr sz="1800" spc="-10" dirty="0">
                <a:solidFill>
                  <a:srgbClr val="1D1852"/>
                </a:solidFill>
                <a:latin typeface="Arial"/>
                <a:cs typeface="Arial"/>
              </a:rPr>
              <a:t>Developmental</a:t>
            </a:r>
            <a:r>
              <a:rPr sz="1800" spc="15" dirty="0">
                <a:solidFill>
                  <a:srgbClr val="1D1852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1D1852"/>
                </a:solidFill>
                <a:latin typeface="Arial"/>
                <a:cs typeface="Arial"/>
              </a:rPr>
              <a:t>Disabilities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96965" y="784143"/>
            <a:ext cx="7197433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/>
              <a:t>Proposed AFY21 &amp; FY22 Budgets Submitted for Approval</a:t>
            </a:r>
            <a:endParaRPr lang="en-US" b="1" kern="1200" dirty="0"/>
          </a:p>
        </p:txBody>
      </p:sp>
      <p:sp>
        <p:nvSpPr>
          <p:cNvPr id="6" name="object 6"/>
          <p:cNvSpPr/>
          <p:nvPr/>
        </p:nvSpPr>
        <p:spPr>
          <a:xfrm>
            <a:off x="1432560" y="4841747"/>
            <a:ext cx="9326245" cy="0"/>
          </a:xfrm>
          <a:custGeom>
            <a:avLst/>
            <a:gdLst/>
            <a:ahLst/>
            <a:cxnLst/>
            <a:rect l="l" t="t" r="r" b="b"/>
            <a:pathLst>
              <a:path w="9326245">
                <a:moveTo>
                  <a:pt x="0" y="0"/>
                </a:moveTo>
                <a:lnTo>
                  <a:pt x="9325991" y="0"/>
                </a:lnTo>
              </a:path>
            </a:pathLst>
          </a:custGeom>
          <a:ln w="6096">
            <a:solidFill>
              <a:srgbClr val="1D1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11743" y="3076860"/>
            <a:ext cx="3974657" cy="127470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en-US" sz="2400" b="1" spc="-5" dirty="0">
                <a:solidFill>
                  <a:srgbClr val="1D1852"/>
                </a:solidFill>
                <a:latin typeface="Arial"/>
                <a:cs typeface="Arial"/>
              </a:rPr>
              <a:t>Jeffrey Minor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1D1953"/>
                </a:solidFill>
                <a:latin typeface="Arial"/>
                <a:cs typeface="Arial"/>
              </a:rPr>
              <a:t>Deputy Commissioner &amp; Chief Operating Officer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77447"/>
            <a:ext cx="12192000" cy="56805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D1953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>
          <a:xfrm>
            <a:off x="838200" y="1669596"/>
            <a:ext cx="4699000" cy="5188404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Budget Recap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Budget Submission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Agency Challenges &amp; Opportunities</a:t>
            </a:r>
          </a:p>
          <a:p>
            <a:pPr marL="0" indent="0">
              <a:lnSpc>
                <a:spcPct val="100000"/>
              </a:lnSpc>
              <a:spcAft>
                <a:spcPts val="500"/>
              </a:spcAft>
              <a:buNone/>
            </a:pP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896494" y="1752722"/>
            <a:ext cx="0" cy="454977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838200" y="2900944"/>
            <a:ext cx="4356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4375541"/>
            <a:ext cx="4356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9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57420"/>
            <a:ext cx="12192000" cy="5666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1" name="Content Placeholder 1"/>
          <p:cNvSpPr>
            <a:spLocks noGrp="1"/>
          </p:cNvSpPr>
          <p:nvPr>
            <p:ph idx="1"/>
          </p:nvPr>
        </p:nvSpPr>
        <p:spPr>
          <a:xfrm>
            <a:off x="1772986" y="1830335"/>
            <a:ext cx="10031088" cy="4832585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AFY20 and FY21 presented unique operational and fiscal challenges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 original FY21 reduction target submitted in September was $56.0M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Due to the COVID-19 pandemic, state agencies submitted 14% budget reduction plans in May for FY21 (Target: $172.3M)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l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chemeClr val="lt1"/>
                </a:solidFill>
              </a:rPr>
              <a:t>With support received from the Governor’s Office and the General Assembly, reduction targets were lowered: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lt1"/>
                </a:solidFill>
              </a:rPr>
              <a:t>Reductions: ($123.4M)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lt1"/>
                </a:solidFill>
              </a:rPr>
              <a:t>Enhancements: $32.1M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lt1"/>
                </a:solidFill>
              </a:rPr>
              <a:t>Final Budget Change: ($91.3M)</a:t>
            </a:r>
          </a:p>
          <a:p>
            <a:pPr marL="0" indent="0">
              <a:lnSpc>
                <a:spcPct val="100000"/>
              </a:lnSpc>
              <a:spcAft>
                <a:spcPts val="1500"/>
              </a:spcAft>
              <a:buNone/>
            </a:pP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987235" y="1741192"/>
            <a:ext cx="640080" cy="640080"/>
            <a:chOff x="2057400" y="2514600"/>
            <a:chExt cx="640080" cy="640080"/>
          </a:xfrm>
        </p:grpSpPr>
        <p:sp>
          <p:nvSpPr>
            <p:cNvPr id="44" name="Oval 43"/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10" name="Title 18"/>
          <p:cNvSpPr>
            <a:spLocks noGrp="1"/>
          </p:cNvSpPr>
          <p:nvPr>
            <p:ph type="title"/>
          </p:nvPr>
        </p:nvSpPr>
        <p:spPr>
          <a:xfrm>
            <a:off x="838200" y="195080"/>
            <a:ext cx="10896600" cy="1325563"/>
          </a:xfrm>
        </p:spPr>
        <p:txBody>
          <a:bodyPr numCol="1"/>
          <a:lstStyle/>
          <a:p>
            <a:r>
              <a:rPr lang="en-US" dirty="0"/>
              <a:t>DBHDD – Budget Recap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87235" y="4156689"/>
            <a:ext cx="640080" cy="640080"/>
            <a:chOff x="2057400" y="2514600"/>
            <a:chExt cx="640080" cy="640080"/>
          </a:xfrm>
        </p:grpSpPr>
        <p:sp>
          <p:nvSpPr>
            <p:cNvPr id="12" name="Oval 11"/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2570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57420"/>
            <a:ext cx="12192000" cy="5666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1" name="Content Placeholder 1"/>
          <p:cNvSpPr>
            <a:spLocks noGrp="1"/>
          </p:cNvSpPr>
          <p:nvPr>
            <p:ph idx="1"/>
          </p:nvPr>
        </p:nvSpPr>
        <p:spPr>
          <a:xfrm>
            <a:off x="1772986" y="1830335"/>
            <a:ext cx="10031088" cy="4832585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The following areas of operation experienced significant reductions: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IDD State Funded Services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Behavioral Health Core Outpatient and Independent Residential Services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Hospital Operations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Departmental Administration was reduced by 35%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l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lt1"/>
                </a:solidFill>
              </a:rPr>
              <a:t>In this unique environment, DBHDD was able to secure enhancements to services, including the following:</a:t>
            </a:r>
          </a:p>
          <a:p>
            <a:pPr lvl="1">
              <a:lnSpc>
                <a:spcPct val="100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Initial funding for the 40 bed Forensic Unit at WCGRH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100 new IDD waivers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Funding for critical state contracted beds for individuals in crisis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The final FY21 State Funds Budget is $1,139,381,422</a:t>
            </a:r>
          </a:p>
          <a:p>
            <a:pPr marL="0" indent="0">
              <a:lnSpc>
                <a:spcPct val="100000"/>
              </a:lnSpc>
              <a:spcAft>
                <a:spcPts val="1500"/>
              </a:spcAft>
              <a:buNone/>
            </a:pP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987235" y="1741192"/>
            <a:ext cx="640080" cy="640080"/>
            <a:chOff x="2057400" y="2514600"/>
            <a:chExt cx="640080" cy="640080"/>
          </a:xfrm>
        </p:grpSpPr>
        <p:sp>
          <p:nvSpPr>
            <p:cNvPr id="44" name="Oval 43"/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10" name="Title 18"/>
          <p:cNvSpPr>
            <a:spLocks noGrp="1"/>
          </p:cNvSpPr>
          <p:nvPr>
            <p:ph type="title"/>
          </p:nvPr>
        </p:nvSpPr>
        <p:spPr>
          <a:xfrm>
            <a:off x="838200" y="195080"/>
            <a:ext cx="10896600" cy="1325563"/>
          </a:xfrm>
        </p:spPr>
        <p:txBody>
          <a:bodyPr numCol="1"/>
          <a:lstStyle/>
          <a:p>
            <a:r>
              <a:rPr lang="en-US" dirty="0"/>
              <a:t>DBHDD – Budget Recap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87724" y="3990674"/>
            <a:ext cx="640080" cy="640080"/>
            <a:chOff x="2057400" y="2514600"/>
            <a:chExt cx="640080" cy="640080"/>
          </a:xfrm>
        </p:grpSpPr>
        <p:sp>
          <p:nvSpPr>
            <p:cNvPr id="12" name="Oval 11"/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82CF8D7-3E3E-45CE-B996-69240E8D6933}"/>
              </a:ext>
            </a:extLst>
          </p:cNvPr>
          <p:cNvGrpSpPr/>
          <p:nvPr/>
        </p:nvGrpSpPr>
        <p:grpSpPr>
          <a:xfrm>
            <a:off x="983870" y="6022840"/>
            <a:ext cx="640080" cy="640080"/>
            <a:chOff x="2057400" y="2514600"/>
            <a:chExt cx="640080" cy="64008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96CF6D3-3697-4CAB-B2D9-E39EBDD50DA6}"/>
                </a:ext>
              </a:extLst>
            </p:cNvPr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6F4CB7-04BD-4715-B56D-F708F0165679}"/>
                </a:ext>
              </a:extLst>
            </p:cNvPr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1649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D1953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14646" y="1709738"/>
            <a:ext cx="9700953" cy="2852737"/>
          </a:xfrm>
        </p:spPr>
        <p:txBody>
          <a:bodyPr numCol="1"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Budget Submission</a:t>
            </a:r>
            <a:br>
              <a:rPr lang="en-US" sz="6000" dirty="0">
                <a:solidFill>
                  <a:schemeClr val="accent4"/>
                </a:solidFill>
              </a:rPr>
            </a:br>
            <a:r>
              <a:rPr lang="en-US" sz="4400" dirty="0">
                <a:solidFill>
                  <a:schemeClr val="accent4"/>
                </a:solidFill>
              </a:rPr>
              <a:t>Workload Adjustments</a:t>
            </a:r>
          </a:p>
        </p:txBody>
      </p:sp>
    </p:spTree>
    <p:extLst>
      <p:ext uri="{BB962C8B-B14F-4D97-AF65-F5344CB8AC3E}">
        <p14:creationId xmlns:p14="http://schemas.microsoft.com/office/powerpoint/2010/main" val="3929151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57420"/>
            <a:ext cx="12192000" cy="5666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1" name="Content Placeholder 1"/>
          <p:cNvSpPr>
            <a:spLocks noGrp="1"/>
          </p:cNvSpPr>
          <p:nvPr>
            <p:ph idx="1"/>
          </p:nvPr>
        </p:nvSpPr>
        <p:spPr>
          <a:xfrm>
            <a:off x="1772986" y="1830335"/>
            <a:ext cx="10031088" cy="4832585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Good news: No further budget reductions are anticipated at this time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DBHDD will be able to request the following workload adjustments to support ongoing operations: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Operational funding for a 40 bed Forensic Unit at WCGRH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100 new NOW &amp; COMP Waivers (80 COMP Waivers, 20 NOW Waivers)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15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There will also be a reduction to Medicaid State Match Funding which relates to an adjustment to the FMAP rate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987235" y="1741192"/>
            <a:ext cx="640080" cy="640080"/>
            <a:chOff x="2057400" y="2514600"/>
            <a:chExt cx="640080" cy="640080"/>
          </a:xfrm>
        </p:grpSpPr>
        <p:sp>
          <p:nvSpPr>
            <p:cNvPr id="44" name="Oval 43"/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10" name="Title 18"/>
          <p:cNvSpPr>
            <a:spLocks noGrp="1"/>
          </p:cNvSpPr>
          <p:nvPr>
            <p:ph type="title"/>
          </p:nvPr>
        </p:nvSpPr>
        <p:spPr>
          <a:xfrm>
            <a:off x="838200" y="195080"/>
            <a:ext cx="10896600" cy="1325563"/>
          </a:xfrm>
        </p:spPr>
        <p:txBody>
          <a:bodyPr numCol="1"/>
          <a:lstStyle/>
          <a:p>
            <a:r>
              <a:rPr lang="en-US" dirty="0"/>
              <a:t>DBHDD – Workload &amp; FMAP Adjustments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31A1992-FC6B-4AFD-A3DC-6D1A04606F1A}"/>
              </a:ext>
            </a:extLst>
          </p:cNvPr>
          <p:cNvGrpSpPr/>
          <p:nvPr/>
        </p:nvGrpSpPr>
        <p:grpSpPr>
          <a:xfrm>
            <a:off x="987235" y="2829332"/>
            <a:ext cx="640080" cy="640080"/>
            <a:chOff x="2057400" y="2514600"/>
            <a:chExt cx="640080" cy="64008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91EBB3D-F27C-4635-812F-47C609051164}"/>
                </a:ext>
              </a:extLst>
            </p:cNvPr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2FAC7E2-92CD-4C5B-8F95-FE07259452BF}"/>
                </a:ext>
              </a:extLst>
            </p:cNvPr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B74EC2-7444-4E3B-982D-A16D287F1729}"/>
              </a:ext>
            </a:extLst>
          </p:cNvPr>
          <p:cNvGrpSpPr/>
          <p:nvPr/>
        </p:nvGrpSpPr>
        <p:grpSpPr>
          <a:xfrm>
            <a:off x="987235" y="4906682"/>
            <a:ext cx="640080" cy="640080"/>
            <a:chOff x="2057400" y="2514600"/>
            <a:chExt cx="640080" cy="6400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7E18838-D13C-4CA6-B563-144498CAB2C7}"/>
                </a:ext>
              </a:extLst>
            </p:cNvPr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C9BE30-F034-4841-A619-F1D119F05EB5}"/>
                </a:ext>
              </a:extLst>
            </p:cNvPr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2743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72604" y="1371599"/>
          <a:ext cx="9870988" cy="4126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3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6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867">
                <a:tc gridSpan="2"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FUNDS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CHANGES</a:t>
                      </a:r>
                    </a:p>
                  </a:txBody>
                  <a:tcPr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STATE</a:t>
                      </a:r>
                    </a:p>
                  </a:txBody>
                  <a:tcPr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071">
                <a:tc gridSpan="4">
                  <a:txBody>
                    <a:bodyPr/>
                    <a:lstStyle/>
                    <a:p>
                      <a:r>
                        <a:rPr lang="en-US" sz="2000" b="1" dirty="0"/>
                        <a:t>Workload &amp; FMAP Adjustments</a:t>
                      </a:r>
                    </a:p>
                  </a:txBody>
                  <a:tcPr>
                    <a:solidFill>
                      <a:srgbClr val="9FC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362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0" dirty="0"/>
                        <a:t>Annualize Funding for the 40 Bed Forensic Unit</a:t>
                      </a:r>
                      <a:endParaRPr lang="en-US" sz="1800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$4,651,193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362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0" dirty="0"/>
                        <a:t>100 New NOW &amp; COMP Waivers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$1,946,009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362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0" dirty="0"/>
                        <a:t>FMAP Rate Change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($1,047,204)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-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989800"/>
                  </a:ext>
                </a:extLst>
              </a:tr>
              <a:tr h="37636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36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36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36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36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2604" y="5730821"/>
          <a:ext cx="9870988" cy="420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7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214">
                <a:tc>
                  <a:txBody>
                    <a:bodyPr/>
                    <a:lstStyle/>
                    <a:p>
                      <a:pPr marL="0" marR="0" indent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baseline="0" dirty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2000" b="0" i="1" baseline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>
                          <a:solidFill>
                            <a:srgbClr val="000000"/>
                          </a:solidFill>
                        </a:rPr>
                        <a:t>($1,047,204)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$6,597,202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1974979"/>
            <a:ext cx="1295400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AFY2021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64217" y="1974979"/>
            <a:ext cx="1295400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FY2022</a:t>
            </a:r>
          </a:p>
        </p:txBody>
      </p:sp>
      <p:sp>
        <p:nvSpPr>
          <p:cNvPr id="10" name="Title 3"/>
          <p:cNvSpPr>
            <a:spLocks noGrp="1"/>
          </p:cNvSpPr>
          <p:nvPr/>
        </p:nvSpPr>
        <p:spPr>
          <a:xfrm>
            <a:off x="474305" y="172308"/>
            <a:ext cx="10759751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DBHDD – Workload &amp; FMAP Adjustments</a:t>
            </a:r>
          </a:p>
        </p:txBody>
      </p:sp>
    </p:spTree>
    <p:extLst>
      <p:ext uri="{BB962C8B-B14F-4D97-AF65-F5344CB8AC3E}">
        <p14:creationId xmlns:p14="http://schemas.microsoft.com/office/powerpoint/2010/main" val="3920156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D1953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14646" y="1709738"/>
            <a:ext cx="9999534" cy="2852737"/>
          </a:xfrm>
        </p:spPr>
        <p:txBody>
          <a:bodyPr numCol="1"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FY2022 &amp; Beyond</a:t>
            </a:r>
            <a:br>
              <a:rPr lang="en-US" sz="6000" dirty="0">
                <a:solidFill>
                  <a:schemeClr val="accent4"/>
                </a:solidFill>
              </a:rPr>
            </a:br>
            <a:r>
              <a:rPr lang="en-US" sz="4400" dirty="0">
                <a:solidFill>
                  <a:schemeClr val="accent4"/>
                </a:solidFill>
              </a:rPr>
              <a:t>Agency Challenges &amp;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94397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133855"/>
            <a:ext cx="12192000" cy="5724525"/>
            <a:chOff x="0" y="1133855"/>
            <a:chExt cx="12192000" cy="5724525"/>
          </a:xfrm>
        </p:grpSpPr>
        <p:sp>
          <p:nvSpPr>
            <p:cNvPr id="3" name="object 3"/>
            <p:cNvSpPr/>
            <p:nvPr/>
          </p:nvSpPr>
          <p:spPr>
            <a:xfrm>
              <a:off x="0" y="1133855"/>
              <a:ext cx="12192000" cy="44450"/>
            </a:xfrm>
            <a:custGeom>
              <a:avLst/>
              <a:gdLst/>
              <a:ahLst/>
              <a:cxnLst/>
              <a:rect l="l" t="t" r="r" b="b"/>
              <a:pathLst>
                <a:path w="12192000" h="44450">
                  <a:moveTo>
                    <a:pt x="0" y="44195"/>
                  </a:moveTo>
                  <a:lnTo>
                    <a:pt x="12192000" y="4419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4419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178051"/>
              <a:ext cx="12192000" cy="5680075"/>
            </a:xfrm>
            <a:custGeom>
              <a:avLst/>
              <a:gdLst/>
              <a:ahLst/>
              <a:cxnLst/>
              <a:rect l="l" t="t" r="r" b="b"/>
              <a:pathLst>
                <a:path w="12192000" h="5680075">
                  <a:moveTo>
                    <a:pt x="12192000" y="0"/>
                  </a:moveTo>
                  <a:lnTo>
                    <a:pt x="0" y="0"/>
                  </a:lnTo>
                  <a:lnTo>
                    <a:pt x="0" y="5679948"/>
                  </a:lnTo>
                  <a:lnTo>
                    <a:pt x="12192000" y="567994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D1852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454140" y="1834698"/>
            <a:ext cx="3387090" cy="28897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5"/>
              </a:spcBef>
            </a:pPr>
            <a:r>
              <a:rPr lang="en-US" sz="3200" spc="5" dirty="0">
                <a:solidFill>
                  <a:srgbClr val="FFFFFF"/>
                </a:solidFill>
                <a:latin typeface="Arial"/>
                <a:cs typeface="Arial"/>
              </a:rPr>
              <a:t>Action Item</a:t>
            </a:r>
          </a:p>
          <a:p>
            <a:pPr marL="12700">
              <a:lnSpc>
                <a:spcPct val="150000"/>
              </a:lnSpc>
              <a:spcBef>
                <a:spcPts val="105"/>
              </a:spcBef>
            </a:pPr>
            <a:r>
              <a:rPr lang="en-US" sz="3200" spc="5" dirty="0">
                <a:solidFill>
                  <a:srgbClr val="FFFFFF"/>
                </a:solidFill>
                <a:latin typeface="Arial"/>
                <a:cs typeface="Arial"/>
              </a:rPr>
              <a:t>Chair’s Report</a:t>
            </a:r>
            <a:endParaRPr sz="3200" dirty="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  <a:spcBef>
                <a:spcPts val="10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Public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Comment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Next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Meeting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Date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5" y="1773550"/>
            <a:ext cx="4251960" cy="3043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spc="-5" dirty="0">
                <a:solidFill>
                  <a:srgbClr val="FFFFFF"/>
                </a:solidFill>
                <a:latin typeface="Arial"/>
                <a:cs typeface="Arial"/>
              </a:rPr>
              <a:t>Roll Call /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Call to</a:t>
            </a: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Order</a:t>
            </a:r>
            <a:endParaRPr sz="3200" dirty="0">
              <a:latin typeface="Arial"/>
              <a:cs typeface="Arial"/>
            </a:endParaRPr>
          </a:p>
          <a:p>
            <a:pPr marL="12700" marR="5080">
              <a:lnSpc>
                <a:spcPct val="172800"/>
              </a:lnSpc>
              <a:spcBef>
                <a:spcPts val="10"/>
              </a:spcBef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Recovery Speaker  Action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Items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Commissioner’s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Report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6939" y="531217"/>
            <a:ext cx="1603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1D1852"/>
                </a:solidFill>
              </a:rPr>
              <a:t>Agenda</a:t>
            </a:r>
            <a:endParaRPr sz="3600"/>
          </a:p>
        </p:txBody>
      </p:sp>
      <p:grpSp>
        <p:nvGrpSpPr>
          <p:cNvPr id="8" name="object 8"/>
          <p:cNvGrpSpPr/>
          <p:nvPr/>
        </p:nvGrpSpPr>
        <p:grpSpPr>
          <a:xfrm>
            <a:off x="838200" y="1752600"/>
            <a:ext cx="9892791" cy="4549775"/>
            <a:chOff x="838200" y="1752600"/>
            <a:chExt cx="9892791" cy="4549775"/>
          </a:xfrm>
        </p:grpSpPr>
        <p:sp>
          <p:nvSpPr>
            <p:cNvPr id="9" name="object 9"/>
            <p:cNvSpPr/>
            <p:nvPr/>
          </p:nvSpPr>
          <p:spPr>
            <a:xfrm>
              <a:off x="5896355" y="1752600"/>
              <a:ext cx="0" cy="4549775"/>
            </a:xfrm>
            <a:custGeom>
              <a:avLst/>
              <a:gdLst/>
              <a:ahLst/>
              <a:cxnLst/>
              <a:rect l="l" t="t" r="r" b="b"/>
              <a:pathLst>
                <a:path h="4549775">
                  <a:moveTo>
                    <a:pt x="0" y="0"/>
                  </a:moveTo>
                  <a:lnTo>
                    <a:pt x="0" y="4549775"/>
                  </a:lnTo>
                </a:path>
              </a:pathLst>
            </a:custGeom>
            <a:ln w="6096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38200" y="2494787"/>
              <a:ext cx="4356100" cy="0"/>
            </a:xfrm>
            <a:custGeom>
              <a:avLst/>
              <a:gdLst/>
              <a:ahLst/>
              <a:cxnLst/>
              <a:rect l="l" t="t" r="r" b="b"/>
              <a:pathLst>
                <a:path w="4356100">
                  <a:moveTo>
                    <a:pt x="0" y="0"/>
                  </a:moveTo>
                  <a:lnTo>
                    <a:pt x="4356100" y="0"/>
                  </a:lnTo>
                </a:path>
              </a:pathLst>
            </a:custGeom>
            <a:ln w="6096">
              <a:solidFill>
                <a:srgbClr val="00AC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8200" y="3299460"/>
              <a:ext cx="4356100" cy="0"/>
            </a:xfrm>
            <a:custGeom>
              <a:avLst/>
              <a:gdLst/>
              <a:ahLst/>
              <a:cxnLst/>
              <a:rect l="l" t="t" r="r" b="b"/>
              <a:pathLst>
                <a:path w="4356100">
                  <a:moveTo>
                    <a:pt x="0" y="0"/>
                  </a:moveTo>
                  <a:lnTo>
                    <a:pt x="4356100" y="0"/>
                  </a:lnTo>
                </a:path>
              </a:pathLst>
            </a:custGeom>
            <a:ln w="6096">
              <a:solidFill>
                <a:srgbClr val="00AC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74891" y="2490216"/>
              <a:ext cx="4356100" cy="0"/>
            </a:xfrm>
            <a:custGeom>
              <a:avLst/>
              <a:gdLst/>
              <a:ahLst/>
              <a:cxnLst/>
              <a:rect l="l" t="t" r="r" b="b"/>
              <a:pathLst>
                <a:path w="4356100">
                  <a:moveTo>
                    <a:pt x="0" y="0"/>
                  </a:moveTo>
                  <a:lnTo>
                    <a:pt x="4356100" y="0"/>
                  </a:lnTo>
                </a:path>
              </a:pathLst>
            </a:custGeom>
            <a:ln w="6096">
              <a:solidFill>
                <a:srgbClr val="00AC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8200" y="4189476"/>
              <a:ext cx="4356100" cy="0"/>
            </a:xfrm>
            <a:custGeom>
              <a:avLst/>
              <a:gdLst/>
              <a:ahLst/>
              <a:cxnLst/>
              <a:rect l="l" t="t" r="r" b="b"/>
              <a:pathLst>
                <a:path w="4356100">
                  <a:moveTo>
                    <a:pt x="0" y="0"/>
                  </a:moveTo>
                  <a:lnTo>
                    <a:pt x="4356100" y="0"/>
                  </a:lnTo>
                </a:path>
              </a:pathLst>
            </a:custGeom>
            <a:ln w="6096">
              <a:solidFill>
                <a:srgbClr val="00AC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62583" y="5073396"/>
              <a:ext cx="4356100" cy="0"/>
            </a:xfrm>
            <a:custGeom>
              <a:avLst/>
              <a:gdLst/>
              <a:ahLst/>
              <a:cxnLst/>
              <a:rect l="l" t="t" r="r" b="b"/>
              <a:pathLst>
                <a:path w="4356100">
                  <a:moveTo>
                    <a:pt x="0" y="0"/>
                  </a:moveTo>
                  <a:lnTo>
                    <a:pt x="4356100" y="0"/>
                  </a:lnTo>
                </a:path>
              </a:pathLst>
            </a:custGeom>
            <a:ln w="6096">
              <a:solidFill>
                <a:srgbClr val="00ACED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374891" y="3308603"/>
              <a:ext cx="4356100" cy="0"/>
            </a:xfrm>
            <a:custGeom>
              <a:avLst/>
              <a:gdLst/>
              <a:ahLst/>
              <a:cxnLst/>
              <a:rect l="l" t="t" r="r" b="b"/>
              <a:pathLst>
                <a:path w="4356100">
                  <a:moveTo>
                    <a:pt x="0" y="0"/>
                  </a:moveTo>
                  <a:lnTo>
                    <a:pt x="4356100" y="0"/>
                  </a:lnTo>
                </a:path>
              </a:pathLst>
            </a:custGeom>
            <a:ln w="6096">
              <a:solidFill>
                <a:srgbClr val="00AC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74891" y="4187951"/>
              <a:ext cx="4356100" cy="0"/>
            </a:xfrm>
            <a:custGeom>
              <a:avLst/>
              <a:gdLst/>
              <a:ahLst/>
              <a:cxnLst/>
              <a:rect l="l" t="t" r="r" b="b"/>
              <a:pathLst>
                <a:path w="4356100">
                  <a:moveTo>
                    <a:pt x="0" y="0"/>
                  </a:moveTo>
                  <a:lnTo>
                    <a:pt x="4356100" y="0"/>
                  </a:lnTo>
                </a:path>
              </a:pathLst>
            </a:custGeom>
            <a:ln w="6096">
              <a:solidFill>
                <a:srgbClr val="00AC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4">
              <a:extLst>
                <a:ext uri="{FF2B5EF4-FFF2-40B4-BE49-F238E27FC236}">
                  <a16:creationId xmlns:a16="http://schemas.microsoft.com/office/drawing/2014/main" id="{043C7F32-FB5E-4FBE-AD26-52F3D6C9AF1B}"/>
                </a:ext>
              </a:extLst>
            </p:cNvPr>
            <p:cNvSpPr/>
            <p:nvPr/>
          </p:nvSpPr>
          <p:spPr>
            <a:xfrm>
              <a:off x="6374891" y="5073396"/>
              <a:ext cx="4356100" cy="0"/>
            </a:xfrm>
            <a:custGeom>
              <a:avLst/>
              <a:gdLst/>
              <a:ahLst/>
              <a:cxnLst/>
              <a:rect l="l" t="t" r="r" b="b"/>
              <a:pathLst>
                <a:path w="4356100">
                  <a:moveTo>
                    <a:pt x="0" y="0"/>
                  </a:moveTo>
                  <a:lnTo>
                    <a:pt x="4356100" y="0"/>
                  </a:lnTo>
                </a:path>
              </a:pathLst>
            </a:custGeom>
            <a:ln w="6096">
              <a:solidFill>
                <a:srgbClr val="00ACED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57420"/>
            <a:ext cx="12192000" cy="5666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1" name="Content Placeholder 1"/>
          <p:cNvSpPr>
            <a:spLocks noGrp="1"/>
          </p:cNvSpPr>
          <p:nvPr>
            <p:ph idx="1"/>
          </p:nvPr>
        </p:nvSpPr>
        <p:spPr>
          <a:xfrm>
            <a:off x="1772986" y="1830335"/>
            <a:ext cx="10031088" cy="4706195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Investment in Community Behavioral Health (Core Outpatient Funding, Housing Supports, &amp; MRO Medicaid Growth)</a:t>
            </a:r>
          </a:p>
          <a:p>
            <a:pPr marL="0" indent="0">
              <a:lnSpc>
                <a:spcPct val="100000"/>
              </a:lnSpc>
              <a:spcAft>
                <a:spcPts val="17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Addictive Diseases Capacity Improvements</a:t>
            </a:r>
          </a:p>
          <a:p>
            <a:pPr marL="0" indent="0">
              <a:lnSpc>
                <a:spcPct val="100000"/>
              </a:lnSpc>
              <a:spcAft>
                <a:spcPts val="17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Continued Enhancement of Crisis &amp; Autism Services (BHCCs &amp; CSUs)</a:t>
            </a:r>
          </a:p>
          <a:p>
            <a:pPr marL="0" indent="0">
              <a:lnSpc>
                <a:spcPct val="100000"/>
              </a:lnSpc>
              <a:spcAft>
                <a:spcPts val="17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Implement Multi-Year Plan to Address the IDD Planning List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bg1"/>
                </a:solidFill>
              </a:rPr>
              <a:t>Forensic Services Improvements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Community &amp; Hospital</a:t>
            </a:r>
          </a:p>
          <a:p>
            <a:pPr lvl="1">
              <a:lnSpc>
                <a:spcPct val="100000"/>
              </a:lnSpc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Aging population with Nursing Home level of care needs</a:t>
            </a:r>
          </a:p>
          <a:p>
            <a:pPr marL="0" indent="0">
              <a:lnSpc>
                <a:spcPct val="100000"/>
              </a:lnSpc>
              <a:spcAft>
                <a:spcPts val="1500"/>
              </a:spcAft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923951" y="2788920"/>
            <a:ext cx="640080" cy="640080"/>
            <a:chOff x="2057400" y="2514600"/>
            <a:chExt cx="640080" cy="640080"/>
          </a:xfrm>
        </p:grpSpPr>
        <p:sp>
          <p:nvSpPr>
            <p:cNvPr id="23" name="Oval 22"/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27316" y="3520820"/>
            <a:ext cx="640080" cy="640080"/>
            <a:chOff x="2057400" y="2514600"/>
            <a:chExt cx="640080" cy="640080"/>
          </a:xfrm>
        </p:grpSpPr>
        <p:sp>
          <p:nvSpPr>
            <p:cNvPr id="26" name="Oval 25"/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34046" y="1836869"/>
            <a:ext cx="640080" cy="640080"/>
            <a:chOff x="2057400" y="2514600"/>
            <a:chExt cx="640080" cy="640080"/>
          </a:xfrm>
        </p:grpSpPr>
        <p:sp>
          <p:nvSpPr>
            <p:cNvPr id="44" name="Oval 43"/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30681" y="4232070"/>
            <a:ext cx="640080" cy="640080"/>
            <a:chOff x="2057400" y="2514600"/>
            <a:chExt cx="640080" cy="640080"/>
          </a:xfrm>
        </p:grpSpPr>
        <p:sp>
          <p:nvSpPr>
            <p:cNvPr id="29" name="Oval 28"/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4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4046" y="4987233"/>
            <a:ext cx="640080" cy="640080"/>
            <a:chOff x="2057400" y="2514600"/>
            <a:chExt cx="640080" cy="640080"/>
          </a:xfrm>
        </p:grpSpPr>
        <p:sp>
          <p:nvSpPr>
            <p:cNvPr id="17" name="Oval 16"/>
            <p:cNvSpPr/>
            <p:nvPr/>
          </p:nvSpPr>
          <p:spPr>
            <a:xfrm>
              <a:off x="2057400" y="251460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21675" y="2643043"/>
              <a:ext cx="304800" cy="36933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953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5</a:t>
              </a:r>
            </a:p>
          </p:txBody>
        </p:sp>
      </p:grpSp>
      <p:sp>
        <p:nvSpPr>
          <p:cNvPr id="19" name="Title 3"/>
          <p:cNvSpPr>
            <a:spLocks noGrp="1"/>
          </p:cNvSpPr>
          <p:nvPr/>
        </p:nvSpPr>
        <p:spPr>
          <a:xfrm>
            <a:off x="474306" y="172308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D1953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Looking Ahead to Tomorrow</a:t>
            </a:r>
          </a:p>
        </p:txBody>
      </p:sp>
    </p:spTree>
    <p:extLst>
      <p:ext uri="{BB962C8B-B14F-4D97-AF65-F5344CB8AC3E}">
        <p14:creationId xmlns:p14="http://schemas.microsoft.com/office/powerpoint/2010/main" val="1023538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386" y="1692370"/>
            <a:ext cx="44208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10" dirty="0">
                <a:solidFill>
                  <a:srgbClr val="F89C1B"/>
                </a:solidFill>
                <a:latin typeface="Arial"/>
                <a:cs typeface="Arial"/>
              </a:rPr>
              <a:t>Chair’s</a:t>
            </a:r>
            <a:r>
              <a:rPr sz="5400" spc="-65" dirty="0">
                <a:solidFill>
                  <a:srgbClr val="F89C1B"/>
                </a:solidFill>
                <a:latin typeface="Arial"/>
                <a:cs typeface="Arial"/>
              </a:rPr>
              <a:t> </a:t>
            </a:r>
            <a:r>
              <a:rPr sz="5400" spc="-5" dirty="0">
                <a:solidFill>
                  <a:srgbClr val="F89C1B"/>
                </a:solidFill>
                <a:latin typeface="Arial"/>
                <a:cs typeface="Arial"/>
              </a:rPr>
              <a:t>Report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386" y="3193510"/>
            <a:ext cx="2392680" cy="127000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>
              <a:lnSpc>
                <a:spcPts val="4640"/>
              </a:lnSpc>
              <a:spcBef>
                <a:spcPts val="680"/>
              </a:spcBef>
            </a:pPr>
            <a:r>
              <a:rPr sz="4300" spc="-5" dirty="0">
                <a:solidFill>
                  <a:srgbClr val="F89C1B"/>
                </a:solidFill>
                <a:latin typeface="Arial"/>
                <a:cs typeface="Arial"/>
              </a:rPr>
              <a:t>Kim</a:t>
            </a:r>
            <a:r>
              <a:rPr sz="4300" spc="-90" dirty="0">
                <a:solidFill>
                  <a:srgbClr val="F89C1B"/>
                </a:solidFill>
                <a:latin typeface="Arial"/>
                <a:cs typeface="Arial"/>
              </a:rPr>
              <a:t> </a:t>
            </a:r>
            <a:r>
              <a:rPr sz="4300" spc="-5" dirty="0">
                <a:solidFill>
                  <a:srgbClr val="F89C1B"/>
                </a:solidFill>
                <a:latin typeface="Arial"/>
                <a:cs typeface="Arial"/>
              </a:rPr>
              <a:t>Ryan  Chair</a:t>
            </a:r>
            <a:endParaRPr sz="4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386" y="2599150"/>
            <a:ext cx="56159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solidFill>
                  <a:srgbClr val="F89C1B"/>
                </a:solidFill>
              </a:rPr>
              <a:t>Public</a:t>
            </a:r>
            <a:r>
              <a:rPr sz="6000" spc="-65" dirty="0">
                <a:solidFill>
                  <a:srgbClr val="F89C1B"/>
                </a:solidFill>
              </a:rPr>
              <a:t> </a:t>
            </a:r>
            <a:r>
              <a:rPr sz="6000" spc="-5" dirty="0">
                <a:solidFill>
                  <a:srgbClr val="F89C1B"/>
                </a:solidFill>
              </a:rPr>
              <a:t>Comment</a:t>
            </a:r>
            <a:endParaRPr sz="6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D1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3386" y="1692370"/>
            <a:ext cx="60858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F89C1B"/>
                </a:solidFill>
              </a:rPr>
              <a:t>Next Board</a:t>
            </a:r>
            <a:r>
              <a:rPr sz="5400" spc="-50" dirty="0">
                <a:solidFill>
                  <a:srgbClr val="F89C1B"/>
                </a:solidFill>
              </a:rPr>
              <a:t> </a:t>
            </a:r>
            <a:r>
              <a:rPr sz="5400" spc="-5" dirty="0">
                <a:solidFill>
                  <a:srgbClr val="F89C1B"/>
                </a:solidFill>
              </a:rPr>
              <a:t>Meeting</a:t>
            </a:r>
            <a:endParaRPr sz="5400"/>
          </a:p>
        </p:txBody>
      </p:sp>
      <p:sp>
        <p:nvSpPr>
          <p:cNvPr id="4" name="object 4"/>
          <p:cNvSpPr txBox="1"/>
          <p:nvPr/>
        </p:nvSpPr>
        <p:spPr>
          <a:xfrm>
            <a:off x="893386" y="3193510"/>
            <a:ext cx="6510655" cy="12689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900"/>
              </a:lnSpc>
              <a:spcBef>
                <a:spcPts val="95"/>
              </a:spcBef>
            </a:pPr>
            <a:r>
              <a:rPr sz="4300" spc="-40" dirty="0">
                <a:solidFill>
                  <a:srgbClr val="F89C1B"/>
                </a:solidFill>
                <a:latin typeface="Arial"/>
                <a:cs typeface="Arial"/>
              </a:rPr>
              <a:t>Thursday, </a:t>
            </a:r>
            <a:r>
              <a:rPr lang="en-US" sz="4300" spc="-10" dirty="0">
                <a:solidFill>
                  <a:srgbClr val="F89C1B"/>
                </a:solidFill>
                <a:latin typeface="Arial"/>
                <a:cs typeface="Arial"/>
              </a:rPr>
              <a:t>October</a:t>
            </a:r>
            <a:r>
              <a:rPr sz="4300" spc="-10" dirty="0">
                <a:solidFill>
                  <a:srgbClr val="F89C1B"/>
                </a:solidFill>
                <a:latin typeface="Arial"/>
                <a:cs typeface="Arial"/>
              </a:rPr>
              <a:t> </a:t>
            </a:r>
            <a:r>
              <a:rPr lang="en-US" sz="4300" spc="-10" dirty="0">
                <a:solidFill>
                  <a:srgbClr val="F89C1B"/>
                </a:solidFill>
                <a:latin typeface="Arial"/>
                <a:cs typeface="Arial"/>
              </a:rPr>
              <a:t>8</a:t>
            </a:r>
            <a:r>
              <a:rPr sz="4300" spc="-10" dirty="0">
                <a:solidFill>
                  <a:srgbClr val="F89C1B"/>
                </a:solidFill>
                <a:latin typeface="Arial"/>
                <a:cs typeface="Arial"/>
              </a:rPr>
              <a:t>,</a:t>
            </a:r>
            <a:r>
              <a:rPr sz="4300" spc="-204" dirty="0">
                <a:solidFill>
                  <a:srgbClr val="F89C1B"/>
                </a:solidFill>
                <a:latin typeface="Arial"/>
                <a:cs typeface="Arial"/>
              </a:rPr>
              <a:t> </a:t>
            </a:r>
            <a:r>
              <a:rPr sz="4300" spc="-10" dirty="0">
                <a:solidFill>
                  <a:srgbClr val="F89C1B"/>
                </a:solidFill>
                <a:latin typeface="Arial"/>
                <a:cs typeface="Arial"/>
              </a:rPr>
              <a:t>2020</a:t>
            </a:r>
            <a:endParaRPr sz="4300" dirty="0">
              <a:latin typeface="Arial"/>
              <a:cs typeface="Arial"/>
            </a:endParaRPr>
          </a:p>
          <a:p>
            <a:pPr marL="12700">
              <a:lnSpc>
                <a:spcPts val="4900"/>
              </a:lnSpc>
            </a:pPr>
            <a:r>
              <a:rPr sz="4300" spc="-10" dirty="0">
                <a:solidFill>
                  <a:srgbClr val="F89C1B"/>
                </a:solidFill>
                <a:latin typeface="Arial"/>
                <a:cs typeface="Arial"/>
              </a:rPr>
              <a:t>1:00</a:t>
            </a:r>
            <a:r>
              <a:rPr sz="4300" spc="10" dirty="0">
                <a:solidFill>
                  <a:srgbClr val="F89C1B"/>
                </a:solidFill>
                <a:latin typeface="Arial"/>
                <a:cs typeface="Arial"/>
              </a:rPr>
              <a:t> </a:t>
            </a:r>
            <a:r>
              <a:rPr sz="4300" spc="-10" dirty="0">
                <a:solidFill>
                  <a:srgbClr val="F89C1B"/>
                </a:solidFill>
                <a:latin typeface="Arial"/>
                <a:cs typeface="Arial"/>
              </a:rPr>
              <a:t>p.m.</a:t>
            </a:r>
            <a:endParaRPr sz="4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386" y="1692370"/>
            <a:ext cx="39122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spc="-5" dirty="0">
                <a:solidFill>
                  <a:srgbClr val="F89C1B"/>
                </a:solidFill>
                <a:latin typeface="Arial"/>
                <a:cs typeface="Arial"/>
              </a:rPr>
              <a:t>Roll Call</a:t>
            </a:r>
            <a:endParaRPr sz="5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386" y="1692370"/>
            <a:ext cx="39122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F89C1B"/>
                </a:solidFill>
                <a:latin typeface="Arial"/>
                <a:cs typeface="Arial"/>
              </a:rPr>
              <a:t>Call </a:t>
            </a:r>
            <a:r>
              <a:rPr sz="5400" dirty="0">
                <a:solidFill>
                  <a:srgbClr val="F89C1B"/>
                </a:solidFill>
                <a:latin typeface="Arial"/>
                <a:cs typeface="Arial"/>
              </a:rPr>
              <a:t>to</a:t>
            </a:r>
            <a:r>
              <a:rPr sz="5400" spc="-80" dirty="0">
                <a:solidFill>
                  <a:srgbClr val="F89C1B"/>
                </a:solidFill>
                <a:latin typeface="Arial"/>
                <a:cs typeface="Arial"/>
              </a:rPr>
              <a:t> </a:t>
            </a:r>
            <a:r>
              <a:rPr sz="5400" spc="-5" dirty="0">
                <a:solidFill>
                  <a:srgbClr val="F89C1B"/>
                </a:solidFill>
                <a:latin typeface="Arial"/>
                <a:cs typeface="Arial"/>
              </a:rPr>
              <a:t>Order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386" y="3193510"/>
            <a:ext cx="2392680" cy="127000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>
              <a:lnSpc>
                <a:spcPts val="4640"/>
              </a:lnSpc>
              <a:spcBef>
                <a:spcPts val="680"/>
              </a:spcBef>
            </a:pPr>
            <a:r>
              <a:rPr sz="4300" spc="-5" dirty="0">
                <a:solidFill>
                  <a:srgbClr val="F89C1B"/>
                </a:solidFill>
                <a:latin typeface="Arial"/>
                <a:cs typeface="Arial"/>
              </a:rPr>
              <a:t>Kim</a:t>
            </a:r>
            <a:r>
              <a:rPr sz="4300" spc="-90" dirty="0">
                <a:solidFill>
                  <a:srgbClr val="F89C1B"/>
                </a:solidFill>
                <a:latin typeface="Arial"/>
                <a:cs typeface="Arial"/>
              </a:rPr>
              <a:t> </a:t>
            </a:r>
            <a:r>
              <a:rPr sz="4300" spc="-5" dirty="0">
                <a:solidFill>
                  <a:srgbClr val="F89C1B"/>
                </a:solidFill>
                <a:latin typeface="Arial"/>
                <a:cs typeface="Arial"/>
              </a:rPr>
              <a:t>Ryan  Chair</a:t>
            </a:r>
            <a:endParaRPr sz="4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073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D1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3386" y="1726660"/>
            <a:ext cx="56635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F89C1B"/>
                </a:solidFill>
              </a:rPr>
              <a:t>Recovery</a:t>
            </a:r>
            <a:r>
              <a:rPr sz="5400" spc="-75" dirty="0">
                <a:solidFill>
                  <a:srgbClr val="F89C1B"/>
                </a:solidFill>
              </a:rPr>
              <a:t> </a:t>
            </a:r>
            <a:r>
              <a:rPr sz="5400" spc="-5" dirty="0">
                <a:solidFill>
                  <a:srgbClr val="F89C1B"/>
                </a:solidFill>
              </a:rPr>
              <a:t>Speaker</a:t>
            </a:r>
            <a:endParaRPr sz="5400"/>
          </a:p>
        </p:txBody>
      </p:sp>
      <p:sp>
        <p:nvSpPr>
          <p:cNvPr id="4" name="object 4"/>
          <p:cNvSpPr txBox="1"/>
          <p:nvPr/>
        </p:nvSpPr>
        <p:spPr>
          <a:xfrm>
            <a:off x="893386" y="3159220"/>
            <a:ext cx="9095105" cy="1270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900"/>
              </a:lnSpc>
              <a:spcBef>
                <a:spcPts val="95"/>
              </a:spcBef>
            </a:pPr>
            <a:r>
              <a:rPr sz="4300" spc="-25" dirty="0">
                <a:solidFill>
                  <a:srgbClr val="F89C1B"/>
                </a:solidFill>
                <a:latin typeface="Arial"/>
                <a:cs typeface="Arial"/>
              </a:rPr>
              <a:t>Jeff</a:t>
            </a:r>
            <a:r>
              <a:rPr sz="4300" spc="15" dirty="0">
                <a:solidFill>
                  <a:srgbClr val="F89C1B"/>
                </a:solidFill>
                <a:latin typeface="Arial"/>
                <a:cs typeface="Arial"/>
              </a:rPr>
              <a:t> </a:t>
            </a:r>
            <a:r>
              <a:rPr sz="4300" spc="-10" dirty="0">
                <a:solidFill>
                  <a:srgbClr val="F89C1B"/>
                </a:solidFill>
                <a:latin typeface="Arial"/>
                <a:cs typeface="Arial"/>
              </a:rPr>
              <a:t>Breedlove</a:t>
            </a:r>
            <a:endParaRPr sz="4300">
              <a:latin typeface="Arial"/>
              <a:cs typeface="Arial"/>
            </a:endParaRPr>
          </a:p>
          <a:p>
            <a:pPr marL="12700">
              <a:lnSpc>
                <a:spcPts val="4900"/>
              </a:lnSpc>
            </a:pPr>
            <a:r>
              <a:rPr sz="4300" spc="-10" dirty="0">
                <a:solidFill>
                  <a:srgbClr val="F89C1B"/>
                </a:solidFill>
                <a:latin typeface="Arial"/>
                <a:cs typeface="Arial"/>
              </a:rPr>
              <a:t>Georgia </a:t>
            </a:r>
            <a:r>
              <a:rPr sz="4300" spc="-5" dirty="0">
                <a:solidFill>
                  <a:srgbClr val="F89C1B"/>
                </a:solidFill>
                <a:latin typeface="Arial"/>
                <a:cs typeface="Arial"/>
              </a:rPr>
              <a:t>Council on </a:t>
            </a:r>
            <a:r>
              <a:rPr sz="4300" spc="-10" dirty="0">
                <a:solidFill>
                  <a:srgbClr val="F89C1B"/>
                </a:solidFill>
                <a:latin typeface="Arial"/>
                <a:cs typeface="Arial"/>
              </a:rPr>
              <a:t>Substance</a:t>
            </a:r>
            <a:r>
              <a:rPr sz="4300" spc="-229" dirty="0">
                <a:solidFill>
                  <a:srgbClr val="F89C1B"/>
                </a:solidFill>
                <a:latin typeface="Arial"/>
                <a:cs typeface="Arial"/>
              </a:rPr>
              <a:t> </a:t>
            </a:r>
            <a:r>
              <a:rPr sz="4300" spc="-10" dirty="0">
                <a:solidFill>
                  <a:srgbClr val="F89C1B"/>
                </a:solidFill>
                <a:latin typeface="Arial"/>
                <a:cs typeface="Arial"/>
              </a:rPr>
              <a:t>Abuse</a:t>
            </a:r>
            <a:endParaRPr sz="4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D1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0375" y="1676400"/>
            <a:ext cx="44303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solidFill>
                  <a:srgbClr val="F89C1B"/>
                </a:solidFill>
              </a:rPr>
              <a:t>Action</a:t>
            </a:r>
            <a:r>
              <a:rPr sz="6000" spc="-75" dirty="0">
                <a:solidFill>
                  <a:srgbClr val="F89C1B"/>
                </a:solidFill>
              </a:rPr>
              <a:t> </a:t>
            </a:r>
            <a:r>
              <a:rPr sz="6000" dirty="0">
                <a:solidFill>
                  <a:srgbClr val="F89C1B"/>
                </a:solidFill>
              </a:rPr>
              <a:t>Items: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870374" y="2821170"/>
            <a:ext cx="8426026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0585" indent="-858519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870585" algn="l"/>
                <a:tab pos="871219" algn="l"/>
              </a:tabLst>
            </a:pPr>
            <a:r>
              <a:rPr lang="en-US" sz="3600" dirty="0">
                <a:solidFill>
                  <a:schemeClr val="accent6"/>
                </a:solidFill>
              </a:rPr>
              <a:t>Board Meeting Minutes – June 11, 2020</a:t>
            </a:r>
          </a:p>
          <a:p>
            <a:pPr marL="870585" indent="-858519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870585" algn="l"/>
                <a:tab pos="871219" algn="l"/>
              </a:tabLst>
            </a:pPr>
            <a:r>
              <a:rPr lang="en-US" sz="3600" dirty="0">
                <a:solidFill>
                  <a:schemeClr val="accent6"/>
                </a:solidFill>
              </a:rPr>
              <a:t>Special Called Board Meeting Minutes – July 14, 2020</a:t>
            </a:r>
            <a:endParaRPr sz="3600" dirty="0">
              <a:solidFill>
                <a:schemeClr val="accent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386" y="1692370"/>
            <a:ext cx="716343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89C1B"/>
                </a:solidFill>
                <a:latin typeface="Arial"/>
                <a:cs typeface="Arial"/>
              </a:rPr>
              <a:t>Commissioner’s</a:t>
            </a:r>
            <a:r>
              <a:rPr sz="5400" spc="-50" dirty="0">
                <a:solidFill>
                  <a:srgbClr val="F89C1B"/>
                </a:solidFill>
                <a:latin typeface="Arial"/>
                <a:cs typeface="Arial"/>
              </a:rPr>
              <a:t> </a:t>
            </a:r>
            <a:r>
              <a:rPr sz="5400" spc="-5" dirty="0">
                <a:solidFill>
                  <a:srgbClr val="F89C1B"/>
                </a:solidFill>
                <a:latin typeface="Arial"/>
                <a:cs typeface="Arial"/>
              </a:rPr>
              <a:t>Report</a:t>
            </a:r>
            <a:endParaRPr sz="5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386" y="3193510"/>
            <a:ext cx="3726815" cy="127000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>
              <a:lnSpc>
                <a:spcPts val="4640"/>
              </a:lnSpc>
              <a:spcBef>
                <a:spcPts val="680"/>
              </a:spcBef>
            </a:pPr>
            <a:r>
              <a:rPr sz="4300" spc="-5" dirty="0">
                <a:solidFill>
                  <a:srgbClr val="F89C1B"/>
                </a:solidFill>
                <a:latin typeface="Arial"/>
                <a:cs typeface="Arial"/>
              </a:rPr>
              <a:t>Judy</a:t>
            </a:r>
            <a:r>
              <a:rPr sz="4300" spc="-60" dirty="0">
                <a:solidFill>
                  <a:srgbClr val="F89C1B"/>
                </a:solidFill>
                <a:latin typeface="Arial"/>
                <a:cs typeface="Arial"/>
              </a:rPr>
              <a:t> </a:t>
            </a:r>
            <a:r>
              <a:rPr sz="4300" spc="-5" dirty="0">
                <a:solidFill>
                  <a:srgbClr val="F89C1B"/>
                </a:solidFill>
                <a:latin typeface="Arial"/>
                <a:cs typeface="Arial"/>
              </a:rPr>
              <a:t>Fitzgerald  Commissioner</a:t>
            </a:r>
            <a:endParaRPr sz="4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2560" y="0"/>
            <a:ext cx="9326880" cy="2490470"/>
          </a:xfrm>
          <a:custGeom>
            <a:avLst/>
            <a:gdLst/>
            <a:ahLst/>
            <a:cxnLst/>
            <a:rect l="l" t="t" r="r" b="b"/>
            <a:pathLst>
              <a:path w="9326880" h="2490470">
                <a:moveTo>
                  <a:pt x="9326880" y="0"/>
                </a:moveTo>
                <a:lnTo>
                  <a:pt x="0" y="0"/>
                </a:lnTo>
                <a:lnTo>
                  <a:pt x="0" y="2490216"/>
                </a:lnTo>
                <a:lnTo>
                  <a:pt x="9326880" y="2490216"/>
                </a:lnTo>
                <a:lnTo>
                  <a:pt x="9326880" y="0"/>
                </a:lnTo>
                <a:close/>
              </a:path>
            </a:pathLst>
          </a:custGeom>
          <a:solidFill>
            <a:srgbClr val="1D1852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7914" y="5070695"/>
            <a:ext cx="921245" cy="1330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9920" y="5390351"/>
            <a:ext cx="4214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Georgia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Department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Behavioral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Health 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&amp;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Developmental</a:t>
            </a:r>
            <a:r>
              <a:rPr kumimoji="0" sz="1800" b="0" i="0" u="none" strike="noStrike" kern="1200" cap="none" spc="15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Disabilities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83100" y="1629646"/>
            <a:ext cx="69418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Legislative Update</a:t>
            </a:r>
          </a:p>
        </p:txBody>
      </p:sp>
      <p:sp>
        <p:nvSpPr>
          <p:cNvPr id="6" name="object 6"/>
          <p:cNvSpPr/>
          <p:nvPr/>
        </p:nvSpPr>
        <p:spPr>
          <a:xfrm>
            <a:off x="1432560" y="4841747"/>
            <a:ext cx="9326245" cy="0"/>
          </a:xfrm>
          <a:custGeom>
            <a:avLst/>
            <a:gdLst/>
            <a:ahLst/>
            <a:cxnLst/>
            <a:rect l="l" t="t" r="r" b="b"/>
            <a:pathLst>
              <a:path w="9326245">
                <a:moveTo>
                  <a:pt x="0" y="0"/>
                </a:moveTo>
                <a:lnTo>
                  <a:pt x="9325991" y="0"/>
                </a:lnTo>
              </a:path>
            </a:pathLst>
          </a:custGeom>
          <a:ln w="6096">
            <a:solidFill>
              <a:srgbClr val="1D1852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1743" y="3076860"/>
            <a:ext cx="2618105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Doug</a:t>
            </a:r>
            <a:r>
              <a:rPr kumimoji="0" sz="2400" b="1" i="0" u="none" strike="noStrike" kern="1200" cap="none" spc="-15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Reineke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Legislative</a:t>
            </a:r>
            <a:r>
              <a:rPr kumimoji="0" sz="2400" b="0" i="0" u="none" strike="noStrike" kern="1200" cap="none" spc="-40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1D185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Director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Session Timeline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336774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+mn-lt"/>
              </a:rPr>
              <a:t>January 13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- 2020 session kicks off</a:t>
            </a:r>
          </a:p>
          <a:p>
            <a:r>
              <a:rPr lang="en-US" dirty="0">
                <a:latin typeface="+mn-lt"/>
              </a:rPr>
              <a:t>March 12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- 28th day of session (Crossover Day)</a:t>
            </a:r>
          </a:p>
          <a:p>
            <a:r>
              <a:rPr lang="en-US" dirty="0">
                <a:latin typeface="+mn-lt"/>
              </a:rPr>
              <a:t>March 13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- The legislative session is paused on 29th legislative day</a:t>
            </a:r>
          </a:p>
          <a:p>
            <a:r>
              <a:rPr lang="en-US" dirty="0">
                <a:latin typeface="+mn-lt"/>
              </a:rPr>
              <a:t>March 16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- General Assembly convened rare special session to grant Gov. Kemp new authorities to respond to the coronavirus pandemic.</a:t>
            </a:r>
          </a:p>
          <a:p>
            <a:r>
              <a:rPr lang="en-US" dirty="0">
                <a:latin typeface="+mn-lt"/>
              </a:rPr>
              <a:t>June 15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- Legislative session continues on day 30 </a:t>
            </a:r>
          </a:p>
          <a:p>
            <a:r>
              <a:rPr lang="en-US" dirty="0">
                <a:latin typeface="+mn-lt"/>
              </a:rPr>
              <a:t>June 26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- Sine Die:  Governor had forty days to review legislation and either sign or veto specific measures. Otherwise, any measure on which the Governor decided to take no action became law. ﻿</a:t>
            </a:r>
          </a:p>
        </p:txBody>
      </p:sp>
    </p:spTree>
    <p:extLst>
      <p:ext uri="{BB962C8B-B14F-4D97-AF65-F5344CB8AC3E}">
        <p14:creationId xmlns:p14="http://schemas.microsoft.com/office/powerpoint/2010/main" val="114749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30">
      <a:dk1>
        <a:srgbClr val="000000"/>
      </a:dk1>
      <a:lt1>
        <a:srgbClr val="FFFFFF"/>
      </a:lt1>
      <a:dk2>
        <a:srgbClr val="1D1953"/>
      </a:dk2>
      <a:lt2>
        <a:srgbClr val="E7E6E6"/>
      </a:lt2>
      <a:accent1>
        <a:srgbClr val="00ADEE"/>
      </a:accent1>
      <a:accent2>
        <a:srgbClr val="8CC63F"/>
      </a:accent2>
      <a:accent3>
        <a:srgbClr val="A5A5A5"/>
      </a:accent3>
      <a:accent4>
        <a:srgbClr val="F89C1B"/>
      </a:accent4>
      <a:accent5>
        <a:srgbClr val="016AB5"/>
      </a:accent5>
      <a:accent6>
        <a:srgbClr val="F87A0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30">
      <a:dk1>
        <a:srgbClr val="000000"/>
      </a:dk1>
      <a:lt1>
        <a:srgbClr val="FFFFFF"/>
      </a:lt1>
      <a:dk2>
        <a:srgbClr val="1D1953"/>
      </a:dk2>
      <a:lt2>
        <a:srgbClr val="E7E6E6"/>
      </a:lt2>
      <a:accent1>
        <a:srgbClr val="00ADEE"/>
      </a:accent1>
      <a:accent2>
        <a:srgbClr val="8CC63F"/>
      </a:accent2>
      <a:accent3>
        <a:srgbClr val="A5A5A5"/>
      </a:accent3>
      <a:accent4>
        <a:srgbClr val="F89C1B"/>
      </a:accent4>
      <a:accent5>
        <a:srgbClr val="016AB5"/>
      </a:accent5>
      <a:accent6>
        <a:srgbClr val="F87A0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4443</TotalTime>
  <Words>832</Words>
  <Application>Microsoft Office PowerPoint</Application>
  <PresentationFormat>Widescreen</PresentationFormat>
  <Paragraphs>143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</vt:lpstr>
      <vt:lpstr>Arial Black</vt:lpstr>
      <vt:lpstr>Calibri</vt:lpstr>
      <vt:lpstr>Georgia</vt:lpstr>
      <vt:lpstr>Wingdings</vt:lpstr>
      <vt:lpstr>Office Theme</vt:lpstr>
      <vt:lpstr>1_Office Theme</vt:lpstr>
      <vt:lpstr>2_Office Theme</vt:lpstr>
      <vt:lpstr>Board of Behavioral Health and  Developmental Disabilities</vt:lpstr>
      <vt:lpstr>Agenda</vt:lpstr>
      <vt:lpstr>PowerPoint Presentation</vt:lpstr>
      <vt:lpstr>PowerPoint Presentation</vt:lpstr>
      <vt:lpstr>Recovery Speaker</vt:lpstr>
      <vt:lpstr>Action Items:</vt:lpstr>
      <vt:lpstr>PowerPoint Presentation</vt:lpstr>
      <vt:lpstr>Legislative Update</vt:lpstr>
      <vt:lpstr>2020 Session Timeline </vt:lpstr>
      <vt:lpstr>House Bills</vt:lpstr>
      <vt:lpstr>Senate Bills</vt:lpstr>
      <vt:lpstr>Proposed AFY21 &amp; FY22 Budgets Submitted for Approval</vt:lpstr>
      <vt:lpstr>PowerPoint Presentation</vt:lpstr>
      <vt:lpstr>DBHDD – Budget Recap</vt:lpstr>
      <vt:lpstr>DBHDD – Budget Recap</vt:lpstr>
      <vt:lpstr>Budget Submission Workload Adjustments</vt:lpstr>
      <vt:lpstr>DBHDD – Workload &amp; FMAP Adjustments</vt:lpstr>
      <vt:lpstr>PowerPoint Presentation</vt:lpstr>
      <vt:lpstr>FY2022 &amp; Beyond Agency Challenges &amp; Opportunities</vt:lpstr>
      <vt:lpstr>PowerPoint Presentation</vt:lpstr>
      <vt:lpstr>PowerPoint Presentation</vt:lpstr>
      <vt:lpstr>Public Comment</vt:lpstr>
      <vt:lpstr>Next Board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Klare</dc:creator>
  <cp:lastModifiedBy>Calliet, LaRue</cp:lastModifiedBy>
  <cp:revision>7</cp:revision>
  <dcterms:created xsi:type="dcterms:W3CDTF">2020-08-21T17:27:48Z</dcterms:created>
  <dcterms:modified xsi:type="dcterms:W3CDTF">2020-08-24T20:11:45Z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2020-06-18T00:00:00Z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2020-08-21T00:00:00Z</vt:filetime>
  </property>
</Properties>
</file>