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768" r:id="rId5"/>
  </p:sldMasterIdLst>
  <p:notesMasterIdLst>
    <p:notesMasterId r:id="rId16"/>
  </p:notesMasterIdLst>
  <p:sldIdLst>
    <p:sldId id="256" r:id="rId6"/>
    <p:sldId id="257" r:id="rId7"/>
    <p:sldId id="258" r:id="rId8"/>
    <p:sldId id="337" r:id="rId9"/>
    <p:sldId id="260" r:id="rId10"/>
    <p:sldId id="2145705599" r:id="rId11"/>
    <p:sldId id="577" r:id="rId12"/>
    <p:sldId id="2145705600" r:id="rId13"/>
    <p:sldId id="574" r:id="rId14"/>
    <p:sldId id="579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7BD855-B7B7-D417-F49B-A4942C9433CC}" name="Polacek, Michael" initials="PM" userId="S::michael.polacek@dbhdd.ga.gov::ce9ac84b-7845-45a6-b3da-fed05e5c6ab7" providerId="AD"/>
  <p188:author id="{02687BC2-13DE-CE19-3A80-DF9B3126F1BB}" name="Fielding, Ashley" initials="FA" userId="S::Ashley.Fielding@dbhdd.ga.gov::857c3323-22b4-4a48-b7f5-aa5de8acbfc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ourque, Anna" initials="BA" lastIdx="1" clrIdx="6">
    <p:extLst>
      <p:ext uri="{19B8F6BF-5375-455C-9EA6-DF929625EA0E}">
        <p15:presenceInfo xmlns:p15="http://schemas.microsoft.com/office/powerpoint/2012/main" userId="S::anna.bourque@dbhdd.ga.gov::55a26abc-f982-40d3-a8cf-4af2b017aa0c" providerId="AD"/>
      </p:ext>
    </p:extLst>
  </p:cmAuthor>
  <p:cmAuthor id="1" name="Fielding, Ashley" initials="FA" lastIdx="17" clrIdx="0">
    <p:extLst>
      <p:ext uri="{19B8F6BF-5375-455C-9EA6-DF929625EA0E}">
        <p15:presenceInfo xmlns:p15="http://schemas.microsoft.com/office/powerpoint/2012/main" userId="S::Ashley.Fielding@dbhdd.ga.gov::857c3323-22b4-4a48-b7f5-aa5de8acbfc1" providerId="AD"/>
      </p:ext>
    </p:extLst>
  </p:cmAuthor>
  <p:cmAuthor id="2" name="Ruppersburg, Maxwell" initials="RM" lastIdx="5" clrIdx="1">
    <p:extLst>
      <p:ext uri="{19B8F6BF-5375-455C-9EA6-DF929625EA0E}">
        <p15:presenceInfo xmlns:p15="http://schemas.microsoft.com/office/powerpoint/2012/main" userId="S::maxwell.ruppersburg@dbhdd.ga.gov::e7ba6dbd-70b8-41be-8d4a-35d450cf0522" providerId="AD"/>
      </p:ext>
    </p:extLst>
  </p:cmAuthor>
  <p:cmAuthor id="3" name="Peel, Dawn" initials="PD" lastIdx="4" clrIdx="2">
    <p:extLst>
      <p:ext uri="{19B8F6BF-5375-455C-9EA6-DF929625EA0E}">
        <p15:presenceInfo xmlns:p15="http://schemas.microsoft.com/office/powerpoint/2012/main" userId="S::dawn.peel@dbhdd.ga.gov::e9c4e63c-65ee-4588-af0e-5f5909479f8e" providerId="AD"/>
      </p:ext>
    </p:extLst>
  </p:cmAuthor>
  <p:cmAuthor id="4" name="Kennedy" initials="K" lastIdx="4" clrIdx="3">
    <p:extLst>
      <p:ext uri="{19B8F6BF-5375-455C-9EA6-DF929625EA0E}">
        <p15:presenceInfo xmlns:p15="http://schemas.microsoft.com/office/powerpoint/2012/main" userId="Kennedy" providerId="None"/>
      </p:ext>
    </p:extLst>
  </p:cmAuthor>
  <p:cmAuthor id="5" name="Tolleson, Brian" initials="TB" lastIdx="1" clrIdx="4">
    <p:extLst>
      <p:ext uri="{19B8F6BF-5375-455C-9EA6-DF929625EA0E}">
        <p15:presenceInfo xmlns:p15="http://schemas.microsoft.com/office/powerpoint/2012/main" userId="S::brian.tolleson@dbhdd.ga.gov::940c6fb0-b264-477f-9f53-be3acbf6106a" providerId="AD"/>
      </p:ext>
    </p:extLst>
  </p:cmAuthor>
  <p:cmAuthor id="6" name="Polacek, Michael" initials="PM" lastIdx="1" clrIdx="5">
    <p:extLst>
      <p:ext uri="{19B8F6BF-5375-455C-9EA6-DF929625EA0E}">
        <p15:presenceInfo xmlns:p15="http://schemas.microsoft.com/office/powerpoint/2012/main" userId="S::michael.polacek@dbhdd.ga.gov::ce9ac84b-7845-45a6-b3da-fed05e5c6a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C1B"/>
    <a:srgbClr val="F49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3EF23-9CC4-4098-B7CB-77E79A6A5A8C}" type="datetimeFigureOut">
              <a:rPr lang="en-US" smtClean="0"/>
              <a:t>12/14/2022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EAAAB-A0FF-435F-9887-0E9272ABC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latin typeface="Arial" charset="0"/>
                <a:ea typeface="Arial" charset="0"/>
                <a:cs typeface="Arial" charset="0"/>
              </a:rPr>
              <a:t>USE AS END SLIDE if needed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51BC-EB9F-6142-A903-B8BCAD1993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85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18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93386" y="1692370"/>
            <a:ext cx="10405226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14520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330400"/>
            <a:ext cx="12192000" cy="134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1134318"/>
            <a:ext cx="12192000" cy="55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38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  <p:extLst>
      <p:ext uri="{BB962C8B-B14F-4D97-AF65-F5344CB8AC3E}">
        <p14:creationId xmlns:p14="http://schemas.microsoft.com/office/powerpoint/2010/main" val="152678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  <p:extLst>
      <p:ext uri="{BB962C8B-B14F-4D97-AF65-F5344CB8AC3E}">
        <p14:creationId xmlns:p14="http://schemas.microsoft.com/office/powerpoint/2010/main" val="121826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  <p:extLst>
      <p:ext uri="{BB962C8B-B14F-4D97-AF65-F5344CB8AC3E}">
        <p14:creationId xmlns:p14="http://schemas.microsoft.com/office/powerpoint/2010/main" val="1729815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  <p:extLst>
      <p:ext uri="{BB962C8B-B14F-4D97-AF65-F5344CB8AC3E}">
        <p14:creationId xmlns:p14="http://schemas.microsoft.com/office/powerpoint/2010/main" val="3444079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  <p:extLst>
      <p:ext uri="{BB962C8B-B14F-4D97-AF65-F5344CB8AC3E}">
        <p14:creationId xmlns:p14="http://schemas.microsoft.com/office/powerpoint/2010/main" val="4230123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  <p:extLst>
      <p:ext uri="{BB962C8B-B14F-4D97-AF65-F5344CB8AC3E}">
        <p14:creationId xmlns:p14="http://schemas.microsoft.com/office/powerpoint/2010/main" val="3520665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pic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87131"/>
          </a:xfrm>
          <a:prstGeom prst="rect">
            <a:avLst/>
          </a:prstGeom>
        </p:spPr>
        <p:txBody>
          <a:bodyPr lIns="27432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5164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Stack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04800"/>
            <a:ext cx="11379200" cy="758952"/>
          </a:xfrm>
        </p:spPr>
        <p:txBody>
          <a:bodyPr/>
          <a:lstStyle>
            <a:lvl1pPr>
              <a:defRPr>
                <a:solidFill>
                  <a:srgbClr val="3D58A7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1638" y="1447800"/>
            <a:ext cx="11339512" cy="685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1637" y="2133600"/>
            <a:ext cx="11302501" cy="4225493"/>
          </a:xfrm>
        </p:spPr>
        <p:txBody>
          <a:bodyPr anchor="t" anchorCtr="0"/>
          <a:lstStyle>
            <a:lvl1pPr>
              <a:buClrTx/>
              <a:defRPr/>
            </a:lvl1pPr>
            <a:lvl2pPr>
              <a:buClr>
                <a:srgbClr val="3D58A7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3pPr marL="822960" indent="-228600">
              <a:buClr>
                <a:srgbClr val="414042"/>
              </a:buClr>
              <a:buFont typeface="Wingdings" panose="05000000000000000000" pitchFamily="2" charset="2"/>
              <a:buChar char="v"/>
              <a:defRPr/>
            </a:lvl3pPr>
            <a:lvl4pPr>
              <a:buClr>
                <a:srgbClr val="183319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4pPr>
            <a:lvl5pPr>
              <a:buClr>
                <a:srgbClr val="3D58A7"/>
              </a:buClr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3347299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11328" y="6391657"/>
            <a:ext cx="11777472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205948"/>
            <a:ext cx="11338560" cy="5148765"/>
          </a:xfrm>
        </p:spPr>
        <p:txBody>
          <a:bodyPr anchor="t" anchorCtr="0"/>
          <a:lstStyle>
            <a:lvl1pPr>
              <a:buClrTx/>
              <a:defRPr/>
            </a:lvl1pPr>
            <a:lvl2pPr>
              <a:buClr>
                <a:srgbClr val="3D58A7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3pPr marL="822960" indent="-228600">
              <a:buClr>
                <a:srgbClr val="414042"/>
              </a:buClr>
              <a:buFont typeface="Wingdings" panose="05000000000000000000" pitchFamily="2" charset="2"/>
              <a:buChar char="v"/>
              <a:defRPr/>
            </a:lvl3pPr>
            <a:lvl4pPr>
              <a:buClr>
                <a:srgbClr val="183319"/>
              </a:buClr>
              <a:defRPr>
                <a:solidFill>
                  <a:schemeClr val="accent5">
                    <a:lumMod val="25000"/>
                  </a:schemeClr>
                </a:solidFill>
              </a:defRPr>
            </a:lvl4pPr>
            <a:lvl5pPr>
              <a:buClr>
                <a:srgbClr val="3D58A7"/>
              </a:buClr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02336" y="307848"/>
            <a:ext cx="11379200" cy="758952"/>
          </a:xfrm>
        </p:spPr>
        <p:txBody>
          <a:bodyPr/>
          <a:lstStyle>
            <a:lvl1pPr>
              <a:defRPr>
                <a:solidFill>
                  <a:srgbClr val="3D58A7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205788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330835"/>
          </a:xfrm>
          <a:custGeom>
            <a:avLst/>
            <a:gdLst/>
            <a:ahLst/>
            <a:cxnLst/>
            <a:rect l="l" t="t" r="r" b="b"/>
            <a:pathLst>
              <a:path w="12192000" h="330835">
                <a:moveTo>
                  <a:pt x="0" y="330695"/>
                </a:moveTo>
                <a:lnTo>
                  <a:pt x="12192000" y="330695"/>
                </a:lnTo>
                <a:lnTo>
                  <a:pt x="12192000" y="0"/>
                </a:lnTo>
                <a:lnTo>
                  <a:pt x="0" y="0"/>
                </a:lnTo>
                <a:lnTo>
                  <a:pt x="0" y="330695"/>
                </a:lnTo>
                <a:close/>
              </a:path>
            </a:pathLst>
          </a:custGeom>
          <a:solidFill>
            <a:srgbClr val="F89C1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330695"/>
            <a:ext cx="12192000" cy="134620"/>
          </a:xfrm>
          <a:custGeom>
            <a:avLst/>
            <a:gdLst/>
            <a:ahLst/>
            <a:cxnLst/>
            <a:rect l="l" t="t" r="r" b="b"/>
            <a:pathLst>
              <a:path w="12192000" h="134620">
                <a:moveTo>
                  <a:pt x="12192000" y="0"/>
                </a:moveTo>
                <a:lnTo>
                  <a:pt x="0" y="0"/>
                </a:lnTo>
                <a:lnTo>
                  <a:pt x="0" y="134124"/>
                </a:lnTo>
                <a:lnTo>
                  <a:pt x="12192000" y="13412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18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0" y="1133855"/>
            <a:ext cx="12192000" cy="56515"/>
          </a:xfrm>
          <a:custGeom>
            <a:avLst/>
            <a:gdLst/>
            <a:ahLst/>
            <a:cxnLst/>
            <a:rect l="l" t="t" r="r" b="b"/>
            <a:pathLst>
              <a:path w="12192000" h="56515">
                <a:moveTo>
                  <a:pt x="12192000" y="0"/>
                </a:moveTo>
                <a:lnTo>
                  <a:pt x="0" y="0"/>
                </a:lnTo>
                <a:lnTo>
                  <a:pt x="0" y="56387"/>
                </a:lnTo>
                <a:lnTo>
                  <a:pt x="12192000" y="56387"/>
                </a:lnTo>
                <a:lnTo>
                  <a:pt x="1219200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07848"/>
            <a:ext cx="11379200" cy="758952"/>
          </a:xfrm>
        </p:spPr>
        <p:txBody>
          <a:bodyPr/>
          <a:lstStyle>
            <a:lvl1pPr>
              <a:defRPr>
                <a:solidFill>
                  <a:srgbClr val="3D58A7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5" y="1371600"/>
            <a:ext cx="7116065" cy="4681728"/>
          </a:xfrm>
        </p:spPr>
        <p:txBody>
          <a:bodyPr/>
          <a:lstStyle>
            <a:lvl1pPr>
              <a:defRPr sz="2500"/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8026401" y="1371600"/>
            <a:ext cx="3759199" cy="4681728"/>
          </a:xfrm>
        </p:spPr>
        <p:txBody>
          <a:bodyPr/>
          <a:lstStyle>
            <a:lvl1pPr>
              <a:defRPr sz="2500"/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7772400" y="1332705"/>
            <a:ext cx="1" cy="477316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58256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cussi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23900"/>
            <a:ext cx="8686800" cy="1371600"/>
          </a:xfrm>
        </p:spPr>
        <p:txBody>
          <a:bodyPr anchor="ctr" anchorCtr="0">
            <a:normAutofit/>
          </a:bodyPr>
          <a:lstStyle>
            <a:lvl1pPr algn="l">
              <a:defRPr sz="2800" b="0">
                <a:solidFill>
                  <a:schemeClr val="accent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1219200" y="723900"/>
            <a:ext cx="1371600" cy="1371600"/>
          </a:xfrm>
          <a:prstGeom prst="ellipse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i="0" dirty="0">
                <a:latin typeface="Arial Black" charset="0"/>
                <a:ea typeface="Arial Black" charset="0"/>
                <a:cs typeface="Arial Black" charset="0"/>
              </a:rPr>
              <a:t>?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28600" y="2584450"/>
            <a:ext cx="11734800" cy="3587750"/>
          </a:xfrm>
          <a:prstGeom prst="rect">
            <a:avLst/>
          </a:prstGeom>
          <a:solidFill>
            <a:srgbClr val="3C57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2667000"/>
            <a:ext cx="5410200" cy="320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172200" y="2667000"/>
            <a:ext cx="5410200" cy="320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00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allAtOnce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ver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77000" y="1447800"/>
            <a:ext cx="5105400" cy="4724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ular Callout 4" descr="speech bubble"/>
          <p:cNvSpPr/>
          <p:nvPr userDrawn="1"/>
        </p:nvSpPr>
        <p:spPr>
          <a:xfrm>
            <a:off x="914400" y="1447800"/>
            <a:ext cx="4114800" cy="3429000"/>
          </a:xfrm>
          <a:prstGeom prst="wedgeRoundRectCallout">
            <a:avLst>
              <a:gd name="adj1" fmla="val 76698"/>
              <a:gd name="adj2" fmla="val -268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43000" y="1676400"/>
            <a:ext cx="3657600" cy="2971800"/>
          </a:xfrm>
        </p:spPr>
        <p:txBody>
          <a:bodyPr anchor="ctr" anchorCtr="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621368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5948" y="189344"/>
            <a:ext cx="3554052" cy="6126113"/>
          </a:xfrm>
          <a:prstGeom prst="rect">
            <a:avLst/>
          </a:prstGeom>
          <a:solidFill>
            <a:srgbClr val="3D58A7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174" y="4610103"/>
            <a:ext cx="2895600" cy="1136903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rgbClr val="E6E7E8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2" name="Title 5"/>
          <p:cNvSpPr txBox="1">
            <a:spLocks/>
          </p:cNvSpPr>
          <p:nvPr userDrawn="1"/>
        </p:nvSpPr>
        <p:spPr>
          <a:xfrm>
            <a:off x="3879993" y="1418092"/>
            <a:ext cx="2133600" cy="42792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Instructions</a:t>
            </a:r>
          </a:p>
        </p:txBody>
      </p:sp>
      <p:sp>
        <p:nvSpPr>
          <p:cNvPr id="23" name="Content Placeholder 9"/>
          <p:cNvSpPr>
            <a:spLocks noGrp="1"/>
          </p:cNvSpPr>
          <p:nvPr>
            <p:ph sz="half" idx="10"/>
          </p:nvPr>
        </p:nvSpPr>
        <p:spPr>
          <a:xfrm>
            <a:off x="4068085" y="2115128"/>
            <a:ext cx="5384800" cy="3048000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500"/>
            </a:lvl1pPr>
            <a:lvl2pPr>
              <a:defRPr>
                <a:solidFill>
                  <a:schemeClr val="accent5">
                    <a:lumMod val="25000"/>
                  </a:schemeClr>
                </a:solidFill>
              </a:defRPr>
            </a:lvl2pPr>
            <a:lvl4pPr>
              <a:defRPr>
                <a:solidFill>
                  <a:schemeClr val="accent5">
                    <a:lumMod val="25000"/>
                  </a:schemeClr>
                </a:solidFill>
              </a:defRPr>
            </a:lvl4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879993" y="209737"/>
            <a:ext cx="7149048" cy="824808"/>
          </a:xfrm>
          <a:prstGeom prst="rect">
            <a:avLst/>
          </a:prstGeom>
          <a:noFill/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5"/>
          <p:cNvSpPr txBox="1">
            <a:spLocks/>
          </p:cNvSpPr>
          <p:nvPr userDrawn="1"/>
        </p:nvSpPr>
        <p:spPr>
          <a:xfrm>
            <a:off x="9452885" y="1418092"/>
            <a:ext cx="1576156" cy="427928"/>
          </a:xfrm>
          <a:prstGeom prst="rect">
            <a:avLst/>
          </a:prstGeom>
          <a:solidFill>
            <a:srgbClr val="3D58A7"/>
          </a:solidFill>
          <a:ln>
            <a:noFill/>
          </a:ln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800" kern="1200">
                <a:solidFill>
                  <a:schemeClr val="accent5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5052" y="3312167"/>
            <a:ext cx="1060176" cy="1060176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615200" y="266696"/>
            <a:ext cx="5413841" cy="711415"/>
          </a:xfrm>
        </p:spPr>
        <p:txBody>
          <a:bodyPr anchor="t">
            <a:normAutofit/>
          </a:bodyPr>
          <a:lstStyle>
            <a:lvl1pPr marL="0" indent="0" algn="l" eaLnBrk="1" latinLnBrk="0" hangingPunct="1">
              <a:buNone/>
              <a:defRPr sz="1800" b="0" u="none" cap="none" spc="250" baseline="0">
                <a:solidFill>
                  <a:schemeClr val="accent5">
                    <a:lumMod val="1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 </a:t>
            </a:r>
            <a:r>
              <a:rPr lang="en-US" dirty="0"/>
              <a:t> </a:t>
            </a:r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453563" y="1417638"/>
            <a:ext cx="1574800" cy="428625"/>
          </a:xfrm>
        </p:spPr>
        <p:txBody>
          <a:bodyPr lIns="45720" rIns="4572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879850" y="266700"/>
            <a:ext cx="1735138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5">
                    <a:lumMod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Type “Purpose:”</a:t>
            </a:r>
          </a:p>
        </p:txBody>
      </p:sp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2786835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ou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/>
          <p:cNvSpPr/>
          <p:nvPr userDrawn="1"/>
        </p:nvSpPr>
        <p:spPr>
          <a:xfrm>
            <a:off x="1371600" y="1600200"/>
            <a:ext cx="9296400" cy="1066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kumimoji="0" lang="en-US" sz="3300" kern="1200">
                <a:solidFill>
                  <a:srgbClr val="3D58A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1600200"/>
            <a:ext cx="9296400" cy="1066800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1371600" y="2819400"/>
            <a:ext cx="9296400" cy="3429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2699705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&quot;&quot;"/>
          <p:cNvSpPr/>
          <p:nvPr userDrawn="1"/>
        </p:nvSpPr>
        <p:spPr>
          <a:xfrm>
            <a:off x="1409075" y="4419600"/>
            <a:ext cx="9296400" cy="1718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kumimoji="0" lang="en-US" sz="3300" kern="1200">
                <a:solidFill>
                  <a:srgbClr val="3D58A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00331" y="4419600"/>
            <a:ext cx="9296400" cy="1718872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36380" y="1391312"/>
            <a:ext cx="11349220" cy="2362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07264" y="6391657"/>
            <a:ext cx="11765280" cy="309563"/>
          </a:xfrm>
          <a:prstGeom prst="rect">
            <a:avLst/>
          </a:prstGeom>
          <a:solidFill>
            <a:srgbClr val="414042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algn="r"/>
            <a:fld id="{FF5E4FCA-AA37-4C6B-AF08-C256E9988BBB}" type="slidenum">
              <a:rPr kumimoji="0" lang="en-US" sz="1200" smtClean="0">
                <a:solidFill>
                  <a:schemeClr val="bg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3200" y="6391657"/>
            <a:ext cx="731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Georgia Department of Behavioral Health and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54134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6939" y="1806829"/>
            <a:ext cx="4826000" cy="3853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0940" y="1806829"/>
            <a:ext cx="4625975" cy="3724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18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</a:t>
            </a:r>
          </a:p>
        </p:txBody>
      </p:sp>
    </p:spTree>
    <p:extLst>
      <p:ext uri="{BB962C8B-B14F-4D97-AF65-F5344CB8AC3E}">
        <p14:creationId xmlns:p14="http://schemas.microsoft.com/office/powerpoint/2010/main" val="233575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20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30400"/>
            <a:ext cx="12192000" cy="134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134318"/>
            <a:ext cx="12192000" cy="55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5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</p:spTree>
    <p:extLst>
      <p:ext uri="{BB962C8B-B14F-4D97-AF65-F5344CB8AC3E}">
        <p14:creationId xmlns:p14="http://schemas.microsoft.com/office/powerpoint/2010/main" val="199728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633E-B5BF-7C48-9753-DDAD0C53CC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 and Number, Version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30400"/>
            <a:ext cx="12192000" cy="134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134318"/>
            <a:ext cx="12192000" cy="55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14520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265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330835"/>
          </a:xfrm>
          <a:custGeom>
            <a:avLst/>
            <a:gdLst/>
            <a:ahLst/>
            <a:cxnLst/>
            <a:rect l="l" t="t" r="r" b="b"/>
            <a:pathLst>
              <a:path w="12192000" h="330835">
                <a:moveTo>
                  <a:pt x="0" y="330695"/>
                </a:moveTo>
                <a:lnTo>
                  <a:pt x="12192000" y="330695"/>
                </a:lnTo>
                <a:lnTo>
                  <a:pt x="12192000" y="0"/>
                </a:lnTo>
                <a:lnTo>
                  <a:pt x="0" y="0"/>
                </a:lnTo>
                <a:lnTo>
                  <a:pt x="0" y="330695"/>
                </a:lnTo>
                <a:close/>
              </a:path>
            </a:pathLst>
          </a:custGeom>
          <a:solidFill>
            <a:srgbClr val="F89C1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0" y="330695"/>
            <a:ext cx="12192000" cy="134620"/>
          </a:xfrm>
          <a:custGeom>
            <a:avLst/>
            <a:gdLst/>
            <a:ahLst/>
            <a:cxnLst/>
            <a:rect l="l" t="t" r="r" b="b"/>
            <a:pathLst>
              <a:path w="12192000" h="134620">
                <a:moveTo>
                  <a:pt x="12192000" y="0"/>
                </a:moveTo>
                <a:lnTo>
                  <a:pt x="0" y="0"/>
                </a:lnTo>
                <a:lnTo>
                  <a:pt x="0" y="134124"/>
                </a:lnTo>
                <a:lnTo>
                  <a:pt x="12192000" y="134124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18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0726" y="346706"/>
            <a:ext cx="7050546" cy="2006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22399"/>
            <a:ext cx="10358120" cy="4244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12/14/2022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6B10633E-B5BF-7C48-9753-DDAD0C53CC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1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tx2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1999" cy="6857999"/>
            <a:chOff x="0" y="0"/>
            <a:chExt cx="12191999" cy="685799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1999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0686797" y="5037726"/>
              <a:ext cx="896111" cy="13228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849225" y="3755453"/>
            <a:ext cx="679894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solidFill>
                  <a:srgbClr val="1D1852"/>
                </a:solidFill>
                <a:latin typeface="Arial"/>
                <a:cs typeface="Arial"/>
              </a:rPr>
              <a:t>Georgia Department of Behavioral </a:t>
            </a:r>
            <a:r>
              <a:rPr sz="1700" dirty="0">
                <a:solidFill>
                  <a:srgbClr val="1D1852"/>
                </a:solidFill>
                <a:latin typeface="Arial"/>
                <a:cs typeface="Arial"/>
              </a:rPr>
              <a:t>Health &amp; </a:t>
            </a:r>
            <a:r>
              <a:rPr sz="1700" spc="-5" dirty="0">
                <a:solidFill>
                  <a:srgbClr val="1D1852"/>
                </a:solidFill>
                <a:latin typeface="Arial"/>
                <a:cs typeface="Arial"/>
              </a:rPr>
              <a:t>Developmental</a:t>
            </a:r>
            <a:r>
              <a:rPr sz="1700" spc="75" dirty="0">
                <a:solidFill>
                  <a:srgbClr val="1D1852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1D1852"/>
                </a:solidFill>
                <a:latin typeface="Arial"/>
                <a:cs typeface="Arial"/>
              </a:rPr>
              <a:t>Disabilities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02708" y="1908048"/>
            <a:ext cx="6680200" cy="0"/>
          </a:xfrm>
          <a:custGeom>
            <a:avLst/>
            <a:gdLst/>
            <a:ahLst/>
            <a:cxnLst/>
            <a:rect l="l" t="t" r="r" b="b"/>
            <a:pathLst>
              <a:path w="6680200">
                <a:moveTo>
                  <a:pt x="0" y="0"/>
                </a:moveTo>
                <a:lnTo>
                  <a:pt x="6680200" y="0"/>
                </a:lnTo>
              </a:path>
            </a:pathLst>
          </a:custGeom>
          <a:ln w="6096">
            <a:solidFill>
              <a:srgbClr val="1D185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53938" y="534639"/>
            <a:ext cx="63785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D1852"/>
                </a:solidFill>
              </a:rPr>
              <a:t>Board </a:t>
            </a:r>
            <a:r>
              <a:rPr sz="3600" dirty="0">
                <a:solidFill>
                  <a:srgbClr val="1D1852"/>
                </a:solidFill>
              </a:rPr>
              <a:t>of </a:t>
            </a:r>
            <a:r>
              <a:rPr sz="3600" spc="-5" dirty="0">
                <a:solidFill>
                  <a:srgbClr val="1D1852"/>
                </a:solidFill>
              </a:rPr>
              <a:t>Behavioral Health </a:t>
            </a:r>
            <a:r>
              <a:rPr sz="3600" dirty="0">
                <a:solidFill>
                  <a:srgbClr val="1D1852"/>
                </a:solidFill>
              </a:rPr>
              <a:t>and  </a:t>
            </a:r>
            <a:r>
              <a:rPr sz="3600" spc="-5" dirty="0">
                <a:solidFill>
                  <a:srgbClr val="1D1852"/>
                </a:solidFill>
              </a:rPr>
              <a:t>Developmental</a:t>
            </a:r>
            <a:r>
              <a:rPr sz="3600" spc="-45" dirty="0">
                <a:solidFill>
                  <a:srgbClr val="1D1852"/>
                </a:solidFill>
              </a:rPr>
              <a:t> </a:t>
            </a:r>
            <a:r>
              <a:rPr sz="3600" spc="-5" dirty="0">
                <a:solidFill>
                  <a:srgbClr val="1D1852"/>
                </a:solidFill>
              </a:rPr>
              <a:t>Disabilities</a:t>
            </a:r>
            <a:endParaRPr sz="3600" dirty="0"/>
          </a:p>
        </p:txBody>
      </p:sp>
      <p:sp>
        <p:nvSpPr>
          <p:cNvPr id="8" name="object 8"/>
          <p:cNvSpPr txBox="1"/>
          <p:nvPr/>
        </p:nvSpPr>
        <p:spPr>
          <a:xfrm>
            <a:off x="5105400" y="5916846"/>
            <a:ext cx="34772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dirty="0">
                <a:solidFill>
                  <a:srgbClr val="1D1852"/>
                </a:solidFill>
                <a:latin typeface="Arial"/>
                <a:cs typeface="Arial"/>
              </a:rPr>
              <a:t>December 16</a:t>
            </a:r>
            <a:r>
              <a:rPr sz="2800" spc="-50" dirty="0">
                <a:solidFill>
                  <a:srgbClr val="1D1852"/>
                </a:solidFill>
                <a:latin typeface="Arial"/>
                <a:cs typeface="Arial"/>
              </a:rPr>
              <a:t>,</a:t>
            </a:r>
            <a:r>
              <a:rPr sz="2800" spc="-114" dirty="0">
                <a:solidFill>
                  <a:srgbClr val="1D1852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1D1852"/>
                </a:solidFill>
                <a:latin typeface="Arial"/>
                <a:cs typeface="Arial"/>
              </a:rPr>
              <a:t>202</a:t>
            </a:r>
            <a:r>
              <a:rPr lang="en-US" sz="2800" dirty="0">
                <a:solidFill>
                  <a:srgbClr val="1D1852"/>
                </a:solidFill>
                <a:latin typeface="Arial"/>
                <a:cs typeface="Arial"/>
              </a:rPr>
              <a:t>2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5029200"/>
            <a:ext cx="896964" cy="1323861"/>
          </a:xfrm>
          <a:prstGeom prst="rect">
            <a:avLst/>
          </a:prstGeom>
        </p:spPr>
      </p:pic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4447308" y="3754438"/>
            <a:ext cx="7606147" cy="394481"/>
          </a:xfrm>
        </p:spPr>
        <p:txBody>
          <a:bodyPr>
            <a:normAutofit/>
          </a:bodyPr>
          <a:lstStyle/>
          <a:p>
            <a:r>
              <a:rPr lang="en-US" sz="1700" dirty="0"/>
              <a:t>Georgia Department of Behavioral Health &amp; Developmental Disabilities</a:t>
            </a:r>
          </a:p>
        </p:txBody>
      </p:sp>
    </p:spTree>
    <p:extLst>
      <p:ext uri="{BB962C8B-B14F-4D97-AF65-F5344CB8AC3E}">
        <p14:creationId xmlns:p14="http://schemas.microsoft.com/office/powerpoint/2010/main" val="198628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133855"/>
            <a:ext cx="12192000" cy="44450"/>
          </a:xfrm>
          <a:custGeom>
            <a:avLst/>
            <a:gdLst/>
            <a:ahLst/>
            <a:cxnLst/>
            <a:rect l="l" t="t" r="r" b="b"/>
            <a:pathLst>
              <a:path w="12192000" h="44450">
                <a:moveTo>
                  <a:pt x="0" y="44195"/>
                </a:moveTo>
                <a:lnTo>
                  <a:pt x="12192000" y="44195"/>
                </a:lnTo>
                <a:lnTo>
                  <a:pt x="12192000" y="0"/>
                </a:lnTo>
                <a:lnTo>
                  <a:pt x="0" y="0"/>
                </a:lnTo>
                <a:lnTo>
                  <a:pt x="0" y="44195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177925"/>
            <a:ext cx="12192000" cy="5680075"/>
          </a:xfrm>
          <a:custGeom>
            <a:avLst/>
            <a:gdLst/>
            <a:ahLst/>
            <a:cxnLst/>
            <a:rect l="l" t="t" r="r" b="b"/>
            <a:pathLst>
              <a:path w="12192000" h="5680075">
                <a:moveTo>
                  <a:pt x="12192000" y="0"/>
                </a:moveTo>
                <a:lnTo>
                  <a:pt x="0" y="0"/>
                </a:lnTo>
                <a:lnTo>
                  <a:pt x="0" y="5679948"/>
                </a:lnTo>
                <a:lnTo>
                  <a:pt x="12192000" y="5679948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18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16939" y="1933666"/>
            <a:ext cx="4251960" cy="42502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20000"/>
              </a:lnSpc>
              <a:spcBef>
                <a:spcPts val="105"/>
              </a:spcBef>
            </a:pP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Roll Call /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Call to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Order</a:t>
            </a:r>
            <a:endParaRPr lang="en-US" sz="2800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spcBef>
                <a:spcPts val="10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Action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Item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n-US" sz="28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spcBef>
                <a:spcPts val="10"/>
              </a:spcBef>
            </a:pP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Commissioner’s Report</a:t>
            </a:r>
          </a:p>
          <a:p>
            <a:pPr marL="469900" marR="5080" indent="-457200">
              <a:lnSpc>
                <a:spcPct val="1200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2200" spc="-10" dirty="0">
                <a:solidFill>
                  <a:srgbClr val="FFFFFF"/>
                </a:solidFill>
                <a:latin typeface="Arial"/>
                <a:cs typeface="Arial"/>
              </a:rPr>
              <a:t>IDD Update on Provider Rates and Provider Rate Study</a:t>
            </a:r>
          </a:p>
          <a:p>
            <a:pPr marL="469900" marR="5080" indent="-457200">
              <a:lnSpc>
                <a:spcPct val="120000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endParaRPr lang="en-US" sz="20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  <a:spcBef>
                <a:spcPts val="10"/>
              </a:spcBef>
            </a:pP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Chair’s Report</a:t>
            </a:r>
          </a:p>
          <a:p>
            <a:pPr marL="12700" marR="5080">
              <a:lnSpc>
                <a:spcPct val="120000"/>
              </a:lnSpc>
              <a:spcBef>
                <a:spcPts val="10"/>
              </a:spcBef>
            </a:pP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Public Comment</a:t>
            </a:r>
          </a:p>
          <a:p>
            <a:pPr marL="12700" marR="5080">
              <a:lnSpc>
                <a:spcPct val="120000"/>
              </a:lnSpc>
              <a:spcBef>
                <a:spcPts val="10"/>
              </a:spcBef>
            </a:pPr>
            <a:r>
              <a:rPr lang="en-US" sz="2800" dirty="0">
                <a:solidFill>
                  <a:srgbClr val="FFFFFF"/>
                </a:solidFill>
                <a:latin typeface="Arial"/>
                <a:cs typeface="Arial"/>
              </a:rPr>
              <a:t>Next 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Meeting</a:t>
            </a:r>
            <a:r>
              <a:rPr lang="en-US" sz="28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800" spc="-5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939" y="531217"/>
            <a:ext cx="1603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D1852"/>
                </a:solidFill>
              </a:rPr>
              <a:t>Agenda</a:t>
            </a:r>
            <a:endParaRPr sz="3600" dirty="0"/>
          </a:p>
        </p:txBody>
      </p:sp>
      <p:grpSp>
        <p:nvGrpSpPr>
          <p:cNvPr id="8" name="object 8"/>
          <p:cNvGrpSpPr/>
          <p:nvPr/>
        </p:nvGrpSpPr>
        <p:grpSpPr>
          <a:xfrm>
            <a:off x="916939" y="1783879"/>
            <a:ext cx="5058155" cy="4549775"/>
            <a:chOff x="838200" y="1752600"/>
            <a:chExt cx="5058155" cy="4549775"/>
          </a:xfrm>
        </p:grpSpPr>
        <p:sp>
          <p:nvSpPr>
            <p:cNvPr id="9" name="object 9"/>
            <p:cNvSpPr/>
            <p:nvPr/>
          </p:nvSpPr>
          <p:spPr>
            <a:xfrm>
              <a:off x="5896355" y="1752600"/>
              <a:ext cx="0" cy="4549775"/>
            </a:xfrm>
            <a:custGeom>
              <a:avLst/>
              <a:gdLst/>
              <a:ahLst/>
              <a:cxnLst/>
              <a:rect l="l" t="t" r="r" b="b"/>
              <a:pathLst>
                <a:path h="4549775">
                  <a:moveTo>
                    <a:pt x="0" y="0"/>
                  </a:moveTo>
                  <a:lnTo>
                    <a:pt x="0" y="4549775"/>
                  </a:lnTo>
                </a:path>
              </a:pathLst>
            </a:custGeom>
            <a:ln w="6096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38200" y="2494787"/>
              <a:ext cx="4356100" cy="0"/>
            </a:xfrm>
            <a:custGeom>
              <a:avLst/>
              <a:gdLst/>
              <a:ahLst/>
              <a:cxnLst/>
              <a:rect l="l" t="t" r="r" b="b"/>
              <a:pathLst>
                <a:path w="4356100">
                  <a:moveTo>
                    <a:pt x="0" y="0"/>
                  </a:moveTo>
                  <a:lnTo>
                    <a:pt x="4356100" y="0"/>
                  </a:lnTo>
                </a:path>
              </a:pathLst>
            </a:custGeom>
            <a:ln w="6096">
              <a:solidFill>
                <a:srgbClr val="00ACE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838200" y="2971800"/>
              <a:ext cx="4356100" cy="0"/>
            </a:xfrm>
            <a:custGeom>
              <a:avLst/>
              <a:gdLst/>
              <a:ahLst/>
              <a:cxnLst/>
              <a:rect l="l" t="t" r="r" b="b"/>
              <a:pathLst>
                <a:path w="4356100">
                  <a:moveTo>
                    <a:pt x="0" y="0"/>
                  </a:moveTo>
                  <a:lnTo>
                    <a:pt x="4356100" y="0"/>
                  </a:lnTo>
                </a:path>
              </a:pathLst>
            </a:custGeom>
            <a:ln w="6096">
              <a:solidFill>
                <a:srgbClr val="00ACE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64869" y="4495800"/>
              <a:ext cx="4356100" cy="0"/>
            </a:xfrm>
            <a:custGeom>
              <a:avLst/>
              <a:gdLst/>
              <a:ahLst/>
              <a:cxnLst/>
              <a:rect l="l" t="t" r="r" b="b"/>
              <a:pathLst>
                <a:path w="4356100">
                  <a:moveTo>
                    <a:pt x="0" y="0"/>
                  </a:moveTo>
                  <a:lnTo>
                    <a:pt x="4356100" y="0"/>
                  </a:lnTo>
                </a:path>
              </a:pathLst>
            </a:custGeom>
            <a:ln w="6096">
              <a:solidFill>
                <a:srgbClr val="00ACE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" name="object 14">
              <a:extLst>
                <a:ext uri="{FF2B5EF4-FFF2-40B4-BE49-F238E27FC236}">
                  <a16:creationId xmlns:a16="http://schemas.microsoft.com/office/drawing/2014/main" id="{49E5BB18-6372-46DF-EEAA-C46E559B4F51}"/>
                </a:ext>
              </a:extLst>
            </p:cNvPr>
            <p:cNvSpPr/>
            <p:nvPr/>
          </p:nvSpPr>
          <p:spPr>
            <a:xfrm>
              <a:off x="864869" y="5029200"/>
              <a:ext cx="4356100" cy="0"/>
            </a:xfrm>
            <a:custGeom>
              <a:avLst/>
              <a:gdLst/>
              <a:ahLst/>
              <a:cxnLst/>
              <a:rect l="l" t="t" r="r" b="b"/>
              <a:pathLst>
                <a:path w="4356100">
                  <a:moveTo>
                    <a:pt x="0" y="0"/>
                  </a:moveTo>
                  <a:lnTo>
                    <a:pt x="4356100" y="0"/>
                  </a:lnTo>
                </a:path>
              </a:pathLst>
            </a:custGeom>
            <a:ln w="6096">
              <a:solidFill>
                <a:srgbClr val="00ACE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14">
              <a:extLst>
                <a:ext uri="{FF2B5EF4-FFF2-40B4-BE49-F238E27FC236}">
                  <a16:creationId xmlns:a16="http://schemas.microsoft.com/office/drawing/2014/main" id="{4A433D60-324E-4255-6E21-EC001903D7F3}"/>
                </a:ext>
              </a:extLst>
            </p:cNvPr>
            <p:cNvSpPr/>
            <p:nvPr/>
          </p:nvSpPr>
          <p:spPr>
            <a:xfrm>
              <a:off x="864869" y="5562600"/>
              <a:ext cx="4356100" cy="0"/>
            </a:xfrm>
            <a:custGeom>
              <a:avLst/>
              <a:gdLst/>
              <a:ahLst/>
              <a:cxnLst/>
              <a:rect l="l" t="t" r="r" b="b"/>
              <a:pathLst>
                <a:path w="4356100">
                  <a:moveTo>
                    <a:pt x="0" y="0"/>
                  </a:moveTo>
                  <a:lnTo>
                    <a:pt x="4356100" y="0"/>
                  </a:lnTo>
                </a:path>
              </a:pathLst>
            </a:custGeom>
            <a:ln w="6096">
              <a:solidFill>
                <a:srgbClr val="00ACED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386" y="1692370"/>
            <a:ext cx="39122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spc="-5" dirty="0">
                <a:solidFill>
                  <a:srgbClr val="F89C1B"/>
                </a:solidFill>
                <a:latin typeface="Arial"/>
                <a:cs typeface="Arial"/>
              </a:rPr>
              <a:t>Roll Call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50EE501-DBC4-4612-B727-C0D4794F7263}"/>
              </a:ext>
            </a:extLst>
          </p:cNvPr>
          <p:cNvSpPr txBox="1"/>
          <p:nvPr/>
        </p:nvSpPr>
        <p:spPr>
          <a:xfrm>
            <a:off x="893386" y="3193510"/>
            <a:ext cx="7336214" cy="1356782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4640"/>
              </a:lnSpc>
              <a:spcBef>
                <a:spcPts val="680"/>
              </a:spcBef>
            </a:pPr>
            <a:r>
              <a:rPr lang="en-US" sz="4300" spc="-5" dirty="0">
                <a:solidFill>
                  <a:srgbClr val="F89C1B"/>
                </a:solidFill>
                <a:latin typeface="Arial"/>
                <a:cs typeface="Arial"/>
              </a:rPr>
              <a:t>David Sofferin</a:t>
            </a:r>
            <a:r>
              <a:rPr sz="4300" spc="-5" dirty="0">
                <a:solidFill>
                  <a:srgbClr val="F89C1B"/>
                </a:solidFill>
                <a:latin typeface="Arial"/>
                <a:cs typeface="Arial"/>
              </a:rPr>
              <a:t>  </a:t>
            </a:r>
            <a:endParaRPr lang="en-US" sz="4300" spc="-5" dirty="0">
              <a:solidFill>
                <a:srgbClr val="F89C1B"/>
              </a:solidFill>
              <a:latin typeface="Arial"/>
              <a:cs typeface="Arial"/>
            </a:endParaRPr>
          </a:p>
          <a:p>
            <a:pPr marL="12700" marR="5080">
              <a:lnSpc>
                <a:spcPts val="4640"/>
              </a:lnSpc>
              <a:spcBef>
                <a:spcPts val="680"/>
              </a:spcBef>
            </a:pPr>
            <a:r>
              <a:rPr lang="en-US" sz="4000" i="1" spc="-5" dirty="0">
                <a:solidFill>
                  <a:srgbClr val="F89C1B"/>
                </a:solidFill>
                <a:latin typeface="Arial"/>
                <a:cs typeface="Arial"/>
              </a:rPr>
              <a:t>Director, Office of Public Affairs</a:t>
            </a:r>
            <a:endParaRPr sz="4000" i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386" y="1692370"/>
            <a:ext cx="39122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F89C1B"/>
                </a:solidFill>
                <a:latin typeface="Arial"/>
                <a:cs typeface="Arial"/>
              </a:rPr>
              <a:t>Call </a:t>
            </a:r>
            <a:r>
              <a:rPr sz="5400" dirty="0">
                <a:solidFill>
                  <a:srgbClr val="F89C1B"/>
                </a:solidFill>
                <a:latin typeface="Arial"/>
                <a:cs typeface="Arial"/>
              </a:rPr>
              <a:t>to</a:t>
            </a:r>
            <a:r>
              <a:rPr sz="5400" spc="-80" dirty="0">
                <a:solidFill>
                  <a:srgbClr val="F89C1B"/>
                </a:solidFill>
                <a:latin typeface="Arial"/>
                <a:cs typeface="Arial"/>
              </a:rPr>
              <a:t> </a:t>
            </a:r>
            <a:r>
              <a:rPr sz="5400" spc="-5" dirty="0">
                <a:solidFill>
                  <a:srgbClr val="F89C1B"/>
                </a:solidFill>
                <a:latin typeface="Arial"/>
                <a:cs typeface="Arial"/>
              </a:rPr>
              <a:t>Order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3386" y="3193510"/>
            <a:ext cx="4593014" cy="1356782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4640"/>
              </a:lnSpc>
              <a:spcBef>
                <a:spcPts val="680"/>
              </a:spcBef>
            </a:pPr>
            <a:r>
              <a:rPr lang="en-US" sz="4300" spc="-5" dirty="0">
                <a:solidFill>
                  <a:srgbClr val="F89C1B"/>
                </a:solidFill>
                <a:latin typeface="Arial"/>
                <a:cs typeface="Arial"/>
              </a:rPr>
              <a:t>David Glass</a:t>
            </a:r>
            <a:r>
              <a:rPr sz="4300" spc="-5" dirty="0">
                <a:solidFill>
                  <a:srgbClr val="F89C1B"/>
                </a:solidFill>
                <a:latin typeface="Arial"/>
                <a:cs typeface="Arial"/>
              </a:rPr>
              <a:t>  </a:t>
            </a:r>
            <a:endParaRPr lang="en-US" sz="4300" spc="-5" dirty="0">
              <a:solidFill>
                <a:srgbClr val="F89C1B"/>
              </a:solidFill>
              <a:latin typeface="Arial"/>
              <a:cs typeface="Arial"/>
            </a:endParaRPr>
          </a:p>
          <a:p>
            <a:pPr marL="12700" marR="5080">
              <a:lnSpc>
                <a:spcPts val="4640"/>
              </a:lnSpc>
              <a:spcBef>
                <a:spcPts val="680"/>
              </a:spcBef>
            </a:pPr>
            <a:r>
              <a:rPr sz="4000" i="1" spc="-5" dirty="0">
                <a:solidFill>
                  <a:srgbClr val="F89C1B"/>
                </a:solidFill>
                <a:latin typeface="Arial"/>
                <a:cs typeface="Arial"/>
              </a:rPr>
              <a:t>Chair</a:t>
            </a:r>
            <a:endParaRPr sz="40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073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18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0374" y="1676400"/>
            <a:ext cx="44303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F89C1B"/>
                </a:solidFill>
              </a:rPr>
              <a:t>Action</a:t>
            </a:r>
            <a:r>
              <a:rPr sz="6000" spc="-75" dirty="0">
                <a:solidFill>
                  <a:srgbClr val="F89C1B"/>
                </a:solidFill>
              </a:rPr>
              <a:t> </a:t>
            </a:r>
            <a:r>
              <a:rPr sz="6000" dirty="0">
                <a:solidFill>
                  <a:srgbClr val="F89C1B"/>
                </a:solidFill>
              </a:rPr>
              <a:t>Item</a:t>
            </a:r>
            <a:r>
              <a:rPr lang="en-US" sz="6000" dirty="0">
                <a:solidFill>
                  <a:srgbClr val="F89C1B"/>
                </a:solidFill>
              </a:rPr>
              <a:t>s</a:t>
            </a:r>
            <a:r>
              <a:rPr sz="6000" dirty="0">
                <a:solidFill>
                  <a:srgbClr val="F89C1B"/>
                </a:solidFill>
              </a:rPr>
              <a:t>:</a:t>
            </a:r>
            <a:endParaRPr sz="6000" dirty="0"/>
          </a:p>
        </p:txBody>
      </p:sp>
      <p:sp>
        <p:nvSpPr>
          <p:cNvPr id="4" name="object 4"/>
          <p:cNvSpPr txBox="1"/>
          <p:nvPr/>
        </p:nvSpPr>
        <p:spPr>
          <a:xfrm>
            <a:off x="870374" y="2971800"/>
            <a:ext cx="10559626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F89C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Meeting Minutes – October 13, 2022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F89C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Called Board Meeting Minutes – November 16, 2022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F89C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2023 DBHDD Board Meeting Dates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F89C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the Appointment of Commissioner for the Department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F89C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Administer Oath of Office to Commissioner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386" y="1692370"/>
            <a:ext cx="779341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89C1B"/>
                </a:solidFill>
                <a:latin typeface="Arial"/>
                <a:cs typeface="Arial"/>
              </a:rPr>
              <a:t>Commissioner’s</a:t>
            </a:r>
            <a:r>
              <a:rPr sz="5400" spc="-50" dirty="0">
                <a:solidFill>
                  <a:srgbClr val="F89C1B"/>
                </a:solidFill>
                <a:latin typeface="Arial"/>
                <a:cs typeface="Arial"/>
              </a:rPr>
              <a:t> </a:t>
            </a:r>
            <a:r>
              <a:rPr lang="en-US" sz="5400" spc="-5" dirty="0">
                <a:solidFill>
                  <a:srgbClr val="F89C1B"/>
                </a:solidFill>
                <a:latin typeface="Arial"/>
                <a:cs typeface="Arial"/>
              </a:rPr>
              <a:t>Report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4953000"/>
            <a:ext cx="3726815" cy="1356782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4640"/>
              </a:lnSpc>
              <a:spcBef>
                <a:spcPts val="680"/>
              </a:spcBef>
            </a:pPr>
            <a:r>
              <a:rPr lang="en-US" sz="4300" spc="-5" dirty="0">
                <a:solidFill>
                  <a:srgbClr val="F89C1B"/>
                </a:solidFill>
                <a:latin typeface="Arial"/>
                <a:cs typeface="Arial"/>
              </a:rPr>
              <a:t>Kevin Tanner</a:t>
            </a:r>
          </a:p>
          <a:p>
            <a:pPr marL="12700" marR="5080">
              <a:lnSpc>
                <a:spcPts val="4640"/>
              </a:lnSpc>
              <a:spcBef>
                <a:spcPts val="680"/>
              </a:spcBef>
            </a:pPr>
            <a:r>
              <a:rPr sz="4000" i="1" spc="-5" dirty="0">
                <a:solidFill>
                  <a:srgbClr val="F89C1B"/>
                </a:solidFill>
                <a:latin typeface="Arial"/>
                <a:cs typeface="Arial"/>
              </a:rPr>
              <a:t>Commissioner</a:t>
            </a:r>
            <a:endParaRPr sz="43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7831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2"/>
          <a:stretch/>
        </p:blipFill>
        <p:spPr>
          <a:xfrm>
            <a:off x="0" y="5733"/>
            <a:ext cx="12192000" cy="6852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ED8FE8E-EA51-4892-B349-9F36672D4A92}"/>
              </a:ext>
            </a:extLst>
          </p:cNvPr>
          <p:cNvSpPr txBox="1">
            <a:spLocks/>
          </p:cNvSpPr>
          <p:nvPr/>
        </p:nvSpPr>
        <p:spPr>
          <a:xfrm>
            <a:off x="747712" y="2358575"/>
            <a:ext cx="11139487" cy="2387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</a:rPr>
              <a:t>IDD Update on Provider Rates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and Provider Rate Study</a:t>
            </a:r>
          </a:p>
          <a:p>
            <a:br>
              <a:rPr lang="en-US" sz="54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Ron Wakefield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Director, Division of Developmental Disabilities </a:t>
            </a:r>
          </a:p>
        </p:txBody>
      </p:sp>
    </p:spTree>
    <p:extLst>
      <p:ext uri="{BB962C8B-B14F-4D97-AF65-F5344CB8AC3E}">
        <p14:creationId xmlns:p14="http://schemas.microsoft.com/office/powerpoint/2010/main" val="22667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93386" y="1692370"/>
            <a:ext cx="7793414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dirty="0">
                <a:solidFill>
                  <a:srgbClr val="F89C1B"/>
                </a:solidFill>
                <a:latin typeface="Arial"/>
                <a:cs typeface="Arial"/>
              </a:rPr>
              <a:t>Chair</a:t>
            </a:r>
            <a:r>
              <a:rPr sz="5400" dirty="0">
                <a:solidFill>
                  <a:srgbClr val="F89C1B"/>
                </a:solidFill>
                <a:latin typeface="Arial"/>
                <a:cs typeface="Arial"/>
              </a:rPr>
              <a:t>’s</a:t>
            </a:r>
            <a:r>
              <a:rPr sz="5400" spc="-50" dirty="0">
                <a:solidFill>
                  <a:srgbClr val="F89C1B"/>
                </a:solidFill>
                <a:latin typeface="Arial"/>
                <a:cs typeface="Arial"/>
              </a:rPr>
              <a:t> </a:t>
            </a:r>
            <a:r>
              <a:rPr lang="en-US" sz="5400" spc="-5" dirty="0">
                <a:solidFill>
                  <a:srgbClr val="F89C1B"/>
                </a:solidFill>
                <a:latin typeface="Arial"/>
                <a:cs typeface="Arial"/>
              </a:rPr>
              <a:t>Report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0600" y="4953000"/>
            <a:ext cx="3726815" cy="1356782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 marR="5080">
              <a:lnSpc>
                <a:spcPts val="4640"/>
              </a:lnSpc>
              <a:spcBef>
                <a:spcPts val="680"/>
              </a:spcBef>
            </a:pPr>
            <a:r>
              <a:rPr lang="en-US" sz="4300" spc="-5" dirty="0">
                <a:solidFill>
                  <a:srgbClr val="F89C1B"/>
                </a:solidFill>
                <a:latin typeface="Arial"/>
                <a:cs typeface="Arial"/>
              </a:rPr>
              <a:t>David Glass</a:t>
            </a:r>
          </a:p>
          <a:p>
            <a:pPr marL="12700" marR="5080">
              <a:lnSpc>
                <a:spcPts val="4640"/>
              </a:lnSpc>
              <a:spcBef>
                <a:spcPts val="680"/>
              </a:spcBef>
            </a:pPr>
            <a:r>
              <a:rPr lang="en-US" sz="4000" i="1" spc="-5" dirty="0">
                <a:solidFill>
                  <a:srgbClr val="F89C1B"/>
                </a:solidFill>
                <a:latin typeface="Arial"/>
                <a:cs typeface="Arial"/>
              </a:rPr>
              <a:t>Chair</a:t>
            </a:r>
            <a:endParaRPr sz="43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896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7" b="5937"/>
          <a:stretch/>
        </p:blipFill>
        <p:spPr>
          <a:xfrm flipH="1">
            <a:off x="0" y="-29025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959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9ED8FE8E-EA51-4892-B349-9F36672D4A92}"/>
              </a:ext>
            </a:extLst>
          </p:cNvPr>
          <p:cNvSpPr txBox="1">
            <a:spLocks/>
          </p:cNvSpPr>
          <p:nvPr/>
        </p:nvSpPr>
        <p:spPr>
          <a:xfrm>
            <a:off x="595312" y="2206175"/>
            <a:ext cx="11139487" cy="23876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128713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30">
      <a:dk1>
        <a:srgbClr val="000000"/>
      </a:dk1>
      <a:lt1>
        <a:srgbClr val="FFFFFF"/>
      </a:lt1>
      <a:dk2>
        <a:srgbClr val="1D1953"/>
      </a:dk2>
      <a:lt2>
        <a:srgbClr val="E7E6E6"/>
      </a:lt2>
      <a:accent1>
        <a:srgbClr val="00ADEE"/>
      </a:accent1>
      <a:accent2>
        <a:srgbClr val="8CC63F"/>
      </a:accent2>
      <a:accent3>
        <a:srgbClr val="A5A5A5"/>
      </a:accent3>
      <a:accent4>
        <a:srgbClr val="F89C1B"/>
      </a:accent4>
      <a:accent5>
        <a:srgbClr val="016AB5"/>
      </a:accent5>
      <a:accent6>
        <a:srgbClr val="F87A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0D9211D0A3F41A21A7F4C2DF9D23E" ma:contentTypeVersion="8" ma:contentTypeDescription="Create a new document." ma:contentTypeScope="" ma:versionID="1d1882ad221e112c3fe508215ab828eb">
  <xsd:schema xmlns:xsd="http://www.w3.org/2001/XMLSchema" xmlns:xs="http://www.w3.org/2001/XMLSchema" xmlns:p="http://schemas.microsoft.com/office/2006/metadata/properties" xmlns:ns3="da428015-b1c5-48ff-9535-da00ab1337d4" xmlns:ns4="39721a6c-d9b5-45c8-8d51-063b494110a9" targetNamespace="http://schemas.microsoft.com/office/2006/metadata/properties" ma:root="true" ma:fieldsID="ad2cdb028c9ddc9980bb5755aef5ca87" ns3:_="" ns4:_="">
    <xsd:import namespace="da428015-b1c5-48ff-9535-da00ab1337d4"/>
    <xsd:import namespace="39721a6c-d9b5-45c8-8d51-063b494110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28015-b1c5-48ff-9535-da00ab1337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21a6c-d9b5-45c8-8d51-063b494110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E51D49-2A36-4B89-A7E8-98B8561BE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428015-b1c5-48ff-9535-da00ab1337d4"/>
    <ds:schemaRef ds:uri="39721a6c-d9b5-45c8-8d51-063b494110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006C0B-4BC3-4F24-BFDF-B03C058C3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78F7A8-921B-4C7E-9182-F963599F548A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39721a6c-d9b5-45c8-8d51-063b494110a9"/>
    <ds:schemaRef ds:uri="http://purl.org/dc/elements/1.1/"/>
    <ds:schemaRef ds:uri="http://schemas.microsoft.com/office/2006/metadata/properties"/>
    <ds:schemaRef ds:uri="da428015-b1c5-48ff-9535-da00ab1337d4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154</Words>
  <Application>Microsoft Office PowerPoint</Application>
  <PresentationFormat>Widescreen</PresentationFormat>
  <Paragraphs>37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</vt:lpstr>
      <vt:lpstr>Arial Black</vt:lpstr>
      <vt:lpstr>Calibri</vt:lpstr>
      <vt:lpstr>Georgia</vt:lpstr>
      <vt:lpstr>Wingdings</vt:lpstr>
      <vt:lpstr>Office Theme</vt:lpstr>
      <vt:lpstr>2_Office Theme</vt:lpstr>
      <vt:lpstr>Board of Behavioral Health and  Developmental Disabilities</vt:lpstr>
      <vt:lpstr>Agenda</vt:lpstr>
      <vt:lpstr>PowerPoint Presentation</vt:lpstr>
      <vt:lpstr>PowerPoint Presentation</vt:lpstr>
      <vt:lpstr>Action Items: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Behavioral Health and  Developmental Disabilities</dc:title>
  <dc:creator>Calliet, LaRue</dc:creator>
  <cp:lastModifiedBy>Gay, Courtney</cp:lastModifiedBy>
  <cp:revision>29</cp:revision>
  <dcterms:created xsi:type="dcterms:W3CDTF">2021-10-14T13:13:04Z</dcterms:created>
  <dcterms:modified xsi:type="dcterms:W3CDTF">2022-12-14T21:17:53Z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0x010100D8F0D9211D0A3F41A21A7F4C2DF9D23E</vt:lpwstr>
  </property>
</Properties>
</file>