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comments/comment1.xml" ContentType="application/vnd.openxmlformats-officedocument.presentationml.comments+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4"/>
    <p:sldMasterId id="2147483752" r:id="rId5"/>
    <p:sldMasterId id="2147483773" r:id="rId6"/>
    <p:sldMasterId id="2147483794" r:id="rId7"/>
    <p:sldMasterId id="2147483814" r:id="rId8"/>
  </p:sldMasterIdLst>
  <p:notesMasterIdLst>
    <p:notesMasterId r:id="rId52"/>
  </p:notesMasterIdLst>
  <p:sldIdLst>
    <p:sldId id="280" r:id="rId9"/>
    <p:sldId id="282" r:id="rId10"/>
    <p:sldId id="483" r:id="rId11"/>
    <p:sldId id="873" r:id="rId12"/>
    <p:sldId id="580" r:id="rId13"/>
    <p:sldId id="617" r:id="rId14"/>
    <p:sldId id="618" r:id="rId15"/>
    <p:sldId id="584" r:id="rId16"/>
    <p:sldId id="505" r:id="rId17"/>
    <p:sldId id="878" r:id="rId18"/>
    <p:sldId id="881" r:id="rId19"/>
    <p:sldId id="882" r:id="rId20"/>
    <p:sldId id="883" r:id="rId21"/>
    <p:sldId id="879" r:id="rId22"/>
    <p:sldId id="884" r:id="rId23"/>
    <p:sldId id="880" r:id="rId24"/>
    <p:sldId id="638" r:id="rId25"/>
    <p:sldId id="1174" r:id="rId26"/>
    <p:sldId id="1184" r:id="rId27"/>
    <p:sldId id="1183" r:id="rId28"/>
    <p:sldId id="1185" r:id="rId29"/>
    <p:sldId id="600" r:id="rId30"/>
    <p:sldId id="1175" r:id="rId31"/>
    <p:sldId id="1177" r:id="rId32"/>
    <p:sldId id="594" r:id="rId33"/>
    <p:sldId id="1187" r:id="rId34"/>
    <p:sldId id="1189" r:id="rId35"/>
    <p:sldId id="601" r:id="rId36"/>
    <p:sldId id="1176" r:id="rId37"/>
    <p:sldId id="1190" r:id="rId38"/>
    <p:sldId id="1178" r:id="rId39"/>
    <p:sldId id="1179" r:id="rId40"/>
    <p:sldId id="596" r:id="rId41"/>
    <p:sldId id="1191" r:id="rId42"/>
    <p:sldId id="1180" r:id="rId43"/>
    <p:sldId id="1186" r:id="rId44"/>
    <p:sldId id="1182" r:id="rId45"/>
    <p:sldId id="1192" r:id="rId46"/>
    <p:sldId id="1193" r:id="rId47"/>
    <p:sldId id="641" r:id="rId48"/>
    <p:sldId id="1194" r:id="rId49"/>
    <p:sldId id="593" r:id="rId50"/>
    <p:sldId id="1161"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Roberts" initials="AR" lastIdx="10" clrIdx="0"/>
  <p:cmAuthor id="2" name="Anne Malone" initials="AM" lastIdx="63" clrIdx="1"/>
  <p:cmAuthor id="3" name="Lloyd, Wallace L." initials="LWL" lastIdx="3" clrIdx="2"/>
  <p:cmAuthor id="4" name="Dionysatos, Angelyn" initials="DA" lastIdx="3" clrIdx="3">
    <p:extLst>
      <p:ext uri="{19B8F6BF-5375-455C-9EA6-DF929625EA0E}">
        <p15:presenceInfo xmlns:p15="http://schemas.microsoft.com/office/powerpoint/2012/main" userId="S-1-5-21-2672183100-1227059207-2328873036-786377" providerId="AD"/>
      </p:ext>
    </p:extLst>
  </p:cmAuthor>
  <p:cmAuthor id="5" name="Altman, Tracy" initials="TSA" lastIdx="10" clrIdx="4">
    <p:extLst>
      <p:ext uri="{19B8F6BF-5375-455C-9EA6-DF929625EA0E}">
        <p15:presenceInfo xmlns:p15="http://schemas.microsoft.com/office/powerpoint/2012/main" userId="Altman, Tracy" providerId="None"/>
      </p:ext>
    </p:extLst>
  </p:cmAuthor>
  <p:cmAuthor id="6" name="Sterling, Kelly" initials="SK" lastIdx="2" clrIdx="5">
    <p:extLst>
      <p:ext uri="{19B8F6BF-5375-455C-9EA6-DF929625EA0E}">
        <p15:presenceInfo xmlns:p15="http://schemas.microsoft.com/office/powerpoint/2012/main" userId="Sterling, Kelly" providerId="None"/>
      </p:ext>
    </p:extLst>
  </p:cmAuthor>
  <p:cmAuthor id="7" name="Fielding, Ashley" initials="FA" lastIdx="14" clrIdx="6">
    <p:extLst>
      <p:ext uri="{19B8F6BF-5375-455C-9EA6-DF929625EA0E}">
        <p15:presenceInfo xmlns:p15="http://schemas.microsoft.com/office/powerpoint/2012/main" userId="S::Ashley.Fielding@dbhdd.ga.gov::857c3323-22b4-4a48-b7f5-aa5de8acbfc1" providerId="AD"/>
      </p:ext>
    </p:extLst>
  </p:cmAuthor>
  <p:cmAuthor id="8" name="Gamble, Tracy (Lynn)" initials="GT(" lastIdx="1" clrIdx="7">
    <p:extLst>
      <p:ext uri="{19B8F6BF-5375-455C-9EA6-DF929625EA0E}">
        <p15:presenceInfo xmlns:p15="http://schemas.microsoft.com/office/powerpoint/2012/main" userId="S::tracylynn.gamble@dbhdd.ga.gov::26d32fb4-a1bd-42dc-84e2-4cc87ee8380b" providerId="AD"/>
      </p:ext>
    </p:extLst>
  </p:cmAuthor>
  <p:cmAuthor id="9" name="Peel, Dawn" initials="PD" lastIdx="14" clrIdx="8">
    <p:extLst>
      <p:ext uri="{19B8F6BF-5375-455C-9EA6-DF929625EA0E}">
        <p15:presenceInfo xmlns:p15="http://schemas.microsoft.com/office/powerpoint/2012/main" userId="S::dawn.peel@dbhdd.ga.gov::e9c4e63c-65ee-4588-af0e-5f5909479f8e" providerId="AD"/>
      </p:ext>
    </p:extLst>
  </p:cmAuthor>
  <p:cmAuthor id="10" name="Bourque, Anna" initials="BA" lastIdx="4" clrIdx="9">
    <p:extLst>
      <p:ext uri="{19B8F6BF-5375-455C-9EA6-DF929625EA0E}">
        <p15:presenceInfo xmlns:p15="http://schemas.microsoft.com/office/powerpoint/2012/main" userId="S::anna.bourque@dbhdd.ga.gov::55a26abc-f982-40d3-a8cf-4af2b017aa0c" providerId="AD"/>
      </p:ext>
    </p:extLst>
  </p:cmAuthor>
  <p:cmAuthor id="11" name="Tolleson, Brian" initials="TB" lastIdx="12" clrIdx="10">
    <p:extLst>
      <p:ext uri="{19B8F6BF-5375-455C-9EA6-DF929625EA0E}">
        <p15:presenceInfo xmlns:p15="http://schemas.microsoft.com/office/powerpoint/2012/main" userId="S::brian.tolleson@dbhdd.ga.gov::940c6fb0-b264-477f-9f53-be3acbf6106a" providerId="AD"/>
      </p:ext>
    </p:extLst>
  </p:cmAuthor>
  <p:cmAuthor id="12" name="Tiegreen, Wendy" initials="TW" lastIdx="6" clrIdx="11">
    <p:extLst>
      <p:ext uri="{19B8F6BF-5375-455C-9EA6-DF929625EA0E}">
        <p15:presenceInfo xmlns:p15="http://schemas.microsoft.com/office/powerpoint/2012/main" userId="S::wendy.tiegreen@dbhdd.ga.gov::f7b2a92b-8a3a-458c-b1d4-8a717a156d3c" providerId="AD"/>
      </p:ext>
    </p:extLst>
  </p:cmAuthor>
  <p:cmAuthor id="13" name="Kennedy" initials="K" lastIdx="18" clrIdx="12">
    <p:extLst>
      <p:ext uri="{19B8F6BF-5375-455C-9EA6-DF929625EA0E}">
        <p15:presenceInfo xmlns:p15="http://schemas.microsoft.com/office/powerpoint/2012/main" userId="Kennedy" providerId="None"/>
      </p:ext>
    </p:extLst>
  </p:cmAuthor>
  <p:cmAuthor id="14" name="Agathe E Wallin" initials="AEW" lastIdx="2" clrIdx="13">
    <p:extLst>
      <p:ext uri="{19B8F6BF-5375-455C-9EA6-DF929625EA0E}">
        <p15:presenceInfo xmlns:p15="http://schemas.microsoft.com/office/powerpoint/2012/main" userId="S::Agathe.Wallin@ey.com::f3266048-1037-4253-b340-3294eb26fcaa" providerId="AD"/>
      </p:ext>
    </p:extLst>
  </p:cmAuthor>
  <p:cmAuthor id="15" name="Emily" initials="E" lastIdx="2" clrIdx="14">
    <p:extLst>
      <p:ext uri="{19B8F6BF-5375-455C-9EA6-DF929625EA0E}">
        <p15:presenceInfo xmlns:p15="http://schemas.microsoft.com/office/powerpoint/2012/main" userId="Emily" providerId="None"/>
      </p:ext>
    </p:extLst>
  </p:cmAuthor>
  <p:cmAuthor id="16" name="Polacek, Michael" initials="PM" lastIdx="2" clrIdx="15">
    <p:extLst>
      <p:ext uri="{19B8F6BF-5375-455C-9EA6-DF929625EA0E}">
        <p15:presenceInfo xmlns:p15="http://schemas.microsoft.com/office/powerpoint/2012/main" userId="S::michael.polacek@dbhdd.ga.gov::ce9ac84b-7845-45a6-b3da-fed05e5c6a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763"/>
    <a:srgbClr val="C8A635"/>
    <a:srgbClr val="72FF62"/>
    <a:srgbClr val="8CC63F"/>
    <a:srgbClr val="F9A519"/>
    <a:srgbClr val="00ADE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5"/>
    <p:restoredTop sz="88897" autoAdjust="0"/>
  </p:normalViewPr>
  <p:slideViewPr>
    <p:cSldViewPr snapToGrid="0" snapToObjects="1">
      <p:cViewPr varScale="1">
        <p:scale>
          <a:sx n="76" d="100"/>
          <a:sy n="76" d="100"/>
        </p:scale>
        <p:origin x="888" y="62"/>
      </p:cViewPr>
      <p:guideLst/>
    </p:cSldViewPr>
  </p:slideViewPr>
  <p:notesTextViewPr>
    <p:cViewPr>
      <p:scale>
        <a:sx n="3" d="2"/>
        <a:sy n="3" d="2"/>
      </p:scale>
      <p:origin x="0" y="0"/>
    </p:cViewPr>
  </p:notesTextViewPr>
  <p:sorterViewPr>
    <p:cViewPr>
      <p:scale>
        <a:sx n="100" d="100"/>
        <a:sy n="100" d="100"/>
      </p:scale>
      <p:origin x="0" y="-198"/>
    </p:cViewPr>
  </p:sorterViewPr>
  <p:notesViewPr>
    <p:cSldViewPr snapToGrid="0" snapToObjects="1">
      <p:cViewPr>
        <p:scale>
          <a:sx n="110" d="100"/>
          <a:sy n="110" d="100"/>
        </p:scale>
        <p:origin x="2054" y="-145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eyus.sharepoint.com/sites/GADBHDD988PlanningSupport/Shared%20Documents/General/(4)%20Client%20Shared%20Documents/988%20Crisis%20Budget%20Projections%200621%20DRAF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4"/>
              </a:solidFill>
              <a:ln w="19050">
                <a:solidFill>
                  <a:schemeClr val="lt1"/>
                </a:solidFill>
              </a:ln>
              <a:effectLst/>
            </c:spPr>
            <c:extLst>
              <c:ext xmlns:c16="http://schemas.microsoft.com/office/drawing/2014/chart" uri="{C3380CC4-5D6E-409C-BE32-E72D297353CC}">
                <c16:uniqueId val="{00000001-60EE-4B32-AD52-01210340F1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0EE-4B32-AD52-01210340F1D5}"/>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60EE-4B32-AD52-01210340F1D5}"/>
              </c:ext>
            </c:extLst>
          </c:dPt>
          <c:cat>
            <c:strRef>
              <c:f>Notes!$A$12:$A$14</c:f>
              <c:strCache>
                <c:ptCount val="3"/>
                <c:pt idx="0">
                  <c:v>Someone to Respond</c:v>
                </c:pt>
                <c:pt idx="1">
                  <c:v>Someone to Call</c:v>
                </c:pt>
                <c:pt idx="2">
                  <c:v>Somewhere to Go</c:v>
                </c:pt>
              </c:strCache>
            </c:strRef>
          </c:cat>
          <c:val>
            <c:numRef>
              <c:f>Notes!$B$12:$B$14</c:f>
              <c:numCache>
                <c:formatCode>_("$"* #,##0.00_);_("$"* \(#,##0.00\);_("$"* "-"??_);_(@_)</c:formatCode>
                <c:ptCount val="3"/>
                <c:pt idx="0">
                  <c:v>27996039.898800001</c:v>
                </c:pt>
                <c:pt idx="1">
                  <c:v>13741794.32</c:v>
                </c:pt>
                <c:pt idx="2">
                  <c:v>192622119.70999998</c:v>
                </c:pt>
              </c:numCache>
            </c:numRef>
          </c:val>
          <c:extLst>
            <c:ext xmlns:c16="http://schemas.microsoft.com/office/drawing/2014/chart" uri="{C3380CC4-5D6E-409C-BE32-E72D297353CC}">
              <c16:uniqueId val="{00000006-60EE-4B32-AD52-01210340F1D5}"/>
            </c:ext>
          </c:extLst>
        </c:ser>
        <c:dLbls>
          <c:showLegendKey val="0"/>
          <c:showVal val="0"/>
          <c:showCatName val="0"/>
          <c:showSerName val="0"/>
          <c:showPercent val="0"/>
          <c:showBubbleSize val="0"/>
          <c:showLeaderLines val="1"/>
        </c:dLbls>
        <c:firstSliceAng val="247"/>
        <c:holeSize val="6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3" dt="2022-04-14T08:00:43.937" idx="11">
    <p:pos x="5256" y="2976"/>
    <p:text>Updated the number</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96DA1F-8BD7-4555-A022-DAF168129DB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3187BE9-5D11-4CFF-AB66-FD300AC779CA}">
      <dgm:prSet/>
      <dgm:spPr/>
      <dgm:t>
        <a:bodyPr/>
        <a:lstStyle/>
        <a:p>
          <a:r>
            <a:rPr lang="en-US" baseline="0" dirty="0">
              <a:latin typeface="+mn-lt"/>
            </a:rPr>
            <a:t>The “Year of Mental Health” in Georgia </a:t>
          </a:r>
          <a:endParaRPr lang="en-US" dirty="0">
            <a:latin typeface="+mn-lt"/>
          </a:endParaRPr>
        </a:p>
      </dgm:t>
    </dgm:pt>
    <dgm:pt modelId="{55CF9690-16B4-42D1-8288-EDF63DA4154B}" type="parTrans" cxnId="{4B2A41C7-06FA-4439-85A0-EEEF6D4C824A}">
      <dgm:prSet/>
      <dgm:spPr/>
      <dgm:t>
        <a:bodyPr/>
        <a:lstStyle/>
        <a:p>
          <a:endParaRPr lang="en-US"/>
        </a:p>
      </dgm:t>
    </dgm:pt>
    <dgm:pt modelId="{C54BE8A8-34C4-445F-A1C7-05A90BEEB8C5}" type="sibTrans" cxnId="{4B2A41C7-06FA-4439-85A0-EEEF6D4C824A}">
      <dgm:prSet/>
      <dgm:spPr/>
      <dgm:t>
        <a:bodyPr/>
        <a:lstStyle/>
        <a:p>
          <a:endParaRPr lang="en-US"/>
        </a:p>
      </dgm:t>
    </dgm:pt>
    <dgm:pt modelId="{65942000-3AE6-4AC9-AC15-DEDA771F5B05}">
      <dgm:prSet/>
      <dgm:spPr/>
      <dgm:t>
        <a:bodyPr/>
        <a:lstStyle/>
        <a:p>
          <a:r>
            <a:rPr lang="en-US" baseline="0" dirty="0">
              <a:latin typeface="+mn-lt"/>
            </a:rPr>
            <a:t>100+ behavioral health bills introduced during the 2021-2022 legislative sessions</a:t>
          </a:r>
          <a:endParaRPr lang="en-US" dirty="0">
            <a:latin typeface="+mn-lt"/>
          </a:endParaRPr>
        </a:p>
      </dgm:t>
    </dgm:pt>
    <dgm:pt modelId="{EF64AE2F-1DBC-49CE-A3C5-3972C217E4FF}" type="parTrans" cxnId="{605762C2-3548-4B0D-8A6B-5828C59FBCBF}">
      <dgm:prSet/>
      <dgm:spPr/>
      <dgm:t>
        <a:bodyPr/>
        <a:lstStyle/>
        <a:p>
          <a:endParaRPr lang="en-US"/>
        </a:p>
      </dgm:t>
    </dgm:pt>
    <dgm:pt modelId="{99CE678A-3434-4C46-84EF-2F60C57F02F0}" type="sibTrans" cxnId="{605762C2-3548-4B0D-8A6B-5828C59FBCBF}">
      <dgm:prSet/>
      <dgm:spPr/>
      <dgm:t>
        <a:bodyPr/>
        <a:lstStyle/>
        <a:p>
          <a:endParaRPr lang="en-US"/>
        </a:p>
      </dgm:t>
    </dgm:pt>
    <dgm:pt modelId="{97B2789F-A686-4DBF-88BB-D169CFD02B5E}">
      <dgm:prSet custT="1"/>
      <dgm:spPr/>
      <dgm:t>
        <a:bodyPr/>
        <a:lstStyle/>
        <a:p>
          <a:r>
            <a:rPr lang="en-US" sz="2800" dirty="0">
              <a:latin typeface="+mn-lt"/>
            </a:rPr>
            <a:t>Major themes – Workforce, Parity, and Public Safety</a:t>
          </a:r>
        </a:p>
      </dgm:t>
    </dgm:pt>
    <dgm:pt modelId="{F423D36E-E52F-4772-BBC3-263EE4666A59}" type="parTrans" cxnId="{CEAFE485-CF03-4F44-95E3-0C21A733DC09}">
      <dgm:prSet/>
      <dgm:spPr/>
      <dgm:t>
        <a:bodyPr/>
        <a:lstStyle/>
        <a:p>
          <a:endParaRPr lang="en-US"/>
        </a:p>
      </dgm:t>
    </dgm:pt>
    <dgm:pt modelId="{D81C798A-F563-4B21-B1C4-FC16F241314F}" type="sibTrans" cxnId="{CEAFE485-CF03-4F44-95E3-0C21A733DC09}">
      <dgm:prSet/>
      <dgm:spPr/>
      <dgm:t>
        <a:bodyPr/>
        <a:lstStyle/>
        <a:p>
          <a:endParaRPr lang="en-US"/>
        </a:p>
      </dgm:t>
    </dgm:pt>
    <dgm:pt modelId="{FA939ECB-B2FD-4E90-AE71-0CF40E17BEB3}">
      <dgm:prSet/>
      <dgm:spPr/>
      <dgm:t>
        <a:bodyPr/>
        <a:lstStyle/>
        <a:p>
          <a:r>
            <a:rPr lang="en-US" dirty="0">
              <a:latin typeface="+mn-lt"/>
            </a:rPr>
            <a:t>Historic year for DBHDD budget</a:t>
          </a:r>
        </a:p>
      </dgm:t>
    </dgm:pt>
    <dgm:pt modelId="{8F3CEF00-F356-4304-9247-6005F3B62F9E}" type="parTrans" cxnId="{1667C06E-D61A-4481-90C4-815FB3686E5F}">
      <dgm:prSet/>
      <dgm:spPr/>
      <dgm:t>
        <a:bodyPr/>
        <a:lstStyle/>
        <a:p>
          <a:endParaRPr lang="en-US"/>
        </a:p>
      </dgm:t>
    </dgm:pt>
    <dgm:pt modelId="{ABD11CB1-0B52-4FBD-85EB-B5C13CFDBA75}" type="sibTrans" cxnId="{1667C06E-D61A-4481-90C4-815FB3686E5F}">
      <dgm:prSet/>
      <dgm:spPr/>
      <dgm:t>
        <a:bodyPr/>
        <a:lstStyle/>
        <a:p>
          <a:endParaRPr lang="en-US"/>
        </a:p>
      </dgm:t>
    </dgm:pt>
    <dgm:pt modelId="{0A31BC9F-8621-4256-B90C-4CD45CF8BF6B}" type="pres">
      <dgm:prSet presAssocID="{7096DA1F-8BD7-4555-A022-DAF168129DBE}" presName="linear" presStyleCnt="0">
        <dgm:presLayoutVars>
          <dgm:animLvl val="lvl"/>
          <dgm:resizeHandles val="exact"/>
        </dgm:presLayoutVars>
      </dgm:prSet>
      <dgm:spPr/>
    </dgm:pt>
    <dgm:pt modelId="{07EE2509-BD79-4FD9-9BD3-DC4BBD12FFCA}" type="pres">
      <dgm:prSet presAssocID="{B3187BE9-5D11-4CFF-AB66-FD300AC779CA}" presName="parentText" presStyleLbl="node1" presStyleIdx="0" presStyleCnt="4">
        <dgm:presLayoutVars>
          <dgm:chMax val="0"/>
          <dgm:bulletEnabled val="1"/>
        </dgm:presLayoutVars>
      </dgm:prSet>
      <dgm:spPr/>
    </dgm:pt>
    <dgm:pt modelId="{304AEC9C-1416-4F69-AAD2-9FD57DF688DC}" type="pres">
      <dgm:prSet presAssocID="{C54BE8A8-34C4-445F-A1C7-05A90BEEB8C5}" presName="spacer" presStyleCnt="0"/>
      <dgm:spPr/>
    </dgm:pt>
    <dgm:pt modelId="{DFCEA648-82B8-420C-AAD0-0F67AAA42156}" type="pres">
      <dgm:prSet presAssocID="{65942000-3AE6-4AC9-AC15-DEDA771F5B05}" presName="parentText" presStyleLbl="node1" presStyleIdx="1" presStyleCnt="4">
        <dgm:presLayoutVars>
          <dgm:chMax val="0"/>
          <dgm:bulletEnabled val="1"/>
        </dgm:presLayoutVars>
      </dgm:prSet>
      <dgm:spPr/>
    </dgm:pt>
    <dgm:pt modelId="{770B7B28-EE88-434A-BF93-F6CAB6933206}" type="pres">
      <dgm:prSet presAssocID="{99CE678A-3434-4C46-84EF-2F60C57F02F0}" presName="spacer" presStyleCnt="0"/>
      <dgm:spPr/>
    </dgm:pt>
    <dgm:pt modelId="{5EF82CF7-1D2D-407F-8987-8DB7D9D49A93}" type="pres">
      <dgm:prSet presAssocID="{97B2789F-A686-4DBF-88BB-D169CFD02B5E}" presName="parentText" presStyleLbl="node1" presStyleIdx="2" presStyleCnt="4" custScaleY="74421">
        <dgm:presLayoutVars>
          <dgm:chMax val="0"/>
          <dgm:bulletEnabled val="1"/>
        </dgm:presLayoutVars>
      </dgm:prSet>
      <dgm:spPr/>
    </dgm:pt>
    <dgm:pt modelId="{A8EC5DC5-3F8E-4F90-99A9-FF3D3FBF5D00}" type="pres">
      <dgm:prSet presAssocID="{D81C798A-F563-4B21-B1C4-FC16F241314F}" presName="spacer" presStyleCnt="0"/>
      <dgm:spPr/>
    </dgm:pt>
    <dgm:pt modelId="{A20716BC-5589-4017-812D-4781D0730678}" type="pres">
      <dgm:prSet presAssocID="{FA939ECB-B2FD-4E90-AE71-0CF40E17BEB3}" presName="parentText" presStyleLbl="node1" presStyleIdx="3" presStyleCnt="4" custLinFactNeighborY="48087">
        <dgm:presLayoutVars>
          <dgm:chMax val="0"/>
          <dgm:bulletEnabled val="1"/>
        </dgm:presLayoutVars>
      </dgm:prSet>
      <dgm:spPr/>
    </dgm:pt>
  </dgm:ptLst>
  <dgm:cxnLst>
    <dgm:cxn modelId="{5EE8643D-203C-4A77-ABE8-380BA1EDC1AB}" type="presOf" srcId="{7096DA1F-8BD7-4555-A022-DAF168129DBE}" destId="{0A31BC9F-8621-4256-B90C-4CD45CF8BF6B}" srcOrd="0" destOrd="0" presId="urn:microsoft.com/office/officeart/2005/8/layout/vList2"/>
    <dgm:cxn modelId="{12FD7C45-E975-4FC0-B3DC-DC999BF731ED}" type="presOf" srcId="{B3187BE9-5D11-4CFF-AB66-FD300AC779CA}" destId="{07EE2509-BD79-4FD9-9BD3-DC4BBD12FFCA}" srcOrd="0" destOrd="0" presId="urn:microsoft.com/office/officeart/2005/8/layout/vList2"/>
    <dgm:cxn modelId="{1667C06E-D61A-4481-90C4-815FB3686E5F}" srcId="{7096DA1F-8BD7-4555-A022-DAF168129DBE}" destId="{FA939ECB-B2FD-4E90-AE71-0CF40E17BEB3}" srcOrd="3" destOrd="0" parTransId="{8F3CEF00-F356-4304-9247-6005F3B62F9E}" sibTransId="{ABD11CB1-0B52-4FBD-85EB-B5C13CFDBA75}"/>
    <dgm:cxn modelId="{CEAFE485-CF03-4F44-95E3-0C21A733DC09}" srcId="{7096DA1F-8BD7-4555-A022-DAF168129DBE}" destId="{97B2789F-A686-4DBF-88BB-D169CFD02B5E}" srcOrd="2" destOrd="0" parTransId="{F423D36E-E52F-4772-BBC3-263EE4666A59}" sibTransId="{D81C798A-F563-4B21-B1C4-FC16F241314F}"/>
    <dgm:cxn modelId="{605762C2-3548-4B0D-8A6B-5828C59FBCBF}" srcId="{7096DA1F-8BD7-4555-A022-DAF168129DBE}" destId="{65942000-3AE6-4AC9-AC15-DEDA771F5B05}" srcOrd="1" destOrd="0" parTransId="{EF64AE2F-1DBC-49CE-A3C5-3972C217E4FF}" sibTransId="{99CE678A-3434-4C46-84EF-2F60C57F02F0}"/>
    <dgm:cxn modelId="{4B2A41C7-06FA-4439-85A0-EEEF6D4C824A}" srcId="{7096DA1F-8BD7-4555-A022-DAF168129DBE}" destId="{B3187BE9-5D11-4CFF-AB66-FD300AC779CA}" srcOrd="0" destOrd="0" parTransId="{55CF9690-16B4-42D1-8288-EDF63DA4154B}" sibTransId="{C54BE8A8-34C4-445F-A1C7-05A90BEEB8C5}"/>
    <dgm:cxn modelId="{B76BB8D0-7D9B-4248-B7B4-3384F950CF1F}" type="presOf" srcId="{97B2789F-A686-4DBF-88BB-D169CFD02B5E}" destId="{5EF82CF7-1D2D-407F-8987-8DB7D9D49A93}" srcOrd="0" destOrd="0" presId="urn:microsoft.com/office/officeart/2005/8/layout/vList2"/>
    <dgm:cxn modelId="{65F0D7D4-7D33-45C7-A31C-A43ED1D80F87}" type="presOf" srcId="{65942000-3AE6-4AC9-AC15-DEDA771F5B05}" destId="{DFCEA648-82B8-420C-AAD0-0F67AAA42156}" srcOrd="0" destOrd="0" presId="urn:microsoft.com/office/officeart/2005/8/layout/vList2"/>
    <dgm:cxn modelId="{1EB457EF-AC69-48F8-BA37-FD9179F8EC74}" type="presOf" srcId="{FA939ECB-B2FD-4E90-AE71-0CF40E17BEB3}" destId="{A20716BC-5589-4017-812D-4781D0730678}" srcOrd="0" destOrd="0" presId="urn:microsoft.com/office/officeart/2005/8/layout/vList2"/>
    <dgm:cxn modelId="{B2E3BAD8-5092-475E-AD27-EA275D0F9D22}" type="presParOf" srcId="{0A31BC9F-8621-4256-B90C-4CD45CF8BF6B}" destId="{07EE2509-BD79-4FD9-9BD3-DC4BBD12FFCA}" srcOrd="0" destOrd="0" presId="urn:microsoft.com/office/officeart/2005/8/layout/vList2"/>
    <dgm:cxn modelId="{574D7686-4DF1-4155-8738-65CAC22C5B77}" type="presParOf" srcId="{0A31BC9F-8621-4256-B90C-4CD45CF8BF6B}" destId="{304AEC9C-1416-4F69-AAD2-9FD57DF688DC}" srcOrd="1" destOrd="0" presId="urn:microsoft.com/office/officeart/2005/8/layout/vList2"/>
    <dgm:cxn modelId="{E2F48D8F-AFDB-4029-8857-4718B133BFAF}" type="presParOf" srcId="{0A31BC9F-8621-4256-B90C-4CD45CF8BF6B}" destId="{DFCEA648-82B8-420C-AAD0-0F67AAA42156}" srcOrd="2" destOrd="0" presId="urn:microsoft.com/office/officeart/2005/8/layout/vList2"/>
    <dgm:cxn modelId="{90B14189-0367-48B6-B379-D1F6EF635930}" type="presParOf" srcId="{0A31BC9F-8621-4256-B90C-4CD45CF8BF6B}" destId="{770B7B28-EE88-434A-BF93-F6CAB6933206}" srcOrd="3" destOrd="0" presId="urn:microsoft.com/office/officeart/2005/8/layout/vList2"/>
    <dgm:cxn modelId="{BDDD3061-D04C-40C9-A279-07C3772317B2}" type="presParOf" srcId="{0A31BC9F-8621-4256-B90C-4CD45CF8BF6B}" destId="{5EF82CF7-1D2D-407F-8987-8DB7D9D49A93}" srcOrd="4" destOrd="0" presId="urn:microsoft.com/office/officeart/2005/8/layout/vList2"/>
    <dgm:cxn modelId="{EBE41D64-F1D8-474C-A447-5F4110ED4ACA}" type="presParOf" srcId="{0A31BC9F-8621-4256-B90C-4CD45CF8BF6B}" destId="{A8EC5DC5-3F8E-4F90-99A9-FF3D3FBF5D00}" srcOrd="5" destOrd="0" presId="urn:microsoft.com/office/officeart/2005/8/layout/vList2"/>
    <dgm:cxn modelId="{5FC3AD71-6530-4A02-831F-3CDD6B8C0A63}" type="presParOf" srcId="{0A31BC9F-8621-4256-B90C-4CD45CF8BF6B}" destId="{A20716BC-5589-4017-812D-4781D073067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96DA1F-8BD7-4555-A022-DAF168129DB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3187BE9-5D11-4CFF-AB66-FD300AC779CA}">
      <dgm:prSet custT="1"/>
      <dgm:spPr/>
      <dgm:t>
        <a:bodyPr/>
        <a:lstStyle/>
        <a:p>
          <a:r>
            <a:rPr lang="en-US" sz="2000" b="1" baseline="0" dirty="0">
              <a:latin typeface="+mn-lt"/>
            </a:rPr>
            <a:t>HB 1013 </a:t>
          </a:r>
          <a:r>
            <a:rPr lang="en-US" sz="2000" baseline="0" dirty="0">
              <a:latin typeface="+mn-lt"/>
            </a:rPr>
            <a:t>- Mental Health Parity Act (Mental Health Omnibus Bill)</a:t>
          </a:r>
          <a:endParaRPr lang="en-US" sz="2000" dirty="0">
            <a:latin typeface="+mn-lt"/>
          </a:endParaRPr>
        </a:p>
      </dgm:t>
    </dgm:pt>
    <dgm:pt modelId="{55CF9690-16B4-42D1-8288-EDF63DA4154B}" type="parTrans" cxnId="{4B2A41C7-06FA-4439-85A0-EEEF6D4C824A}">
      <dgm:prSet/>
      <dgm:spPr/>
      <dgm:t>
        <a:bodyPr/>
        <a:lstStyle/>
        <a:p>
          <a:endParaRPr lang="en-US"/>
        </a:p>
      </dgm:t>
    </dgm:pt>
    <dgm:pt modelId="{C54BE8A8-34C4-445F-A1C7-05A90BEEB8C5}" type="sibTrans" cxnId="{4B2A41C7-06FA-4439-85A0-EEEF6D4C824A}">
      <dgm:prSet/>
      <dgm:spPr/>
      <dgm:t>
        <a:bodyPr/>
        <a:lstStyle/>
        <a:p>
          <a:endParaRPr lang="en-US"/>
        </a:p>
      </dgm:t>
    </dgm:pt>
    <dgm:pt modelId="{65942000-3AE6-4AC9-AC15-DEDA771F5B05}">
      <dgm:prSet custT="1"/>
      <dgm:spPr/>
      <dgm:t>
        <a:bodyPr anchor="ctr"/>
        <a:lstStyle/>
        <a:p>
          <a:r>
            <a:rPr lang="en-US" sz="2000" b="1" baseline="0" dirty="0">
              <a:latin typeface="+mn-lt"/>
            </a:rPr>
            <a:t>SB 403 </a:t>
          </a:r>
          <a:r>
            <a:rPr lang="en-US" sz="2000" baseline="0" dirty="0">
              <a:latin typeface="+mn-lt"/>
            </a:rPr>
            <a:t>- Georgia Behavioral Health and Peace Officer Co-Responder Act</a:t>
          </a:r>
          <a:endParaRPr lang="en-US" sz="2000" dirty="0">
            <a:latin typeface="+mn-lt"/>
          </a:endParaRPr>
        </a:p>
      </dgm:t>
    </dgm:pt>
    <dgm:pt modelId="{EF64AE2F-1DBC-49CE-A3C5-3972C217E4FF}" type="parTrans" cxnId="{605762C2-3548-4B0D-8A6B-5828C59FBCBF}">
      <dgm:prSet/>
      <dgm:spPr/>
      <dgm:t>
        <a:bodyPr/>
        <a:lstStyle/>
        <a:p>
          <a:endParaRPr lang="en-US"/>
        </a:p>
      </dgm:t>
    </dgm:pt>
    <dgm:pt modelId="{99CE678A-3434-4C46-84EF-2F60C57F02F0}" type="sibTrans" cxnId="{605762C2-3548-4B0D-8A6B-5828C59FBCBF}">
      <dgm:prSet/>
      <dgm:spPr/>
      <dgm:t>
        <a:bodyPr/>
        <a:lstStyle/>
        <a:p>
          <a:endParaRPr lang="en-US"/>
        </a:p>
      </dgm:t>
    </dgm:pt>
    <dgm:pt modelId="{97B2789F-A686-4DBF-88BB-D169CFD02B5E}">
      <dgm:prSet custT="1"/>
      <dgm:spPr/>
      <dgm:t>
        <a:bodyPr/>
        <a:lstStyle/>
        <a:p>
          <a:pPr algn="l"/>
          <a:r>
            <a:rPr lang="en-US" sz="2000" b="1" baseline="0" dirty="0">
              <a:latin typeface="+mn-lt"/>
            </a:rPr>
            <a:t>SB 610 </a:t>
          </a:r>
          <a:r>
            <a:rPr lang="en-US" sz="2000" baseline="0" dirty="0">
              <a:latin typeface="+mn-lt"/>
            </a:rPr>
            <a:t>- instructs DCH to submit a waiver request to CMS allowing private mental health institutions to be Medicaid reimbursable</a:t>
          </a:r>
          <a:endParaRPr lang="en-US" sz="2000" dirty="0">
            <a:latin typeface="+mn-lt"/>
          </a:endParaRPr>
        </a:p>
      </dgm:t>
    </dgm:pt>
    <dgm:pt modelId="{F423D36E-E52F-4772-BBC3-263EE4666A59}" type="parTrans" cxnId="{CEAFE485-CF03-4F44-95E3-0C21A733DC09}">
      <dgm:prSet/>
      <dgm:spPr/>
      <dgm:t>
        <a:bodyPr/>
        <a:lstStyle/>
        <a:p>
          <a:endParaRPr lang="en-US"/>
        </a:p>
      </dgm:t>
    </dgm:pt>
    <dgm:pt modelId="{D81C798A-F563-4B21-B1C4-FC16F241314F}" type="sibTrans" cxnId="{CEAFE485-CF03-4F44-95E3-0C21A733DC09}">
      <dgm:prSet/>
      <dgm:spPr/>
      <dgm:t>
        <a:bodyPr/>
        <a:lstStyle/>
        <a:p>
          <a:endParaRPr lang="en-US"/>
        </a:p>
      </dgm:t>
    </dgm:pt>
    <dgm:pt modelId="{84C6855E-C054-4F6D-AF3F-5B21CE6E3B1B}">
      <dgm:prSet custT="1"/>
      <dgm:spPr/>
      <dgm:t>
        <a:bodyPr anchor="t"/>
        <a:lstStyle/>
        <a:p>
          <a:pPr algn="l"/>
          <a:r>
            <a:rPr lang="en-US" sz="2000" b="1" dirty="0">
              <a:latin typeface="+mn-lt"/>
            </a:rPr>
            <a:t>SB 500 </a:t>
          </a:r>
          <a:r>
            <a:rPr lang="en-US" sz="2000" dirty="0">
              <a:latin typeface="+mn-lt"/>
            </a:rPr>
            <a:t>- A litigation bar on governmental entities regarding certain statewide opioid litigation; provide</a:t>
          </a:r>
        </a:p>
        <a:p>
          <a:pPr algn="l"/>
          <a:endParaRPr lang="en-US" sz="1600" dirty="0">
            <a:latin typeface="Franklin Gothic Medium" panose="020B0603020102020204" pitchFamily="34" charset="0"/>
          </a:endParaRPr>
        </a:p>
      </dgm:t>
    </dgm:pt>
    <dgm:pt modelId="{1C3997DC-F61F-41B2-9A73-50018B4B0FF0}" type="parTrans" cxnId="{98E46DDF-7491-4AEA-9521-0AD576721DEC}">
      <dgm:prSet/>
      <dgm:spPr/>
      <dgm:t>
        <a:bodyPr/>
        <a:lstStyle/>
        <a:p>
          <a:endParaRPr lang="en-US"/>
        </a:p>
      </dgm:t>
    </dgm:pt>
    <dgm:pt modelId="{7720FE4E-6BE2-410B-A66B-85EDED5DAA8B}" type="sibTrans" cxnId="{98E46DDF-7491-4AEA-9521-0AD576721DEC}">
      <dgm:prSet/>
      <dgm:spPr/>
      <dgm:t>
        <a:bodyPr/>
        <a:lstStyle/>
        <a:p>
          <a:endParaRPr lang="en-US"/>
        </a:p>
      </dgm:t>
    </dgm:pt>
    <dgm:pt modelId="{9C7E0499-A551-4EC7-B188-CA7E9306BD9E}">
      <dgm:prSet custT="1"/>
      <dgm:spPr/>
      <dgm:t>
        <a:bodyPr anchor="ctr"/>
        <a:lstStyle/>
        <a:p>
          <a:r>
            <a:rPr lang="en-US" sz="2000" b="1" baseline="0" dirty="0">
              <a:latin typeface="+mn-lt"/>
            </a:rPr>
            <a:t>HB 752 </a:t>
          </a:r>
          <a:r>
            <a:rPr lang="en-US" sz="2000" baseline="0" dirty="0">
              <a:latin typeface="+mn-lt"/>
            </a:rPr>
            <a:t>- Psychiatric Advance Directive Act</a:t>
          </a:r>
          <a:endParaRPr lang="en-US" sz="2000" dirty="0">
            <a:latin typeface="+mn-lt"/>
          </a:endParaRPr>
        </a:p>
      </dgm:t>
    </dgm:pt>
    <dgm:pt modelId="{C7E075DB-312F-4AF7-8B03-0316090F415A}" type="parTrans" cxnId="{67EE8D9C-C746-4F43-82C3-057FBE45EFD7}">
      <dgm:prSet/>
      <dgm:spPr/>
      <dgm:t>
        <a:bodyPr/>
        <a:lstStyle/>
        <a:p>
          <a:endParaRPr lang="en-US"/>
        </a:p>
      </dgm:t>
    </dgm:pt>
    <dgm:pt modelId="{5C7A2D99-4574-4ABE-9B06-5585F174F4E9}" type="sibTrans" cxnId="{67EE8D9C-C746-4F43-82C3-057FBE45EFD7}">
      <dgm:prSet/>
      <dgm:spPr/>
      <dgm:t>
        <a:bodyPr/>
        <a:lstStyle/>
        <a:p>
          <a:endParaRPr lang="en-US"/>
        </a:p>
      </dgm:t>
    </dgm:pt>
    <dgm:pt modelId="{89523F7B-C6A3-46A4-B97C-841BC673B6D3}">
      <dgm:prSet custT="1"/>
      <dgm:spPr/>
      <dgm:t>
        <a:bodyPr/>
        <a:lstStyle/>
        <a:p>
          <a:r>
            <a:rPr lang="en-US" sz="2000" b="1" dirty="0">
              <a:latin typeface="+mn-lt"/>
            </a:rPr>
            <a:t>SR 659 </a:t>
          </a:r>
          <a:r>
            <a:rPr lang="en-US" sz="2000" dirty="0">
              <a:latin typeface="+mn-lt"/>
            </a:rPr>
            <a:t>- </a:t>
          </a:r>
          <a:r>
            <a:rPr lang="en-US" sz="2000" baseline="0" dirty="0">
              <a:latin typeface="+mn-lt"/>
            </a:rPr>
            <a:t>Senate Study Committee on Unsheltered Homelessness; create</a:t>
          </a:r>
          <a:r>
            <a:rPr lang="en-US" sz="2000" dirty="0">
              <a:latin typeface="+mn-lt"/>
            </a:rPr>
            <a:t> </a:t>
          </a:r>
        </a:p>
      </dgm:t>
    </dgm:pt>
    <dgm:pt modelId="{0A47A4B8-984B-424C-917B-56923ACE6EEA}" type="parTrans" cxnId="{0BFD1739-5B5E-4F50-B6E9-C1BB2B943AAF}">
      <dgm:prSet/>
      <dgm:spPr/>
      <dgm:t>
        <a:bodyPr/>
        <a:lstStyle/>
        <a:p>
          <a:endParaRPr lang="en-US"/>
        </a:p>
      </dgm:t>
    </dgm:pt>
    <dgm:pt modelId="{CE52FEE6-AD29-4D8E-8859-17C9E6493851}" type="sibTrans" cxnId="{0BFD1739-5B5E-4F50-B6E9-C1BB2B943AAF}">
      <dgm:prSet/>
      <dgm:spPr/>
      <dgm:t>
        <a:bodyPr/>
        <a:lstStyle/>
        <a:p>
          <a:endParaRPr lang="en-US"/>
        </a:p>
      </dgm:t>
    </dgm:pt>
    <dgm:pt modelId="{0A31BC9F-8621-4256-B90C-4CD45CF8BF6B}" type="pres">
      <dgm:prSet presAssocID="{7096DA1F-8BD7-4555-A022-DAF168129DBE}" presName="linear" presStyleCnt="0">
        <dgm:presLayoutVars>
          <dgm:animLvl val="lvl"/>
          <dgm:resizeHandles val="exact"/>
        </dgm:presLayoutVars>
      </dgm:prSet>
      <dgm:spPr/>
    </dgm:pt>
    <dgm:pt modelId="{07EE2509-BD79-4FD9-9BD3-DC4BBD12FFCA}" type="pres">
      <dgm:prSet presAssocID="{B3187BE9-5D11-4CFF-AB66-FD300AC779CA}" presName="parentText" presStyleLbl="node1" presStyleIdx="0" presStyleCnt="6">
        <dgm:presLayoutVars>
          <dgm:chMax val="0"/>
          <dgm:bulletEnabled val="1"/>
        </dgm:presLayoutVars>
      </dgm:prSet>
      <dgm:spPr/>
    </dgm:pt>
    <dgm:pt modelId="{304AEC9C-1416-4F69-AAD2-9FD57DF688DC}" type="pres">
      <dgm:prSet presAssocID="{C54BE8A8-34C4-445F-A1C7-05A90BEEB8C5}" presName="spacer" presStyleCnt="0"/>
      <dgm:spPr/>
    </dgm:pt>
    <dgm:pt modelId="{BD566D2D-D297-4352-BA7B-87183A5B1B0F}" type="pres">
      <dgm:prSet presAssocID="{9C7E0499-A551-4EC7-B188-CA7E9306BD9E}" presName="parentText" presStyleLbl="node1" presStyleIdx="1" presStyleCnt="6">
        <dgm:presLayoutVars>
          <dgm:chMax val="0"/>
          <dgm:bulletEnabled val="1"/>
        </dgm:presLayoutVars>
      </dgm:prSet>
      <dgm:spPr/>
    </dgm:pt>
    <dgm:pt modelId="{1F489422-67CB-49D1-91A3-8F79A14E9C7B}" type="pres">
      <dgm:prSet presAssocID="{5C7A2D99-4574-4ABE-9B06-5585F174F4E9}" presName="spacer" presStyleCnt="0"/>
      <dgm:spPr/>
    </dgm:pt>
    <dgm:pt modelId="{DFCEA648-82B8-420C-AAD0-0F67AAA42156}" type="pres">
      <dgm:prSet presAssocID="{65942000-3AE6-4AC9-AC15-DEDA771F5B05}" presName="parentText" presStyleLbl="node1" presStyleIdx="2" presStyleCnt="6" custLinFactNeighborX="9911" custLinFactNeighborY="5730">
        <dgm:presLayoutVars>
          <dgm:chMax val="0"/>
          <dgm:bulletEnabled val="1"/>
        </dgm:presLayoutVars>
      </dgm:prSet>
      <dgm:spPr/>
    </dgm:pt>
    <dgm:pt modelId="{770B7B28-EE88-434A-BF93-F6CAB6933206}" type="pres">
      <dgm:prSet presAssocID="{99CE678A-3434-4C46-84EF-2F60C57F02F0}" presName="spacer" presStyleCnt="0"/>
      <dgm:spPr/>
    </dgm:pt>
    <dgm:pt modelId="{0A3B9AFF-6D9A-4113-B98C-C2A10ED34B1E}" type="pres">
      <dgm:prSet presAssocID="{84C6855E-C054-4F6D-AF3F-5B21CE6E3B1B}" presName="parentText" presStyleLbl="node1" presStyleIdx="3" presStyleCnt="6" custLinFactNeighborX="160">
        <dgm:presLayoutVars>
          <dgm:chMax val="0"/>
          <dgm:bulletEnabled val="1"/>
        </dgm:presLayoutVars>
      </dgm:prSet>
      <dgm:spPr/>
    </dgm:pt>
    <dgm:pt modelId="{848BB181-7C2B-4443-9908-C43AE41955EE}" type="pres">
      <dgm:prSet presAssocID="{7720FE4E-6BE2-410B-A66B-85EDED5DAA8B}" presName="spacer" presStyleCnt="0"/>
      <dgm:spPr/>
    </dgm:pt>
    <dgm:pt modelId="{5EF82CF7-1D2D-407F-8987-8DB7D9D49A93}" type="pres">
      <dgm:prSet presAssocID="{97B2789F-A686-4DBF-88BB-D169CFD02B5E}" presName="parentText" presStyleLbl="node1" presStyleIdx="4" presStyleCnt="6" custLinFactNeighborY="12711">
        <dgm:presLayoutVars>
          <dgm:chMax val="0"/>
          <dgm:bulletEnabled val="1"/>
        </dgm:presLayoutVars>
      </dgm:prSet>
      <dgm:spPr/>
    </dgm:pt>
    <dgm:pt modelId="{70CA828E-B885-4BD9-9343-B7B1499A076A}" type="pres">
      <dgm:prSet presAssocID="{D81C798A-F563-4B21-B1C4-FC16F241314F}" presName="spacer" presStyleCnt="0"/>
      <dgm:spPr/>
    </dgm:pt>
    <dgm:pt modelId="{103A4E11-309F-433B-804B-561771CCD4CB}" type="pres">
      <dgm:prSet presAssocID="{89523F7B-C6A3-46A4-B97C-841BC673B6D3}" presName="parentText" presStyleLbl="node1" presStyleIdx="5" presStyleCnt="6" custLinFactNeighborY="11231">
        <dgm:presLayoutVars>
          <dgm:chMax val="0"/>
          <dgm:bulletEnabled val="1"/>
        </dgm:presLayoutVars>
      </dgm:prSet>
      <dgm:spPr/>
    </dgm:pt>
  </dgm:ptLst>
  <dgm:cxnLst>
    <dgm:cxn modelId="{65BC5214-F643-45D3-BA7A-F95698F4EC49}" type="presOf" srcId="{84C6855E-C054-4F6D-AF3F-5B21CE6E3B1B}" destId="{0A3B9AFF-6D9A-4113-B98C-C2A10ED34B1E}" srcOrd="0" destOrd="0" presId="urn:microsoft.com/office/officeart/2005/8/layout/vList2"/>
    <dgm:cxn modelId="{0BFD1739-5B5E-4F50-B6E9-C1BB2B943AAF}" srcId="{7096DA1F-8BD7-4555-A022-DAF168129DBE}" destId="{89523F7B-C6A3-46A4-B97C-841BC673B6D3}" srcOrd="5" destOrd="0" parTransId="{0A47A4B8-984B-424C-917B-56923ACE6EEA}" sibTransId="{CE52FEE6-AD29-4D8E-8859-17C9E6493851}"/>
    <dgm:cxn modelId="{5EE8643D-203C-4A77-ABE8-380BA1EDC1AB}" type="presOf" srcId="{7096DA1F-8BD7-4555-A022-DAF168129DBE}" destId="{0A31BC9F-8621-4256-B90C-4CD45CF8BF6B}" srcOrd="0" destOrd="0" presId="urn:microsoft.com/office/officeart/2005/8/layout/vList2"/>
    <dgm:cxn modelId="{12FD7C45-E975-4FC0-B3DC-DC999BF731ED}" type="presOf" srcId="{B3187BE9-5D11-4CFF-AB66-FD300AC779CA}" destId="{07EE2509-BD79-4FD9-9BD3-DC4BBD12FFCA}" srcOrd="0" destOrd="0" presId="urn:microsoft.com/office/officeart/2005/8/layout/vList2"/>
    <dgm:cxn modelId="{4A883B75-4A10-4F30-99C3-1FE970DA3B2C}" type="presOf" srcId="{89523F7B-C6A3-46A4-B97C-841BC673B6D3}" destId="{103A4E11-309F-433B-804B-561771CCD4CB}" srcOrd="0" destOrd="0" presId="urn:microsoft.com/office/officeart/2005/8/layout/vList2"/>
    <dgm:cxn modelId="{CEAFE485-CF03-4F44-95E3-0C21A733DC09}" srcId="{7096DA1F-8BD7-4555-A022-DAF168129DBE}" destId="{97B2789F-A686-4DBF-88BB-D169CFD02B5E}" srcOrd="4" destOrd="0" parTransId="{F423D36E-E52F-4772-BBC3-263EE4666A59}" sibTransId="{D81C798A-F563-4B21-B1C4-FC16F241314F}"/>
    <dgm:cxn modelId="{67EE8D9C-C746-4F43-82C3-057FBE45EFD7}" srcId="{7096DA1F-8BD7-4555-A022-DAF168129DBE}" destId="{9C7E0499-A551-4EC7-B188-CA7E9306BD9E}" srcOrd="1" destOrd="0" parTransId="{C7E075DB-312F-4AF7-8B03-0316090F415A}" sibTransId="{5C7A2D99-4574-4ABE-9B06-5585F174F4E9}"/>
    <dgm:cxn modelId="{F288C0AF-9E37-4BA6-A28C-084E75E29CFE}" type="presOf" srcId="{9C7E0499-A551-4EC7-B188-CA7E9306BD9E}" destId="{BD566D2D-D297-4352-BA7B-87183A5B1B0F}" srcOrd="0" destOrd="0" presId="urn:microsoft.com/office/officeart/2005/8/layout/vList2"/>
    <dgm:cxn modelId="{605762C2-3548-4B0D-8A6B-5828C59FBCBF}" srcId="{7096DA1F-8BD7-4555-A022-DAF168129DBE}" destId="{65942000-3AE6-4AC9-AC15-DEDA771F5B05}" srcOrd="2" destOrd="0" parTransId="{EF64AE2F-1DBC-49CE-A3C5-3972C217E4FF}" sibTransId="{99CE678A-3434-4C46-84EF-2F60C57F02F0}"/>
    <dgm:cxn modelId="{4B2A41C7-06FA-4439-85A0-EEEF6D4C824A}" srcId="{7096DA1F-8BD7-4555-A022-DAF168129DBE}" destId="{B3187BE9-5D11-4CFF-AB66-FD300AC779CA}" srcOrd="0" destOrd="0" parTransId="{55CF9690-16B4-42D1-8288-EDF63DA4154B}" sibTransId="{C54BE8A8-34C4-445F-A1C7-05A90BEEB8C5}"/>
    <dgm:cxn modelId="{B76BB8D0-7D9B-4248-B7B4-3384F950CF1F}" type="presOf" srcId="{97B2789F-A686-4DBF-88BB-D169CFD02B5E}" destId="{5EF82CF7-1D2D-407F-8987-8DB7D9D49A93}" srcOrd="0" destOrd="0" presId="urn:microsoft.com/office/officeart/2005/8/layout/vList2"/>
    <dgm:cxn modelId="{65F0D7D4-7D33-45C7-A31C-A43ED1D80F87}" type="presOf" srcId="{65942000-3AE6-4AC9-AC15-DEDA771F5B05}" destId="{DFCEA648-82B8-420C-AAD0-0F67AAA42156}" srcOrd="0" destOrd="0" presId="urn:microsoft.com/office/officeart/2005/8/layout/vList2"/>
    <dgm:cxn modelId="{98E46DDF-7491-4AEA-9521-0AD576721DEC}" srcId="{7096DA1F-8BD7-4555-A022-DAF168129DBE}" destId="{84C6855E-C054-4F6D-AF3F-5B21CE6E3B1B}" srcOrd="3" destOrd="0" parTransId="{1C3997DC-F61F-41B2-9A73-50018B4B0FF0}" sibTransId="{7720FE4E-6BE2-410B-A66B-85EDED5DAA8B}"/>
    <dgm:cxn modelId="{B2E3BAD8-5092-475E-AD27-EA275D0F9D22}" type="presParOf" srcId="{0A31BC9F-8621-4256-B90C-4CD45CF8BF6B}" destId="{07EE2509-BD79-4FD9-9BD3-DC4BBD12FFCA}" srcOrd="0" destOrd="0" presId="urn:microsoft.com/office/officeart/2005/8/layout/vList2"/>
    <dgm:cxn modelId="{574D7686-4DF1-4155-8738-65CAC22C5B77}" type="presParOf" srcId="{0A31BC9F-8621-4256-B90C-4CD45CF8BF6B}" destId="{304AEC9C-1416-4F69-AAD2-9FD57DF688DC}" srcOrd="1" destOrd="0" presId="urn:microsoft.com/office/officeart/2005/8/layout/vList2"/>
    <dgm:cxn modelId="{EEE962A2-91D5-45DB-8147-F778C7984BE5}" type="presParOf" srcId="{0A31BC9F-8621-4256-B90C-4CD45CF8BF6B}" destId="{BD566D2D-D297-4352-BA7B-87183A5B1B0F}" srcOrd="2" destOrd="0" presId="urn:microsoft.com/office/officeart/2005/8/layout/vList2"/>
    <dgm:cxn modelId="{C6292A7E-47FF-408D-99C3-2619D90BFD43}" type="presParOf" srcId="{0A31BC9F-8621-4256-B90C-4CD45CF8BF6B}" destId="{1F489422-67CB-49D1-91A3-8F79A14E9C7B}" srcOrd="3" destOrd="0" presId="urn:microsoft.com/office/officeart/2005/8/layout/vList2"/>
    <dgm:cxn modelId="{E2F48D8F-AFDB-4029-8857-4718B133BFAF}" type="presParOf" srcId="{0A31BC9F-8621-4256-B90C-4CD45CF8BF6B}" destId="{DFCEA648-82B8-420C-AAD0-0F67AAA42156}" srcOrd="4" destOrd="0" presId="urn:microsoft.com/office/officeart/2005/8/layout/vList2"/>
    <dgm:cxn modelId="{90B14189-0367-48B6-B379-D1F6EF635930}" type="presParOf" srcId="{0A31BC9F-8621-4256-B90C-4CD45CF8BF6B}" destId="{770B7B28-EE88-434A-BF93-F6CAB6933206}" srcOrd="5" destOrd="0" presId="urn:microsoft.com/office/officeart/2005/8/layout/vList2"/>
    <dgm:cxn modelId="{83D80460-CB51-467F-9DAC-4924A5FE45E9}" type="presParOf" srcId="{0A31BC9F-8621-4256-B90C-4CD45CF8BF6B}" destId="{0A3B9AFF-6D9A-4113-B98C-C2A10ED34B1E}" srcOrd="6" destOrd="0" presId="urn:microsoft.com/office/officeart/2005/8/layout/vList2"/>
    <dgm:cxn modelId="{EA36FB55-F337-4C04-B797-A715F1F19AC7}" type="presParOf" srcId="{0A31BC9F-8621-4256-B90C-4CD45CF8BF6B}" destId="{848BB181-7C2B-4443-9908-C43AE41955EE}" srcOrd="7" destOrd="0" presId="urn:microsoft.com/office/officeart/2005/8/layout/vList2"/>
    <dgm:cxn modelId="{BDDD3061-D04C-40C9-A279-07C3772317B2}" type="presParOf" srcId="{0A31BC9F-8621-4256-B90C-4CD45CF8BF6B}" destId="{5EF82CF7-1D2D-407F-8987-8DB7D9D49A93}" srcOrd="8" destOrd="0" presId="urn:microsoft.com/office/officeart/2005/8/layout/vList2"/>
    <dgm:cxn modelId="{3F80AEA0-D2FF-4D61-9104-CB89D06BFBEC}" type="presParOf" srcId="{0A31BC9F-8621-4256-B90C-4CD45CF8BF6B}" destId="{70CA828E-B885-4BD9-9343-B7B1499A076A}" srcOrd="9" destOrd="0" presId="urn:microsoft.com/office/officeart/2005/8/layout/vList2"/>
    <dgm:cxn modelId="{41A725FF-4E5E-4DBE-BB6D-3E0FBAAE80A1}" type="presParOf" srcId="{0A31BC9F-8621-4256-B90C-4CD45CF8BF6B}" destId="{103A4E11-309F-433B-804B-561771CCD4C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E2509-BD79-4FD9-9BD3-DC4BBD12FFCA}">
      <dsp:nvSpPr>
        <dsp:cNvPr id="0" name=""/>
        <dsp:cNvSpPr/>
      </dsp:nvSpPr>
      <dsp:spPr>
        <a:xfrm>
          <a:off x="0" y="61478"/>
          <a:ext cx="10515600" cy="1064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latin typeface="+mn-lt"/>
            </a:rPr>
            <a:t>The “Year of Mental Health” in Georgia </a:t>
          </a:r>
          <a:endParaRPr lang="en-US" sz="2800" kern="1200" dirty="0">
            <a:latin typeface="+mn-lt"/>
          </a:endParaRPr>
        </a:p>
      </dsp:txBody>
      <dsp:txXfrm>
        <a:off x="51974" y="113452"/>
        <a:ext cx="10411652" cy="960752"/>
      </dsp:txXfrm>
    </dsp:sp>
    <dsp:sp modelId="{DFCEA648-82B8-420C-AAD0-0F67AAA42156}">
      <dsp:nvSpPr>
        <dsp:cNvPr id="0" name=""/>
        <dsp:cNvSpPr/>
      </dsp:nvSpPr>
      <dsp:spPr>
        <a:xfrm>
          <a:off x="0" y="1206818"/>
          <a:ext cx="10515600" cy="1064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latin typeface="+mn-lt"/>
            </a:rPr>
            <a:t>100+ behavioral health bills introduced during the 2021-2022 legislative sessions</a:t>
          </a:r>
          <a:endParaRPr lang="en-US" sz="2800" kern="1200" dirty="0">
            <a:latin typeface="+mn-lt"/>
          </a:endParaRPr>
        </a:p>
      </dsp:txBody>
      <dsp:txXfrm>
        <a:off x="51974" y="1258792"/>
        <a:ext cx="10411652" cy="960752"/>
      </dsp:txXfrm>
    </dsp:sp>
    <dsp:sp modelId="{5EF82CF7-1D2D-407F-8987-8DB7D9D49A93}">
      <dsp:nvSpPr>
        <dsp:cNvPr id="0" name=""/>
        <dsp:cNvSpPr/>
      </dsp:nvSpPr>
      <dsp:spPr>
        <a:xfrm>
          <a:off x="0" y="2352158"/>
          <a:ext cx="10515600" cy="7923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rPr>
            <a:t>Major themes – Workforce, Parity, and Public Safety</a:t>
          </a:r>
        </a:p>
      </dsp:txBody>
      <dsp:txXfrm>
        <a:off x="38680" y="2390838"/>
        <a:ext cx="10438240" cy="715000"/>
      </dsp:txXfrm>
    </dsp:sp>
    <dsp:sp modelId="{A20716BC-5589-4017-812D-4781D0730678}">
      <dsp:nvSpPr>
        <dsp:cNvPr id="0" name=""/>
        <dsp:cNvSpPr/>
      </dsp:nvSpPr>
      <dsp:spPr>
        <a:xfrm>
          <a:off x="0" y="3263936"/>
          <a:ext cx="10515600" cy="1064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rPr>
            <a:t>Historic year for DBHDD budget</a:t>
          </a:r>
        </a:p>
      </dsp:txBody>
      <dsp:txXfrm>
        <a:off x="51974" y="3315910"/>
        <a:ext cx="10411652" cy="960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E2509-BD79-4FD9-9BD3-DC4BBD12FFCA}">
      <dsp:nvSpPr>
        <dsp:cNvPr id="0" name=""/>
        <dsp:cNvSpPr/>
      </dsp:nvSpPr>
      <dsp:spPr>
        <a:xfrm>
          <a:off x="0" y="3276"/>
          <a:ext cx="10515600" cy="7163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latin typeface="+mn-lt"/>
            </a:rPr>
            <a:t>HB 1013 </a:t>
          </a:r>
          <a:r>
            <a:rPr lang="en-US" sz="2000" kern="1200" baseline="0" dirty="0">
              <a:latin typeface="+mn-lt"/>
            </a:rPr>
            <a:t>- Mental Health Parity Act (Mental Health Omnibus Bill)</a:t>
          </a:r>
          <a:endParaRPr lang="en-US" sz="2000" kern="1200" dirty="0">
            <a:latin typeface="+mn-lt"/>
          </a:endParaRPr>
        </a:p>
      </dsp:txBody>
      <dsp:txXfrm>
        <a:off x="34972" y="38248"/>
        <a:ext cx="10445656" cy="646452"/>
      </dsp:txXfrm>
    </dsp:sp>
    <dsp:sp modelId="{BD566D2D-D297-4352-BA7B-87183A5B1B0F}">
      <dsp:nvSpPr>
        <dsp:cNvPr id="0" name=""/>
        <dsp:cNvSpPr/>
      </dsp:nvSpPr>
      <dsp:spPr>
        <a:xfrm>
          <a:off x="0" y="728954"/>
          <a:ext cx="10515600" cy="71639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latin typeface="+mn-lt"/>
            </a:rPr>
            <a:t>HB 752 </a:t>
          </a:r>
          <a:r>
            <a:rPr lang="en-US" sz="2000" kern="1200" baseline="0" dirty="0">
              <a:latin typeface="+mn-lt"/>
            </a:rPr>
            <a:t>- Psychiatric Advance Directive Act</a:t>
          </a:r>
          <a:endParaRPr lang="en-US" sz="2000" kern="1200" dirty="0">
            <a:latin typeface="+mn-lt"/>
          </a:endParaRPr>
        </a:p>
      </dsp:txBody>
      <dsp:txXfrm>
        <a:off x="34972" y="763926"/>
        <a:ext cx="10445656" cy="646452"/>
      </dsp:txXfrm>
    </dsp:sp>
    <dsp:sp modelId="{DFCEA648-82B8-420C-AAD0-0F67AAA42156}">
      <dsp:nvSpPr>
        <dsp:cNvPr id="0" name=""/>
        <dsp:cNvSpPr/>
      </dsp:nvSpPr>
      <dsp:spPr>
        <a:xfrm>
          <a:off x="0" y="1455163"/>
          <a:ext cx="10515600" cy="71639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latin typeface="+mn-lt"/>
            </a:rPr>
            <a:t>SB 403 </a:t>
          </a:r>
          <a:r>
            <a:rPr lang="en-US" sz="2000" kern="1200" baseline="0" dirty="0">
              <a:latin typeface="+mn-lt"/>
            </a:rPr>
            <a:t>- Georgia Behavioral Health and Peace Officer Co-Responder Act</a:t>
          </a:r>
          <a:endParaRPr lang="en-US" sz="2000" kern="1200" dirty="0">
            <a:latin typeface="+mn-lt"/>
          </a:endParaRPr>
        </a:p>
      </dsp:txBody>
      <dsp:txXfrm>
        <a:off x="34972" y="1490135"/>
        <a:ext cx="10445656" cy="646452"/>
      </dsp:txXfrm>
    </dsp:sp>
    <dsp:sp modelId="{0A3B9AFF-6D9A-4113-B98C-C2A10ED34B1E}">
      <dsp:nvSpPr>
        <dsp:cNvPr id="0" name=""/>
        <dsp:cNvSpPr/>
      </dsp:nvSpPr>
      <dsp:spPr>
        <a:xfrm>
          <a:off x="0" y="2180309"/>
          <a:ext cx="10515600" cy="71639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mn-lt"/>
            </a:rPr>
            <a:t>SB 500 </a:t>
          </a:r>
          <a:r>
            <a:rPr lang="en-US" sz="2000" kern="1200" dirty="0">
              <a:latin typeface="+mn-lt"/>
            </a:rPr>
            <a:t>- A litigation bar on governmental entities regarding certain statewide opioid litigation; provide</a:t>
          </a:r>
        </a:p>
        <a:p>
          <a:pPr marL="0" lvl="0" indent="0" algn="l" defTabSz="889000">
            <a:lnSpc>
              <a:spcPct val="90000"/>
            </a:lnSpc>
            <a:spcBef>
              <a:spcPct val="0"/>
            </a:spcBef>
            <a:spcAft>
              <a:spcPct val="35000"/>
            </a:spcAft>
            <a:buNone/>
          </a:pPr>
          <a:endParaRPr lang="en-US" sz="1600" kern="1200" dirty="0">
            <a:latin typeface="Franklin Gothic Medium" panose="020B0603020102020204" pitchFamily="34" charset="0"/>
          </a:endParaRPr>
        </a:p>
      </dsp:txBody>
      <dsp:txXfrm>
        <a:off x="34972" y="2215281"/>
        <a:ext cx="10445656" cy="646452"/>
      </dsp:txXfrm>
    </dsp:sp>
    <dsp:sp modelId="{5EF82CF7-1D2D-407F-8987-8DB7D9D49A93}">
      <dsp:nvSpPr>
        <dsp:cNvPr id="0" name=""/>
        <dsp:cNvSpPr/>
      </dsp:nvSpPr>
      <dsp:spPr>
        <a:xfrm>
          <a:off x="0" y="2907167"/>
          <a:ext cx="10515600" cy="71639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latin typeface="+mn-lt"/>
            </a:rPr>
            <a:t>SB 610 </a:t>
          </a:r>
          <a:r>
            <a:rPr lang="en-US" sz="2000" kern="1200" baseline="0" dirty="0">
              <a:latin typeface="+mn-lt"/>
            </a:rPr>
            <a:t>- instructs DCH to submit a waiver request to CMS allowing private mental health institutions to be Medicaid reimbursable</a:t>
          </a:r>
          <a:endParaRPr lang="en-US" sz="2000" kern="1200" dirty="0">
            <a:latin typeface="+mn-lt"/>
          </a:endParaRPr>
        </a:p>
      </dsp:txBody>
      <dsp:txXfrm>
        <a:off x="34972" y="2942139"/>
        <a:ext cx="10445656" cy="646452"/>
      </dsp:txXfrm>
    </dsp:sp>
    <dsp:sp modelId="{103A4E11-309F-433B-804B-561771CCD4CB}">
      <dsp:nvSpPr>
        <dsp:cNvPr id="0" name=""/>
        <dsp:cNvSpPr/>
      </dsp:nvSpPr>
      <dsp:spPr>
        <a:xfrm>
          <a:off x="0" y="3632707"/>
          <a:ext cx="10515600" cy="7163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n-lt"/>
            </a:rPr>
            <a:t>SR 659 </a:t>
          </a:r>
          <a:r>
            <a:rPr lang="en-US" sz="2000" kern="1200" dirty="0">
              <a:latin typeface="+mn-lt"/>
            </a:rPr>
            <a:t>- </a:t>
          </a:r>
          <a:r>
            <a:rPr lang="en-US" sz="2000" kern="1200" baseline="0" dirty="0">
              <a:latin typeface="+mn-lt"/>
            </a:rPr>
            <a:t>Senate Study Committee on Unsheltered Homelessness; create</a:t>
          </a:r>
          <a:r>
            <a:rPr lang="en-US" sz="2000" kern="1200" dirty="0">
              <a:latin typeface="+mn-lt"/>
            </a:rPr>
            <a:t> </a:t>
          </a:r>
        </a:p>
      </dsp:txBody>
      <dsp:txXfrm>
        <a:off x="34972" y="3667679"/>
        <a:ext cx="10445656" cy="6464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4" rIns="93167" bIns="46584"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7" tIns="46584" rIns="93167" bIns="46584" rtlCol="0"/>
          <a:lstStyle>
            <a:lvl1pPr algn="r">
              <a:defRPr sz="1200" b="0" i="0">
                <a:latin typeface="Arial" charset="0"/>
              </a:defRPr>
            </a:lvl1pPr>
          </a:lstStyle>
          <a:p>
            <a:fld id="{A022A3E3-165D-6848-B2B3-96685D1A451D}" type="datetimeFigureOut">
              <a:rPr lang="en-US" smtClean="0"/>
              <a:pPr/>
              <a:t>5/10/2022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4" rIns="93167" bIns="46584"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4" rIns="93167" bIns="4658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7" tIns="46584" rIns="93167" bIns="46584"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7" tIns="46584" rIns="93167" bIns="46584" rtlCol="0" anchor="b"/>
          <a:lstStyle>
            <a:lvl1pPr algn="r">
              <a:defRPr sz="1200" b="0" i="0">
                <a:latin typeface="Arial" charset="0"/>
              </a:defRPr>
            </a:lvl1pPr>
          </a:lstStyle>
          <a:p>
            <a:fld id="{7FB651BC-EB9F-6142-A903-B8BCAD1993CA}" type="slidenum">
              <a:rPr lang="en-US" smtClean="0"/>
              <a:pPr/>
              <a:t>‹#›</a:t>
            </a:fld>
            <a:endParaRPr lang="en-US" dirty="0"/>
          </a:p>
        </p:txBody>
      </p:sp>
    </p:spTree>
    <p:extLst>
      <p:ext uri="{BB962C8B-B14F-4D97-AF65-F5344CB8AC3E}">
        <p14:creationId xmlns:p14="http://schemas.microsoft.com/office/powerpoint/2010/main" val="1433051775"/>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2286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4572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6858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9144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7FB651BC-EB9F-6142-A903-B8BCAD1993CA}" type="slidenum">
              <a:rPr lang="en-US" smtClean="0"/>
              <a:t>1</a:t>
            </a:fld>
            <a:endParaRPr lang="en-US" dirty="0"/>
          </a:p>
        </p:txBody>
      </p:sp>
    </p:spTree>
    <p:extLst>
      <p:ext uri="{BB962C8B-B14F-4D97-AF65-F5344CB8AC3E}">
        <p14:creationId xmlns:p14="http://schemas.microsoft.com/office/powerpoint/2010/main" val="1948764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51BC-EB9F-6142-A903-B8BCAD1993CA}" type="slidenum">
              <a:rPr lang="en-US" smtClean="0"/>
              <a:pPr/>
              <a:t>11</a:t>
            </a:fld>
            <a:endParaRPr lang="en-US" dirty="0"/>
          </a:p>
        </p:txBody>
      </p:sp>
    </p:spTree>
    <p:extLst>
      <p:ext uri="{BB962C8B-B14F-4D97-AF65-F5344CB8AC3E}">
        <p14:creationId xmlns:p14="http://schemas.microsoft.com/office/powerpoint/2010/main" val="190592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51BC-EB9F-6142-A903-B8BCAD1993CA}" type="slidenum">
              <a:rPr lang="en-US" smtClean="0"/>
              <a:pPr/>
              <a:t>12</a:t>
            </a:fld>
            <a:endParaRPr lang="en-US" dirty="0"/>
          </a:p>
        </p:txBody>
      </p:sp>
    </p:spTree>
    <p:extLst>
      <p:ext uri="{BB962C8B-B14F-4D97-AF65-F5344CB8AC3E}">
        <p14:creationId xmlns:p14="http://schemas.microsoft.com/office/powerpoint/2010/main" val="3632394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51BC-EB9F-6142-A903-B8BCAD1993CA}" type="slidenum">
              <a:rPr lang="en-US" smtClean="0"/>
              <a:pPr/>
              <a:t>13</a:t>
            </a:fld>
            <a:endParaRPr lang="en-US" dirty="0"/>
          </a:p>
        </p:txBody>
      </p:sp>
    </p:spTree>
    <p:extLst>
      <p:ext uri="{BB962C8B-B14F-4D97-AF65-F5344CB8AC3E}">
        <p14:creationId xmlns:p14="http://schemas.microsoft.com/office/powerpoint/2010/main" val="763392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17</a:t>
            </a:fld>
            <a:endParaRPr lang="en-US" dirty="0"/>
          </a:p>
        </p:txBody>
      </p:sp>
    </p:spTree>
    <p:extLst>
      <p:ext uri="{BB962C8B-B14F-4D97-AF65-F5344CB8AC3E}">
        <p14:creationId xmlns:p14="http://schemas.microsoft.com/office/powerpoint/2010/main" val="3726335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48764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latin typeface="Arial"/>
                <a:ea typeface="Arial" charset="0"/>
                <a:cs typeface="Arial"/>
              </a:rPr>
              <a:t>Speaker:  Dawn</a:t>
            </a:r>
            <a:endParaRPr lang="en-US" sz="1100" dirty="0">
              <a:latin typeface="Arial"/>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47361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Speaker:  Dawn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a:defRPr/>
            </a:pPr>
            <a:r>
              <a:rPr lang="en-US" dirty="0">
                <a:solidFill>
                  <a:schemeClr val="bg1"/>
                </a:solidFill>
              </a:rPr>
              <a:t>A direct, national three-digit line, </a:t>
            </a:r>
            <a:r>
              <a:rPr lang="en-US" b="1" dirty="0">
                <a:solidFill>
                  <a:schemeClr val="bg1"/>
                </a:solidFill>
              </a:rPr>
              <a:t>9-8-8</a:t>
            </a:r>
            <a:r>
              <a:rPr lang="en-US" dirty="0">
                <a:solidFill>
                  <a:schemeClr val="bg1"/>
                </a:solidFill>
              </a:rPr>
              <a:t>, will open the door for millions of Americans to seek the help they need, while sending the message to the country that healing, hope and help are happening every day. In Georgia, the 9-8-8 calls will be answered by the Georgia Crisis and Access Line (GCAL), 24 hours a day, 7 days a week, 365 days a year. </a:t>
            </a:r>
          </a:p>
          <a:p>
            <a:pPr>
              <a:defRPr/>
            </a:pPr>
            <a:endParaRPr lang="en-US" dirty="0">
              <a:solidFill>
                <a:schemeClr val="bg1"/>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Some of 9-8-8’s key features include: </a:t>
            </a:r>
            <a:endParaRPr lang="en-US" sz="1100" b="1" dirty="0">
              <a:solidFill>
                <a:schemeClr val="bg1"/>
              </a:solidFill>
              <a:cs typeface="Calibri"/>
            </a:endParaRPr>
          </a:p>
          <a:p>
            <a:pPr marL="177800" indent="-177800">
              <a:spcAft>
                <a:spcPts val="600"/>
              </a:spcAft>
              <a:buSzPct val="120000"/>
              <a:buFont typeface="Arial" panose="020B0604020202020204" pitchFamily="34" charset="0"/>
              <a:buChar char="•"/>
            </a:pPr>
            <a:r>
              <a:rPr lang="en-US" sz="1100" dirty="0">
                <a:solidFill>
                  <a:schemeClr val="bg1"/>
                </a:solidFill>
              </a:rPr>
              <a:t>Connecting a person in a behavioral health crisis to someone who can address their immediate needs and help connect them to ongoing care</a:t>
            </a:r>
            <a:endParaRPr lang="en-US" sz="1100" dirty="0">
              <a:solidFill>
                <a:schemeClr val="bg1"/>
              </a:solidFill>
              <a:cs typeface="Calibri"/>
            </a:endParaRPr>
          </a:p>
          <a:p>
            <a:pPr marL="177800" indent="-177800">
              <a:spcAft>
                <a:spcPts val="600"/>
              </a:spcAft>
              <a:buSzPct val="120000"/>
              <a:buFont typeface="Arial" panose="020B0604020202020204" pitchFamily="34" charset="0"/>
              <a:buChar char="•"/>
            </a:pPr>
            <a:r>
              <a:rPr lang="en-US" sz="1100" dirty="0">
                <a:solidFill>
                  <a:schemeClr val="bg1"/>
                </a:solidFill>
              </a:rPr>
              <a:t>Promote cost efficiency by providing the most appropriate response</a:t>
            </a:r>
            <a:endParaRPr lang="en-US" sz="1100" dirty="0">
              <a:solidFill>
                <a:schemeClr val="bg1"/>
              </a:solidFill>
              <a:cs typeface="Calibri"/>
            </a:endParaRPr>
          </a:p>
          <a:p>
            <a:pPr marL="177800" indent="-177800">
              <a:spcAft>
                <a:spcPts val="600"/>
              </a:spcAft>
              <a:buSzPct val="120000"/>
              <a:buFont typeface="Arial" panose="020B0604020202020204" pitchFamily="34" charset="0"/>
              <a:buChar char="•"/>
            </a:pPr>
            <a:r>
              <a:rPr lang="en-US" sz="1100" dirty="0">
                <a:solidFill>
                  <a:schemeClr val="bg1"/>
                </a:solidFill>
              </a:rPr>
              <a:t>Reducing burden on law enforcement, public health and other safety resources when not appropriate</a:t>
            </a:r>
            <a:endParaRPr lang="en-US" sz="1100" dirty="0">
              <a:solidFill>
                <a:schemeClr val="bg1"/>
              </a:solidFill>
              <a:cs typeface="Calibri"/>
            </a:endParaRPr>
          </a:p>
          <a:p>
            <a:pPr marL="177800" indent="-177800">
              <a:spcAft>
                <a:spcPts val="600"/>
              </a:spcAft>
              <a:buSzPct val="120000"/>
              <a:buFont typeface="Arial" panose="020B0604020202020204" pitchFamily="34" charset="0"/>
              <a:buChar char="•"/>
            </a:pPr>
            <a:r>
              <a:rPr lang="en-US" sz="1100" dirty="0">
                <a:solidFill>
                  <a:schemeClr val="bg1"/>
                </a:solidFill>
              </a:rPr>
              <a:t>Helping end stigma of seeking or accessing behavioral healthcare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7387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Speaker:  Dawn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a:defRPr/>
            </a:pPr>
            <a:r>
              <a:rPr lang="en-US" dirty="0">
                <a:solidFill>
                  <a:schemeClr val="bg1"/>
                </a:solidFill>
              </a:rPr>
              <a:t>A direct, national three-digit line, </a:t>
            </a:r>
            <a:r>
              <a:rPr lang="en-US" b="1" dirty="0">
                <a:solidFill>
                  <a:schemeClr val="bg1"/>
                </a:solidFill>
              </a:rPr>
              <a:t>9-8-8</a:t>
            </a:r>
            <a:r>
              <a:rPr lang="en-US" dirty="0">
                <a:solidFill>
                  <a:schemeClr val="bg1"/>
                </a:solidFill>
              </a:rPr>
              <a:t>, will open the door for millions of Americans to seek the help they need, while sending the message to the country that healing, hope and help are happening every day. In Georgia, the 9-8-8 calls will be answered by the Georgia Crisis and Access Line (GCAL), 24 hours a day, 7 days a week, 365 days a year. </a:t>
            </a:r>
          </a:p>
          <a:p>
            <a:pPr>
              <a:defRPr/>
            </a:pPr>
            <a:endParaRPr lang="en-US" dirty="0">
              <a:solidFill>
                <a:schemeClr val="bg1"/>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Some of 9-8-8’s key features include: </a:t>
            </a:r>
            <a:endParaRPr lang="en-US" sz="1100" b="1" dirty="0">
              <a:solidFill>
                <a:schemeClr val="bg1"/>
              </a:solidFill>
              <a:cs typeface="Calibri"/>
            </a:endParaRPr>
          </a:p>
          <a:p>
            <a:pPr marL="177800" indent="-177800">
              <a:spcAft>
                <a:spcPts val="600"/>
              </a:spcAft>
              <a:buSzPct val="120000"/>
              <a:buFont typeface="Arial" panose="020B0604020202020204" pitchFamily="34" charset="0"/>
              <a:buChar char="•"/>
            </a:pPr>
            <a:r>
              <a:rPr lang="en-US" sz="1100" dirty="0">
                <a:solidFill>
                  <a:schemeClr val="bg1"/>
                </a:solidFill>
              </a:rPr>
              <a:t>Connecting a person in a behavioral health crisis to someone who can address their immediate needs and help connect them to ongoing care</a:t>
            </a:r>
          </a:p>
          <a:p>
            <a:pPr marL="177800" indent="-177800">
              <a:spcAft>
                <a:spcPts val="600"/>
              </a:spcAft>
              <a:buSzPct val="120000"/>
              <a:buFont typeface="Arial" panose="020B0604020202020204" pitchFamily="34" charset="0"/>
              <a:buChar char="•"/>
            </a:pPr>
            <a:r>
              <a:rPr lang="en-US" sz="1100" dirty="0">
                <a:solidFill>
                  <a:schemeClr val="bg1"/>
                </a:solidFill>
              </a:rPr>
              <a:t>Promote cost efficiency by providing the most appropriate response</a:t>
            </a:r>
          </a:p>
          <a:p>
            <a:pPr marL="177800" indent="-177800">
              <a:spcAft>
                <a:spcPts val="600"/>
              </a:spcAft>
              <a:buSzPct val="120000"/>
              <a:buFont typeface="Arial" panose="020B0604020202020204" pitchFamily="34" charset="0"/>
              <a:buChar char="•"/>
            </a:pPr>
            <a:r>
              <a:rPr lang="en-US" sz="1100" dirty="0">
                <a:solidFill>
                  <a:schemeClr val="bg1"/>
                </a:solidFill>
              </a:rPr>
              <a:t>Reducing burden on law enforcement, public health and other safety resources when not appropriate</a:t>
            </a:r>
          </a:p>
          <a:p>
            <a:pPr marL="177800" indent="-177800">
              <a:spcAft>
                <a:spcPts val="600"/>
              </a:spcAft>
              <a:buSzPct val="120000"/>
              <a:buFont typeface="Arial" panose="020B0604020202020204" pitchFamily="34" charset="0"/>
              <a:buChar char="•"/>
            </a:pPr>
            <a:r>
              <a:rPr lang="en-US" sz="1100" dirty="0">
                <a:solidFill>
                  <a:schemeClr val="bg1"/>
                </a:solidFill>
              </a:rPr>
              <a:t>Helping end stigma of seeking or accessing behavioral healthcare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09141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601"/>
              </a:spcAft>
            </a:pPr>
            <a:r>
              <a:rPr lang="en-US" dirty="0"/>
              <a:t>Speaker:  Dawn</a:t>
            </a:r>
          </a:p>
          <a:p>
            <a:pPr>
              <a:lnSpc>
                <a:spcPct val="120000"/>
              </a:lnSpc>
              <a:spcAft>
                <a:spcPts val="601"/>
              </a:spcAft>
            </a:pPr>
            <a:r>
              <a:rPr lang="en-US" dirty="0">
                <a:solidFill>
                  <a:schemeClr val="tx2"/>
                </a:solidFill>
              </a:rPr>
              <a:t>When there is a mental health or substance use emergency, many do not know what to do. Call their primary care doctor? Call the police? Call 9-1-1? Go to the emergency room? These responses impact local law enforcement and emergency services and rarely provide the most effective result for the individual experiencing the behavioral health crisis.</a:t>
            </a:r>
            <a:endParaRPr lang="en-US" dirty="0"/>
          </a:p>
          <a:p>
            <a:pPr>
              <a:lnSpc>
                <a:spcPct val="120000"/>
              </a:lnSpc>
              <a:spcAft>
                <a:spcPts val="601"/>
              </a:spcAft>
            </a:pPr>
            <a:endParaRPr lang="en-US" dirty="0">
              <a:solidFill>
                <a:schemeClr val="tx2"/>
              </a:solidFill>
            </a:endParaRPr>
          </a:p>
          <a:p>
            <a:pPr>
              <a:lnSpc>
                <a:spcPct val="120000"/>
              </a:lnSpc>
              <a:spcAft>
                <a:spcPts val="601"/>
              </a:spcAft>
            </a:pPr>
            <a:r>
              <a:rPr lang="en-US" dirty="0">
                <a:solidFill>
                  <a:schemeClr val="tx2"/>
                </a:solidFill>
              </a:rPr>
              <a:t>In Georgia you can call/text or chat GCAL now, but starting on July 16, 2022, individuals will be able to dial 9-8-8 for suicide prevention and behavioral health crisis resources. Individuals will still be able to access outpatient treatment or seek assistance from Behavioral Health Crisis Centers as well.  </a:t>
            </a:r>
            <a:endParaRPr lang="en-US" dirty="0">
              <a:solidFill>
                <a:schemeClr val="tx2"/>
              </a:solidFill>
              <a:cs typeface="Calibri"/>
            </a:endParaRPr>
          </a:p>
          <a:p>
            <a:pPr>
              <a:lnSpc>
                <a:spcPct val="120000"/>
              </a:lnSpc>
              <a:spcAft>
                <a:spcPts val="601"/>
              </a:spcAft>
            </a:pPr>
            <a:endParaRPr lang="en-US" dirty="0">
              <a:solidFill>
                <a:schemeClr val="tx2"/>
              </a:solidFill>
            </a:endParaRPr>
          </a:p>
          <a:p>
            <a:pPr>
              <a:lnSpc>
                <a:spcPct val="120000"/>
              </a:lnSpc>
              <a:spcAft>
                <a:spcPts val="601"/>
              </a:spcAft>
            </a:pPr>
            <a:r>
              <a:rPr lang="en-US" dirty="0">
                <a:solidFill>
                  <a:schemeClr val="tx2"/>
                </a:solidFill>
              </a:rPr>
              <a:t>9-8-8 provides an easy-to-remember three-digit number to provide access to immediate behavioral health support.</a:t>
            </a:r>
            <a:endParaRPr lang="en-US" dirty="0"/>
          </a:p>
          <a:p>
            <a:pPr>
              <a:lnSpc>
                <a:spcPct val="120000"/>
              </a:lnSpc>
              <a:spcAft>
                <a:spcPts val="601"/>
              </a:spcAft>
            </a:pPr>
            <a:endParaRPr lang="en-US" dirty="0">
              <a:solidFill>
                <a:srgbClr val="1F497D"/>
              </a:solidFill>
              <a:cs typeface="Calibri"/>
            </a:endParaRPr>
          </a:p>
          <a:p>
            <a:pPr>
              <a:lnSpc>
                <a:spcPct val="120000"/>
              </a:lnSpc>
              <a:spcAft>
                <a:spcPts val="601"/>
              </a:spcAft>
            </a:pPr>
            <a:r>
              <a:rPr lang="en-US" b="1" dirty="0">
                <a:solidFill>
                  <a:srgbClr val="1F497D"/>
                </a:solidFill>
                <a:cs typeface="Calibri"/>
              </a:rPr>
              <a:t>OUTPATIENT TREATMENT IS STILL THE BEST WAY TO ACCESS TREATMENT PRIOR TO A CRISIS.   ENCOURGING OTHERS TO SEEK TREATMENT BEFORE A CRISIS ARISES IS CRUCIAL.  </a:t>
            </a:r>
            <a:endParaRPr lang="en-US" dirty="0">
              <a:solidFill>
                <a:srgbClr val="1F497D"/>
              </a:solidFill>
              <a:cs typeface="Calibri"/>
            </a:endParaRPr>
          </a:p>
          <a:p>
            <a:endParaRPr lang="en-US" dirty="0">
              <a:solidFill>
                <a:srgbClr val="000000"/>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37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601"/>
              </a:spcAft>
            </a:pPr>
            <a:r>
              <a:rPr lang="en-US" dirty="0"/>
              <a:t>Speaker:  Dawn</a:t>
            </a:r>
          </a:p>
          <a:p>
            <a:pPr>
              <a:lnSpc>
                <a:spcPct val="120000"/>
              </a:lnSpc>
              <a:spcAft>
                <a:spcPts val="601"/>
              </a:spcAft>
            </a:pPr>
            <a:r>
              <a:rPr lang="en-US" dirty="0">
                <a:solidFill>
                  <a:schemeClr val="tx2"/>
                </a:solidFill>
              </a:rPr>
              <a:t>When there is a mental health or substance use emergency, many do not know what to do. Call their primary care doctor? Call the police? Call 9-1-1? Go to the emergency room? These responses place an unnecessary burden on local law enforcement and emergency services and rarely provide the most effective result for the individual experiencing the behavioral health crisis.</a:t>
            </a:r>
            <a:endParaRPr lang="en-US" dirty="0"/>
          </a:p>
          <a:p>
            <a:pPr>
              <a:lnSpc>
                <a:spcPct val="120000"/>
              </a:lnSpc>
              <a:spcAft>
                <a:spcPts val="601"/>
              </a:spcAft>
            </a:pPr>
            <a:endParaRPr lang="en-US" dirty="0">
              <a:solidFill>
                <a:schemeClr val="tx2"/>
              </a:solidFill>
            </a:endParaRPr>
          </a:p>
          <a:p>
            <a:pPr>
              <a:lnSpc>
                <a:spcPct val="120000"/>
              </a:lnSpc>
              <a:spcAft>
                <a:spcPts val="601"/>
              </a:spcAft>
            </a:pPr>
            <a:r>
              <a:rPr lang="en-US" dirty="0">
                <a:solidFill>
                  <a:schemeClr val="tx2"/>
                </a:solidFill>
              </a:rPr>
              <a:t>In Georgia you can call/text or chat GCAL now, but starting on July 16, 2022, individuals will be able to dial 9-8-8 for suicide prevention and behavioral health crisis resources.  GCAL, the current Lifeline number, and 988 will all be available after July 16, 2022 as a "No Wrong Door" approach to seeking assistance.  </a:t>
            </a:r>
            <a:endParaRPr lang="en-US" dirty="0">
              <a:solidFill>
                <a:schemeClr val="tx2"/>
              </a:solidFill>
              <a:cs typeface="Calibri"/>
            </a:endParaRPr>
          </a:p>
          <a:p>
            <a:pPr>
              <a:lnSpc>
                <a:spcPct val="120000"/>
              </a:lnSpc>
              <a:spcAft>
                <a:spcPts val="601"/>
              </a:spcAft>
            </a:pPr>
            <a:endParaRPr lang="en-US" dirty="0">
              <a:solidFill>
                <a:schemeClr val="tx2"/>
              </a:solidFill>
            </a:endParaRPr>
          </a:p>
          <a:p>
            <a:pPr>
              <a:lnSpc>
                <a:spcPct val="120000"/>
              </a:lnSpc>
              <a:spcAft>
                <a:spcPts val="601"/>
              </a:spcAft>
            </a:pPr>
            <a:r>
              <a:rPr lang="en-US" dirty="0">
                <a:solidFill>
                  <a:schemeClr val="tx2"/>
                </a:solidFill>
              </a:rPr>
              <a:t>9-8-8 provides an easy-to-remember three-digit number to provide access to immediate behavioral health support.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5766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51BC-EB9F-6142-A903-B8BCAD1993CA}" type="slidenum">
              <a:rPr lang="en-US" smtClean="0"/>
              <a:t>2</a:t>
            </a:fld>
            <a:endParaRPr lang="en-US" dirty="0"/>
          </a:p>
        </p:txBody>
      </p:sp>
    </p:spTree>
    <p:extLst>
      <p:ext uri="{BB962C8B-B14F-4D97-AF65-F5344CB8AC3E}">
        <p14:creationId xmlns:p14="http://schemas.microsoft.com/office/powerpoint/2010/main" val="68722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2"/>
              </a:spcAft>
            </a:pPr>
            <a:r>
              <a:rPr lang="en-US" dirty="0"/>
              <a:t>Speaker:  Dawn</a:t>
            </a:r>
          </a:p>
          <a:p>
            <a:pPr marL="285750" indent="-285750">
              <a:lnSpc>
                <a:spcPct val="107000"/>
              </a:lnSpc>
              <a:spcAft>
                <a:spcPts val="802"/>
              </a:spcAft>
              <a:buFont typeface="Arial" panose="020B0604020202020204" pitchFamily="34" charset="0"/>
              <a:buChar char="•"/>
            </a:pPr>
            <a:r>
              <a:rPr lang="en-US" b="1" dirty="0">
                <a:solidFill>
                  <a:srgbClr val="000000"/>
                </a:solidFill>
                <a:latin typeface="Times New Roman"/>
                <a:cs typeface="Times New Roman"/>
              </a:rPr>
              <a:t>Mention the 911 Rollout.  We are taking lessons learned from the 911 rollout to improve staffing, technology, and other efficiencies.  </a:t>
            </a:r>
            <a:endParaRPr lang="en-US" dirty="0"/>
          </a:p>
          <a:p>
            <a:pPr marL="285750" indent="-285750">
              <a:lnSpc>
                <a:spcPct val="107000"/>
              </a:lnSpc>
              <a:spcAft>
                <a:spcPts val="802"/>
              </a:spcAft>
              <a:buFont typeface="Arial" panose="020B0604020202020204" pitchFamily="34" charset="0"/>
              <a:buChar char="•"/>
            </a:pPr>
            <a:r>
              <a:rPr lang="en-US" dirty="0">
                <a:solidFill>
                  <a:srgbClr val="000000"/>
                </a:solidFill>
                <a:latin typeface="Times New Roman"/>
                <a:cs typeface="Times New Roman"/>
              </a:rPr>
              <a:t>Started in 1969, it took 30 years to achieve coverage of 93% of the country.  SAMHSA has identified a five year vision to expand the crisis system to accommodate the anticipated expanded volume of people seeking help. </a:t>
            </a:r>
            <a:endParaRPr lang="en-US" b="1" dirty="0">
              <a:solidFill>
                <a:srgbClr val="000000"/>
              </a:solidFill>
              <a:latin typeface="Times New Roman"/>
              <a:cs typeface="Times New Roman"/>
            </a:endParaRPr>
          </a:p>
          <a:p>
            <a:pPr marL="285750" indent="-285750">
              <a:buFont typeface="Arial" panose="020B0604020202020204" pitchFamily="34" charset="0"/>
              <a:buChar char="•"/>
            </a:pPr>
            <a:r>
              <a:rPr lang="en-US" dirty="0"/>
              <a:t>We will take lessons learned from 9-1-1 implementation: </a:t>
            </a:r>
            <a:endParaRPr lang="en-US" dirty="0">
              <a:cs typeface="Calibri"/>
            </a:endParaRPr>
          </a:p>
          <a:p>
            <a:pPr lvl="1" indent="-285750">
              <a:buFont typeface="Arial,Sans-Serif" panose="020B0604020202020204" pitchFamily="34" charset="0"/>
              <a:buChar char="•"/>
            </a:pPr>
            <a:r>
              <a:rPr lang="en-US" dirty="0"/>
              <a:t>build capacity and staffing over time</a:t>
            </a:r>
            <a:endParaRPr lang="en-US" dirty="0">
              <a:cs typeface="Calibri"/>
            </a:endParaRPr>
          </a:p>
          <a:p>
            <a:pPr lvl="1" indent="-285750">
              <a:buFont typeface="Arial,Sans-Serif" panose="020B0604020202020204" pitchFamily="34" charset="0"/>
              <a:buChar char="•"/>
            </a:pPr>
            <a:r>
              <a:rPr lang="en-US" dirty="0"/>
              <a:t>focus on technology and infrastructure</a:t>
            </a:r>
            <a:endParaRPr lang="en-US" dirty="0">
              <a:cs typeface="Calibri"/>
            </a:endParaRPr>
          </a:p>
          <a:p>
            <a:pPr>
              <a:lnSpc>
                <a:spcPct val="107000"/>
              </a:lnSpc>
              <a:spcAft>
                <a:spcPts val="802"/>
              </a:spcAft>
            </a:pPr>
            <a:endParaRPr lang="en-US" dirty="0">
              <a:solidFill>
                <a:srgbClr val="000000"/>
              </a:solidFill>
              <a:latin typeface="Times New Roman"/>
              <a:cs typeface="Times New Roman"/>
            </a:endParaRPr>
          </a:p>
          <a:p>
            <a:pPr marL="285750" indent="-285750">
              <a:lnSpc>
                <a:spcPct val="107000"/>
              </a:lnSpc>
              <a:spcAft>
                <a:spcPts val="802"/>
              </a:spcAft>
              <a:buFont typeface="Arial" panose="020B0604020202020204" pitchFamily="34" charset="0"/>
              <a:buChar char="•"/>
            </a:pPr>
            <a:r>
              <a:rPr lang="en-US" b="1" dirty="0">
                <a:solidFill>
                  <a:srgbClr val="000000"/>
                </a:solidFill>
                <a:latin typeface="Times New Roman"/>
                <a:cs typeface="Times New Roman"/>
              </a:rPr>
              <a:t>SAMHSA's messaging is that these statistics is a minimum goal but the hope is to reach higher percentages than are noted on this slide.  </a:t>
            </a:r>
            <a:endParaRPr lang="en-US" b="1" i="0" u="none" strike="noStrike" baseline="0" dirty="0">
              <a:solidFill>
                <a:srgbClr val="000000"/>
              </a:solidFill>
              <a:latin typeface="Times New Roman"/>
              <a:cs typeface="Times New Roman"/>
            </a:endParaRPr>
          </a:p>
          <a:p>
            <a:pPr marL="285750" indent="-285750">
              <a:lnSpc>
                <a:spcPct val="107000"/>
              </a:lnSpc>
              <a:spcAft>
                <a:spcPts val="802"/>
              </a:spcAft>
              <a:buFont typeface="Arial" panose="020B0604020202020204" pitchFamily="34" charset="0"/>
              <a:buChar char="•"/>
            </a:pPr>
            <a:endParaRPr lang="en-US" sz="1800" dirty="0">
              <a:solidFill>
                <a:srgbClr val="000000"/>
              </a:solidFill>
              <a:latin typeface="Times New Roman"/>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2540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lang="en-US" dirty="0"/>
              <a:t>Speaker: Dawn</a:t>
            </a:r>
            <a:endParaRPr lang="en-US" sz="1100" dirty="0">
              <a:latin typeface="Arial" charset="0"/>
              <a:ea typeface="Arial" charset="0"/>
              <a:cs typeface="Arial" charset="0"/>
            </a:endParaRPr>
          </a:p>
          <a:p>
            <a:pPr>
              <a:lnSpc>
                <a:spcPct val="120000"/>
              </a:lnSpc>
              <a:spcAft>
                <a:spcPts val="600"/>
              </a:spcAft>
            </a:pPr>
            <a:endParaRPr lang="en-US" sz="1100" dirty="0">
              <a:solidFill>
                <a:sysClr val="windowText" lastClr="000000"/>
              </a:solidFill>
            </a:endParaRPr>
          </a:p>
          <a:p>
            <a:pPr>
              <a:lnSpc>
                <a:spcPct val="120000"/>
              </a:lnSpc>
              <a:spcAft>
                <a:spcPts val="600"/>
              </a:spcAft>
            </a:pPr>
            <a:r>
              <a:rPr lang="en-US" sz="1100" dirty="0">
                <a:solidFill>
                  <a:sysClr val="windowText" lastClr="000000"/>
                </a:solidFill>
              </a:rPr>
              <a:t>In April 2021, DBHDD identified stakeholders across the crisis continuum, such as behavioral health providers, 9-1-1, law enforcement and lived experience advocates, to serve as members for the Georgia 9-8-8 Planning Coalition. Members were identified based on the categories of key 9-8-8 stakeholders provided by Vibrant, and will provide subject-matter expertise critical to Georgia’s current crisis system and planning for the future system. </a:t>
            </a:r>
          </a:p>
          <a:p>
            <a:pPr>
              <a:lnSpc>
                <a:spcPct val="120000"/>
              </a:lnSpc>
              <a:spcAft>
                <a:spcPts val="600"/>
              </a:spcAft>
            </a:pPr>
            <a:endParaRPr lang="en-US" sz="1100" dirty="0">
              <a:solidFill>
                <a:sysClr val="windowText" lastClr="000000"/>
              </a:solidFill>
              <a:cs typeface="Calibri"/>
            </a:endParaRPr>
          </a:p>
          <a:p>
            <a:pPr>
              <a:lnSpc>
                <a:spcPct val="120000"/>
              </a:lnSpc>
              <a:spcAft>
                <a:spcPts val="600"/>
              </a:spcAft>
            </a:pPr>
            <a:r>
              <a:rPr lang="en-US" sz="1100" dirty="0">
                <a:solidFill>
                  <a:sysClr val="windowText" lastClr="000000"/>
                </a:solidFill>
              </a:rPr>
              <a:t>The Georgia 9-8-8 Planning Coalition met monthly, two-hour virtual sessions from April 2021 through February 2022.  During these sessions, coalition members discussed on the current state, challenges, and opportunities for enhancements across their respective components of the crisis continuum (e.g., current Lifeline call center, 911 centers, mobile crisis teams, crisis stabilization, and peer services). In addition, the Coalition utilized Mural, a web-based collaboration tool, to solicit input from members on key gaps and planning considerations for 9-8-8. The focus on the Coalition has shifted to identifying special needs of populations considered to be at high risk for suicide (I.e. veterans, young people).  Meetings with representatives from these groups will identify how to ensure the Georgia 988 plan is inclusive and reflects the needs of these groups.</a:t>
            </a:r>
            <a:endParaRPr lang="en-US" sz="1100" dirty="0">
              <a:solidFill>
                <a:sysClr val="windowText" lastClr="000000"/>
              </a:solidFill>
              <a:cs typeface="Calibri"/>
            </a:endParaRPr>
          </a:p>
          <a:p>
            <a:pPr>
              <a:lnSpc>
                <a:spcPct val="120000"/>
              </a:lnSpc>
              <a:spcAft>
                <a:spcPts val="600"/>
              </a:spcAft>
            </a:pPr>
            <a:endParaRPr lang="en-US" sz="1100" dirty="0">
              <a:solidFill>
                <a:sysClr val="windowText" lastClr="000000"/>
              </a:solidFill>
            </a:endParaRPr>
          </a:p>
          <a:p>
            <a:r>
              <a:rPr lang="en-US" sz="1100" dirty="0">
                <a:solidFill>
                  <a:sysClr val="windowText" lastClr="000000"/>
                </a:solidFill>
              </a:rPr>
              <a:t>DBHDD has also activated workgroups focused on various elements across communications, public private partnerships, legislation, capacity building and call center capabilities to support and inform 9-8-8 planning. These workgroups have been meeting regularly to discuss and plan for the eight planning considerations put forward by the grant and design the future state crisis system.</a:t>
            </a:r>
            <a:endParaRPr lang="en-US" sz="1100" dirty="0">
              <a:solidFill>
                <a:sysClr val="windowText" lastClr="000000"/>
              </a:solidFill>
              <a:cs typeface="Calibri"/>
            </a:endParaRPr>
          </a:p>
          <a:p>
            <a:pPr>
              <a:lnSpc>
                <a:spcPct val="120000"/>
              </a:lnSpc>
              <a:spcAft>
                <a:spcPts val="600"/>
              </a:spcAft>
            </a:pPr>
            <a:r>
              <a:rPr lang="en-US" sz="1100" dirty="0">
                <a:solidFill>
                  <a:sysClr val="windowText" lastClr="000000"/>
                </a:solidFill>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50678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lang="en-US" dirty="0"/>
              <a:t>Speaker: Dawn</a:t>
            </a:r>
            <a:endParaRPr lang="en-US" sz="1100" dirty="0">
              <a:latin typeface="Arial" charset="0"/>
              <a:ea typeface="Arial" charset="0"/>
              <a:cs typeface="Arial" charset="0"/>
            </a:endParaRPr>
          </a:p>
          <a:p>
            <a:pPr>
              <a:lnSpc>
                <a:spcPct val="120000"/>
              </a:lnSpc>
              <a:spcAft>
                <a:spcPts val="600"/>
              </a:spcAft>
            </a:pPr>
            <a:endParaRPr lang="en-US" sz="1100" dirty="0">
              <a:solidFill>
                <a:sysClr val="windowText" lastClr="000000"/>
              </a:solidFill>
            </a:endParaRPr>
          </a:p>
          <a:p>
            <a:pPr>
              <a:lnSpc>
                <a:spcPct val="120000"/>
              </a:lnSpc>
              <a:spcAft>
                <a:spcPts val="600"/>
              </a:spcAft>
            </a:pPr>
            <a:r>
              <a:rPr lang="en-US" sz="1100" dirty="0">
                <a:cs typeface="Calibri"/>
              </a:rPr>
              <a:t>The key themes listed here were identified from the Coalition meetings.  </a:t>
            </a:r>
          </a:p>
          <a:p>
            <a:pPr>
              <a:lnSpc>
                <a:spcPct val="120000"/>
              </a:lnSpc>
              <a:spcAft>
                <a:spcPts val="600"/>
              </a:spcAft>
            </a:pPr>
            <a:r>
              <a:rPr lang="en-US" sz="1100" dirty="0">
                <a:cs typeface="Calibri"/>
              </a:rPr>
              <a:t>1.  Workforce shortages – identified the need to create short and long-term solutions for behavioral health workforce challenges.  These challenges have been heightened by the increased volume of calls to GCAL during the past fiscal year.  </a:t>
            </a:r>
          </a:p>
          <a:p>
            <a:pPr>
              <a:lnSpc>
                <a:spcPct val="120000"/>
              </a:lnSpc>
              <a:spcAft>
                <a:spcPts val="600"/>
              </a:spcAft>
            </a:pPr>
            <a:r>
              <a:rPr lang="en-US" sz="1100" dirty="0">
                <a:cs typeface="Calibri"/>
              </a:rPr>
              <a:t>2/3.  Improving coordination among partners is an area that is key to the success of 988 in Georgia.  Much work has been done to ensure the behavioral health, emergency healthcare, first responders, and 911 centers are working together to identify efficiencies and improve processes.  One example of this work is 988/911 Policy Academy work that has recently begun.  Georgia was one of five states invited to work with SAMHSA's GAIN Center to examine processes and protocols for 911/ 988 collaboration.  This important work will help to standardize policies/ procedures/ protocols.</a:t>
            </a:r>
          </a:p>
          <a:p>
            <a:pPr>
              <a:lnSpc>
                <a:spcPct val="120000"/>
              </a:lnSpc>
              <a:spcAft>
                <a:spcPts val="600"/>
              </a:spcAft>
            </a:pPr>
            <a:r>
              <a:rPr lang="en-US" sz="1100" dirty="0">
                <a:cs typeface="Calibri"/>
              </a:rPr>
              <a:t>4.  Training is being planned for law enforcement and other first responders to provide them a clear understanding of 988 and how it's rollout might impact their work.  The DBHDD Steering team is also working to create training modules not only for community partners but also for different parts of our crisis system to ensure members understand how to maximize the impact of the crisis system.  Training related to recovery-focused language has been underway with members of our crisis network.  </a:t>
            </a:r>
          </a:p>
          <a:p>
            <a:pPr>
              <a:lnSpc>
                <a:spcPct val="120000"/>
              </a:lnSpc>
              <a:spcAft>
                <a:spcPts val="600"/>
              </a:spcAft>
            </a:pPr>
            <a:r>
              <a:rPr lang="en-US" sz="1100" dirty="0">
                <a:cs typeface="Calibri"/>
              </a:rPr>
              <a:t>5.  Public awareness of crisis services – will be addressed in a future slide when we discuss our rollout messaging. </a:t>
            </a:r>
          </a:p>
          <a:p>
            <a:pPr>
              <a:lnSpc>
                <a:spcPct val="120000"/>
              </a:lnSpc>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87427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Speaker:  Dawn</a:t>
            </a:r>
          </a:p>
          <a:p>
            <a:pPr defTabSz="916503">
              <a:defRPr/>
            </a:pPr>
            <a:r>
              <a:rPr lang="en-US" dirty="0">
                <a:latin typeface="Arial"/>
                <a:ea typeface="Arial" charset="0"/>
                <a:cs typeface="Arial"/>
              </a:rPr>
              <a:t>Add percentage increase for call volume</a:t>
            </a:r>
            <a:endParaRPr lang="en-US" dirty="0"/>
          </a:p>
          <a:p>
            <a:pPr defTabSz="916503">
              <a:defRPr/>
            </a:pPr>
            <a:endParaRPr lang="en-US" dirty="0">
              <a:latin typeface="Arial" charset="0"/>
              <a:ea typeface="Arial" charset="0"/>
              <a:cs typeface="Arial" charset="0"/>
            </a:endParaRPr>
          </a:p>
          <a:p>
            <a:pPr defTabSz="916503">
              <a:defRPr/>
            </a:pPr>
            <a:r>
              <a:rPr lang="en-US" dirty="0">
                <a:latin typeface="Arial"/>
                <a:ea typeface="Arial" charset="0"/>
                <a:cs typeface="Arial"/>
              </a:rPr>
              <a:t>Dawn:  The call volume in FY21 increased 24% from the prior year for a total of 275,000 calls.  This corresponds to an average of 700 calls per day to GCAL.  Projections from Vibrant suggest Georgia could receive 564,000 total calls in FY23. </a:t>
            </a:r>
            <a:endParaRPr lang="en-US" dirty="0">
              <a:latin typeface="Arial"/>
              <a:ea typeface="Arial" charset="0"/>
              <a:cs typeface="Arial"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32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endParaRPr lang="en-US" dirty="0">
              <a:latin typeface="Arial"/>
              <a:ea typeface="Arial" charset="0"/>
              <a:cs typeface="Arial"/>
            </a:endParaRPr>
          </a:p>
          <a:p>
            <a:pPr defTabSz="916503">
              <a:defRPr/>
            </a:pPr>
            <a:r>
              <a:rPr lang="en-US" dirty="0"/>
              <a:t>Speaker:  Dawn</a:t>
            </a:r>
            <a:endParaRPr lang="en-US" dirty="0">
              <a:cs typeface="Calibri"/>
            </a:endParaRPr>
          </a:p>
          <a:p>
            <a:pPr defTabSz="916503">
              <a:defRPr/>
            </a:pPr>
            <a:r>
              <a:rPr lang="en-US" dirty="0">
                <a:latin typeface="Arial"/>
                <a:cs typeface="Arial"/>
              </a:rPr>
              <a:t>Add</a:t>
            </a:r>
            <a:r>
              <a:rPr lang="en-US" dirty="0">
                <a:latin typeface="Arial"/>
                <a:ea typeface="Arial" charset="0"/>
                <a:cs typeface="Arial"/>
              </a:rPr>
              <a:t> percentage increase for call volume</a:t>
            </a:r>
            <a:endParaRPr lang="en-US" dirty="0">
              <a:cs typeface="Calibri"/>
            </a:endParaRPr>
          </a:p>
          <a:p>
            <a:pPr defTabSz="916503">
              <a:defRPr/>
            </a:pPr>
            <a:endParaRPr lang="en-US" dirty="0">
              <a:latin typeface="Arial" charset="0"/>
              <a:ea typeface="Arial" charset="0"/>
              <a:cs typeface="Arial" charset="0"/>
            </a:endParaRPr>
          </a:p>
          <a:p>
            <a:pPr defTabSz="916503">
              <a:defRPr/>
            </a:pPr>
            <a:r>
              <a:rPr lang="en-US" dirty="0">
                <a:latin typeface="Arial"/>
                <a:ea typeface="Arial" charset="0"/>
                <a:cs typeface="Arial"/>
              </a:rPr>
              <a:t>FY21 mobile crisis dispatches totaled 20,395.  Federal projections estimate 56,460 calls in FY23 which is an increase of 163%.  </a:t>
            </a:r>
            <a:endParaRPr lang="en-US" dirty="0">
              <a:latin typeface="Arial"/>
              <a:ea typeface="Arial" charset="0"/>
              <a:cs typeface="Arial"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004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latin typeface="Arial" charset="0"/>
                <a:ea typeface="Arial" charset="0"/>
                <a:cs typeface="Arial" charset="0"/>
              </a:rPr>
              <a:t>Add percentage increase for call volume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1393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latin typeface="Arial"/>
                <a:ea typeface="Arial" charset="0"/>
                <a:cs typeface="Arial"/>
              </a:rPr>
              <a:t>Speaker:  Wendy</a:t>
            </a:r>
          </a:p>
          <a:p>
            <a:pPr defTabSz="916503">
              <a:defRPr/>
            </a:pPr>
            <a:r>
              <a:rPr lang="en-US" dirty="0">
                <a:latin typeface="Arial"/>
                <a:ea typeface="Arial" charset="0"/>
                <a:cs typeface="Arial"/>
              </a:rPr>
              <a:t>The Subacute residential services are subject to the IMD rule and currently most don’t bill for services. For the few that are small enough to bill we don’t have the ability to see that billing. </a:t>
            </a:r>
            <a:endParaRPr lang="en-US" dirty="0">
              <a:cs typeface="Calibri"/>
            </a:endParaRPr>
          </a:p>
          <a:p>
            <a:pPr defTabSz="916503">
              <a:defRPr/>
            </a:pPr>
            <a:endParaRPr lang="en-US" dirty="0">
              <a:latin typeface="Arial" charset="0"/>
              <a:ea typeface="Arial" charset="0"/>
              <a:cs typeface="Arial" charset="0"/>
            </a:endParaRPr>
          </a:p>
          <a:p>
            <a:pPr defTabSz="916503">
              <a:defRPr/>
            </a:pPr>
            <a:r>
              <a:rPr lang="en-US" dirty="0">
                <a:latin typeface="Arial"/>
                <a:ea typeface="Arial" charset="0"/>
                <a:cs typeface="Arial"/>
              </a:rPr>
              <a:t>GCAL/ MCTs financed through state and federal funding – federal funding is block grant funds.  MCT also uses Medicaid Administrative funds.  BHCC/ CSU/ SCBs are funded through state appropriations. </a:t>
            </a:r>
            <a:endParaRPr lang="en-US" dirty="0">
              <a:latin typeface="Arial"/>
              <a:ea typeface="Arial" charset="0"/>
              <a:cs typeface="Arial" charset="0"/>
            </a:endParaRPr>
          </a:p>
          <a:p>
            <a:pPr defTabSz="916503">
              <a:defRPr/>
            </a:pPr>
            <a:endParaRPr lang="en-US" dirty="0">
              <a:latin typeface="Arial"/>
              <a:ea typeface="Arial" charset="0"/>
              <a:cs typeface="Arial"/>
            </a:endParaRPr>
          </a:p>
          <a:p>
            <a:pPr defTabSz="916503">
              <a:defRPr/>
            </a:pPr>
            <a:r>
              <a:rPr lang="en-US" b="1" dirty="0"/>
              <a:t>GCAL (part of the administrative contract with Beacon)</a:t>
            </a:r>
            <a:r>
              <a:rPr lang="en-US" dirty="0"/>
              <a:t> </a:t>
            </a:r>
            <a:endParaRPr lang="en-US" dirty="0">
              <a:cs typeface="Calibri"/>
            </a:endParaRPr>
          </a:p>
          <a:p>
            <a:pPr defTabSz="916503">
              <a:defRPr/>
            </a:pPr>
            <a:r>
              <a:rPr lang="en-US" dirty="0"/>
              <a:t>Total: $9,195,884 </a:t>
            </a:r>
            <a:endParaRPr lang="en-US" dirty="0">
              <a:cs typeface="Calibri"/>
            </a:endParaRPr>
          </a:p>
          <a:p>
            <a:pPr defTabSz="916503">
              <a:defRPr/>
            </a:pPr>
            <a:r>
              <a:rPr lang="en-US" dirty="0"/>
              <a:t>Federal: $2,744,971 </a:t>
            </a:r>
            <a:endParaRPr lang="en-US" dirty="0">
              <a:cs typeface="Calibri"/>
            </a:endParaRPr>
          </a:p>
          <a:p>
            <a:pPr defTabSz="916503">
              <a:defRPr/>
            </a:pPr>
            <a:r>
              <a:rPr lang="en-US" dirty="0"/>
              <a:t>State: $6,450,913 </a:t>
            </a:r>
            <a:endParaRPr lang="en-US" dirty="0">
              <a:cs typeface="Calibri"/>
            </a:endParaRPr>
          </a:p>
          <a:p>
            <a:pPr defTabSz="916503">
              <a:defRPr/>
            </a:pPr>
            <a:r>
              <a:rPr lang="en-US" dirty="0"/>
              <a:t>  </a:t>
            </a:r>
            <a:endParaRPr lang="en-US" dirty="0">
              <a:cs typeface="Calibri"/>
            </a:endParaRPr>
          </a:p>
          <a:p>
            <a:pPr defTabSz="916503">
              <a:defRPr/>
            </a:pPr>
            <a:r>
              <a:rPr lang="en-US" b="1" dirty="0"/>
              <a:t>BHCC’s</a:t>
            </a:r>
            <a:r>
              <a:rPr lang="en-US" dirty="0"/>
              <a:t> </a:t>
            </a:r>
            <a:endParaRPr lang="en-US" dirty="0">
              <a:cs typeface="Calibri"/>
            </a:endParaRPr>
          </a:p>
          <a:p>
            <a:pPr defTabSz="916503">
              <a:defRPr/>
            </a:pPr>
            <a:r>
              <a:rPr lang="en-US" dirty="0"/>
              <a:t>Total: $119,825,523 (all State) </a:t>
            </a:r>
            <a:endParaRPr lang="en-US" dirty="0">
              <a:cs typeface="Calibri"/>
            </a:endParaRPr>
          </a:p>
          <a:p>
            <a:pPr defTabSz="916503">
              <a:defRPr/>
            </a:pPr>
            <a:r>
              <a:rPr lang="en-US" dirty="0"/>
              <a:t>  </a:t>
            </a:r>
            <a:endParaRPr lang="en-US" dirty="0">
              <a:cs typeface="Calibri"/>
            </a:endParaRPr>
          </a:p>
          <a:p>
            <a:pPr defTabSz="916503">
              <a:defRPr/>
            </a:pPr>
            <a:r>
              <a:rPr lang="en-US" b="1" dirty="0"/>
              <a:t>CSU’s (that are not part of a larger BHCC, includes both Adult and C&amp;A beds)</a:t>
            </a:r>
            <a:r>
              <a:rPr lang="en-US" dirty="0"/>
              <a:t> </a:t>
            </a:r>
            <a:endParaRPr lang="en-US" dirty="0">
              <a:cs typeface="Calibri"/>
            </a:endParaRPr>
          </a:p>
          <a:p>
            <a:pPr defTabSz="916503">
              <a:defRPr/>
            </a:pPr>
            <a:r>
              <a:rPr lang="en-US" dirty="0"/>
              <a:t>Total: $51,173,469 (all State) </a:t>
            </a:r>
            <a:endParaRPr lang="en-US" dirty="0">
              <a:cs typeface="Calibri"/>
            </a:endParaRPr>
          </a:p>
          <a:p>
            <a:pPr defTabSz="916503">
              <a:defRPr/>
            </a:pPr>
            <a:r>
              <a:rPr lang="en-US" dirty="0"/>
              <a:t>  </a:t>
            </a:r>
            <a:endParaRPr lang="en-US" dirty="0">
              <a:cs typeface="Calibri"/>
            </a:endParaRPr>
          </a:p>
          <a:p>
            <a:pPr defTabSz="916503">
              <a:defRPr/>
            </a:pPr>
            <a:r>
              <a:rPr lang="en-US" b="1" dirty="0"/>
              <a:t>State Contracted Beds</a:t>
            </a:r>
            <a:r>
              <a:rPr lang="en-US" dirty="0"/>
              <a:t> </a:t>
            </a:r>
            <a:endParaRPr lang="en-US" dirty="0">
              <a:cs typeface="Calibri"/>
            </a:endParaRPr>
          </a:p>
          <a:p>
            <a:pPr defTabSz="916503">
              <a:defRPr/>
            </a:pPr>
            <a:r>
              <a:rPr lang="en-US" dirty="0"/>
              <a:t>Total: $21,623,125 (all State) </a:t>
            </a:r>
            <a:endParaRPr lang="en-US" dirty="0">
              <a:cs typeface="Calibri"/>
            </a:endParaRPr>
          </a:p>
          <a:p>
            <a:pPr defTabSz="916503">
              <a:defRPr/>
            </a:pPr>
            <a:r>
              <a:rPr lang="en-US" dirty="0"/>
              <a:t>  </a:t>
            </a:r>
            <a:endParaRPr lang="en-US" dirty="0">
              <a:cs typeface="Calibri"/>
            </a:endParaRPr>
          </a:p>
          <a:p>
            <a:pPr defTabSz="916503">
              <a:defRPr/>
            </a:pPr>
            <a:r>
              <a:rPr lang="en-US" b="1" dirty="0"/>
              <a:t>Mobile Crisis (includes both IDD and BH)</a:t>
            </a:r>
            <a:r>
              <a:rPr lang="en-US" dirty="0"/>
              <a:t> </a:t>
            </a:r>
            <a:endParaRPr lang="en-US" dirty="0">
              <a:cs typeface="Calibri"/>
            </a:endParaRPr>
          </a:p>
          <a:p>
            <a:pPr defTabSz="916503">
              <a:defRPr/>
            </a:pPr>
            <a:r>
              <a:rPr lang="en-US" dirty="0"/>
              <a:t>Total: $21,810,310 </a:t>
            </a:r>
            <a:endParaRPr lang="en-US" dirty="0">
              <a:cs typeface="Calibri"/>
            </a:endParaRPr>
          </a:p>
          <a:p>
            <a:pPr defTabSz="916503">
              <a:defRPr/>
            </a:pPr>
            <a:r>
              <a:rPr lang="en-US" dirty="0"/>
              <a:t>Federal: $14,201,413 </a:t>
            </a:r>
            <a:endParaRPr lang="en-US" dirty="0">
              <a:cs typeface="Calibri"/>
            </a:endParaRPr>
          </a:p>
          <a:p>
            <a:pPr defTabSz="916503">
              <a:defRPr/>
            </a:pPr>
            <a:r>
              <a:rPr lang="en-US" dirty="0"/>
              <a:t>State: $7,608,897</a:t>
            </a:r>
            <a:endParaRPr lang="en-US" dirty="0">
              <a:cs typeface="Calibri"/>
            </a:endParaRPr>
          </a:p>
          <a:p>
            <a:pPr defTabSz="916503">
              <a:defRPr/>
            </a:pPr>
            <a:endParaRPr lang="en-US" dirty="0">
              <a:latin typeface="Arial"/>
              <a:ea typeface="Arial" charset="0"/>
              <a:cs typeface="Arial"/>
            </a:endParaRPr>
          </a:p>
          <a:p>
            <a:pPr defTabSz="916503">
              <a:defRPr/>
            </a:pPr>
            <a:r>
              <a:rPr lang="en-US" dirty="0">
                <a:latin typeface="Arial"/>
                <a:ea typeface="Arial" charset="0"/>
                <a:cs typeface="Arial"/>
              </a:rPr>
              <a:t> </a:t>
            </a:r>
            <a:endParaRPr lang="en-US" dirty="0">
              <a:latin typeface="Arial"/>
              <a:ea typeface="Arial" charset="0"/>
              <a:cs typeface="Arial"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1315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2"/>
              </a:spcAft>
              <a:buFont typeface="Arial" panose="020B0604020202020204" pitchFamily="34" charset="0"/>
              <a:buChar char="•"/>
            </a:pPr>
            <a:r>
              <a:rPr lang="en-US" dirty="0"/>
              <a:t>Speaker:  Wendy</a:t>
            </a:r>
            <a:endParaRPr lang="en-US" b="1" dirty="0">
              <a:solidFill>
                <a:srgbClr val="000000"/>
              </a:solidFill>
              <a:latin typeface="Times New Roman"/>
              <a:cs typeface="Times New Roman"/>
            </a:endParaRPr>
          </a:p>
          <a:p>
            <a:pPr marL="285750" indent="-285750">
              <a:lnSpc>
                <a:spcPct val="107000"/>
              </a:lnSpc>
              <a:spcAft>
                <a:spcPts val="802"/>
              </a:spcAft>
              <a:buFont typeface="Arial" panose="020B0604020202020204" pitchFamily="34" charset="0"/>
              <a:buChar char="•"/>
            </a:pPr>
            <a:r>
              <a:rPr lang="en-US" b="1" dirty="0">
                <a:solidFill>
                  <a:srgbClr val="000000"/>
                </a:solidFill>
                <a:latin typeface="Times New Roman"/>
                <a:cs typeface="Times New Roman"/>
              </a:rPr>
              <a:t>Increased Capacity and Agility:</a:t>
            </a:r>
            <a:endParaRPr lang="en-US" dirty="0"/>
          </a:p>
          <a:p>
            <a:pPr marL="742950" lvl="1" indent="-285750">
              <a:lnSpc>
                <a:spcPct val="107000"/>
              </a:lnSpc>
              <a:spcAft>
                <a:spcPts val="802"/>
              </a:spcAft>
              <a:buFont typeface="Arial" panose="020B0604020202020204" pitchFamily="34" charset="0"/>
              <a:buChar char="•"/>
            </a:pPr>
            <a:r>
              <a:rPr lang="en-US" dirty="0">
                <a:solidFill>
                  <a:srgbClr val="000000"/>
                </a:solidFill>
                <a:latin typeface="Times New Roman"/>
                <a:cs typeface="Times New Roman"/>
              </a:rPr>
              <a:t>Completed – mobile crisis teams were able to begin using telehealth during the pandemic to meet the needs of individuals when staff could not be onsite.  DBHDD is consulting with mobile crisis providers about how to further increase the capacity of</a:t>
            </a:r>
            <a:r>
              <a:rPr lang="en-US" b="1" dirty="0">
                <a:solidFill>
                  <a:srgbClr val="000000"/>
                </a:solidFill>
                <a:latin typeface="Times New Roman"/>
                <a:cs typeface="Times New Roman"/>
              </a:rPr>
              <a:t> </a:t>
            </a:r>
            <a:r>
              <a:rPr lang="en-US" dirty="0">
                <a:solidFill>
                  <a:srgbClr val="000000"/>
                </a:solidFill>
                <a:latin typeface="Times New Roman"/>
                <a:cs typeface="Times New Roman"/>
              </a:rPr>
              <a:t>existing licensed clinicians to expand telehealth services after the 988 rollout begins. </a:t>
            </a:r>
          </a:p>
          <a:p>
            <a:pPr marL="742950" lvl="1" indent="-285750">
              <a:lnSpc>
                <a:spcPct val="107000"/>
              </a:lnSpc>
              <a:spcAft>
                <a:spcPts val="802"/>
              </a:spcAft>
              <a:buFont typeface="Arial" panose="020B0604020202020204" pitchFamily="34" charset="0"/>
              <a:buChar char="•"/>
            </a:pPr>
            <a:r>
              <a:rPr lang="en-US" dirty="0">
                <a:solidFill>
                  <a:srgbClr val="000000"/>
                </a:solidFill>
                <a:latin typeface="Times New Roman"/>
                <a:cs typeface="Times New Roman"/>
              </a:rPr>
              <a:t>Underway – updating GCAL dashboard will not only improve care coordination for individuals in need of crisis services but will also improve efficiency of the GCAL system to maximize existing staff.  </a:t>
            </a:r>
          </a:p>
          <a:p>
            <a:pPr marL="742950" lvl="1" indent="-285750">
              <a:lnSpc>
                <a:spcPct val="107000"/>
              </a:lnSpc>
              <a:spcAft>
                <a:spcPts val="802"/>
              </a:spcAft>
              <a:buFont typeface="Arial" panose="020B0604020202020204" pitchFamily="34" charset="0"/>
              <a:buChar char="•"/>
            </a:pPr>
            <a:r>
              <a:rPr lang="en-US" dirty="0">
                <a:solidFill>
                  <a:srgbClr val="000000"/>
                </a:solidFill>
                <a:latin typeface="Times New Roman"/>
                <a:cs typeface="Times New Roman"/>
              </a:rPr>
              <a:t>Expansion of call center staffing - </a:t>
            </a:r>
            <a:r>
              <a:rPr lang="en-US" dirty="0"/>
              <a:t>25 additional staff approved including direct call center staff, trainers, reporting staff, and community liaisons </a:t>
            </a:r>
            <a:endParaRPr lang="en-US" dirty="0">
              <a:solidFill>
                <a:srgbClr val="000000"/>
              </a:solidFill>
              <a:latin typeface="Times New Roman"/>
              <a:cs typeface="Times New Roman"/>
            </a:endParaRPr>
          </a:p>
          <a:p>
            <a:pPr marL="285750" indent="-285750">
              <a:lnSpc>
                <a:spcPct val="107000"/>
              </a:lnSpc>
              <a:spcAft>
                <a:spcPts val="802"/>
              </a:spcAft>
              <a:buFont typeface="Arial" panose="020B0604020202020204" pitchFamily="34" charset="0"/>
              <a:buChar char="•"/>
            </a:pPr>
            <a:endParaRPr lang="en-US" b="1" dirty="0">
              <a:solidFill>
                <a:srgbClr val="000000"/>
              </a:solidFill>
              <a:latin typeface="Times New Roman"/>
              <a:cs typeface="Times New Roman"/>
            </a:endParaRPr>
          </a:p>
          <a:p>
            <a:pPr marL="285750" indent="-285750">
              <a:lnSpc>
                <a:spcPct val="107000"/>
              </a:lnSpc>
              <a:spcAft>
                <a:spcPts val="802"/>
              </a:spcAft>
              <a:buFont typeface="Arial" panose="020B0604020202020204" pitchFamily="34" charset="0"/>
              <a:buChar char="•"/>
            </a:pPr>
            <a:r>
              <a:rPr lang="en-US" b="1" i="0" u="none" strike="noStrike" baseline="0" dirty="0">
                <a:solidFill>
                  <a:srgbClr val="000000"/>
                </a:solidFill>
                <a:latin typeface="Times New Roman"/>
                <a:cs typeface="Times New Roman"/>
              </a:rPr>
              <a:t>RE: GPS - </a:t>
            </a:r>
            <a:r>
              <a:rPr lang="en-US" b="0" i="0" u="none" strike="noStrike" baseline="0" dirty="0">
                <a:solidFill>
                  <a:srgbClr val="000000"/>
                </a:solidFill>
                <a:latin typeface="Times New Roman"/>
                <a:cs typeface="Times New Roman"/>
              </a:rPr>
              <a:t>DBHDD has 2 providers of mobile crisis services. One has proprietary software for GPS enabled dispatch. This will pay the monthly fee for the software for Benchmark Human Services through their current RFP. The added technology will allow for better data collection and allow Georgia to better forecast needs in mobile crisis as 988 is implemented. It will also allow enhanced ability to track outcomes.</a:t>
            </a:r>
            <a:r>
              <a:rPr lang="en-US" dirty="0">
                <a:solidFill>
                  <a:srgbClr val="000000"/>
                </a:solidFill>
                <a:latin typeface="Times New Roman"/>
                <a:cs typeface="Times New Roman"/>
              </a:rPr>
              <a:t> </a:t>
            </a:r>
            <a:endParaRPr lang="en-US" dirty="0"/>
          </a:p>
          <a:p>
            <a:pPr marL="285750" indent="-285750">
              <a:lnSpc>
                <a:spcPct val="107000"/>
              </a:lnSpc>
              <a:spcAft>
                <a:spcPts val="802"/>
              </a:spcAft>
              <a:buFont typeface="Arial" panose="020B0604020202020204" pitchFamily="34" charset="0"/>
              <a:buChar char="•"/>
            </a:pPr>
            <a:r>
              <a:rPr lang="en-US" b="1" dirty="0">
                <a:solidFill>
                  <a:srgbClr val="000000"/>
                </a:solidFill>
                <a:latin typeface="Times New Roman"/>
                <a:cs typeface="Times New Roman"/>
              </a:rPr>
              <a:t>RE: 7 MCT staff - </a:t>
            </a:r>
            <a:r>
              <a:rPr lang="en-US" b="0" i="0" u="none" strike="noStrike" baseline="0" dirty="0">
                <a:solidFill>
                  <a:srgbClr val="000000"/>
                </a:solidFill>
                <a:latin typeface="Times New Roman"/>
                <a:cs typeface="Times New Roman"/>
              </a:rPr>
              <a:t>Benchmark tracks and dispatches by phone calls currently. With the added technology for GPS dispatch, they will need staff in each of their covered regions to ensure proper dispatches occur. The positions will monitor the dispatch app and make sure staff are completing the task needed to show arrival and completion of calls. This will fund 7 FTE positions to cover 2 regions 24/7/365. 2 positions for 2 shifts a day and one position overnight. </a:t>
            </a:r>
            <a:r>
              <a:rPr lang="en-US" sz="1800" b="0" i="0" u="none" strike="noStrike" baseline="0" dirty="0">
                <a:solidFill>
                  <a:srgbClr val="000000"/>
                </a:solidFill>
                <a:latin typeface="Times New Roman"/>
                <a:cs typeface="Times New Roman"/>
              </a:rPr>
              <a:t>	</a:t>
            </a:r>
          </a:p>
          <a:p>
            <a:pPr marL="285750" indent="-285750">
              <a:lnSpc>
                <a:spcPct val="107000"/>
              </a:lnSpc>
              <a:spcAft>
                <a:spcPts val="802"/>
              </a:spcAft>
              <a:buFont typeface="Arial" panose="020B0604020202020204" pitchFamily="34" charset="0"/>
              <a:buChar char="•"/>
            </a:pPr>
            <a:r>
              <a:rPr lang="en-US" sz="1800" b="0" i="0" u="none" strike="noStrike" baseline="0" dirty="0">
                <a:solidFill>
                  <a:srgbClr val="000000"/>
                </a:solidFill>
                <a:latin typeface="Times New Roman"/>
                <a:cs typeface="Times New Roman"/>
              </a:rPr>
              <a:t>	</a:t>
            </a:r>
          </a:p>
          <a:p>
            <a:pPr marL="285750" indent="-285750">
              <a:lnSpc>
                <a:spcPct val="107000"/>
              </a:lnSpc>
              <a:spcAft>
                <a:spcPts val="802"/>
              </a:spcAft>
              <a:buFont typeface="Arial" panose="020B0604020202020204" pitchFamily="34" charset="0"/>
              <a:buChar char="•"/>
            </a:pPr>
            <a:endParaRPr lang="en-US" sz="1400" dirty="0">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7522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2"/>
              </a:spcAft>
            </a:pPr>
            <a:r>
              <a:rPr lang="en-US" dirty="0"/>
              <a:t>Speaker:  Wendy</a:t>
            </a:r>
          </a:p>
          <a:p>
            <a:pPr marL="285750" indent="-285750">
              <a:lnSpc>
                <a:spcPct val="107000"/>
              </a:lnSpc>
              <a:spcAft>
                <a:spcPts val="802"/>
              </a:spcAft>
              <a:buFont typeface="Arial" panose="020B0604020202020204" pitchFamily="34" charset="0"/>
              <a:buChar char="•"/>
            </a:pPr>
            <a:r>
              <a:rPr lang="en-US" b="1" dirty="0">
                <a:solidFill>
                  <a:srgbClr val="000000"/>
                </a:solidFill>
                <a:latin typeface="Times New Roman"/>
                <a:cs typeface="Times New Roman"/>
              </a:rPr>
              <a:t>Increased Capacity and Agility:</a:t>
            </a:r>
            <a:endParaRPr lang="en-US" dirty="0"/>
          </a:p>
          <a:p>
            <a:pPr marL="742950" lvl="1" indent="-285750">
              <a:lnSpc>
                <a:spcPct val="107000"/>
              </a:lnSpc>
              <a:spcAft>
                <a:spcPts val="802"/>
              </a:spcAft>
              <a:buFont typeface="Arial" panose="020B0604020202020204" pitchFamily="34" charset="0"/>
              <a:buChar char="•"/>
            </a:pPr>
            <a:r>
              <a:rPr lang="en-US" dirty="0">
                <a:solidFill>
                  <a:srgbClr val="000000"/>
                </a:solidFill>
                <a:latin typeface="Times New Roman"/>
                <a:cs typeface="Times New Roman"/>
              </a:rPr>
              <a:t>Completed – mobile crisis teams were able to begin using telehealth during the pandemic to meet the needs of individuals when staff could not be onsite.  DBHDD is consulting with mobile crisis providers about how to further increase the capacity of</a:t>
            </a:r>
            <a:r>
              <a:rPr lang="en-US" b="1" dirty="0">
                <a:solidFill>
                  <a:srgbClr val="000000"/>
                </a:solidFill>
                <a:latin typeface="Times New Roman"/>
                <a:cs typeface="Times New Roman"/>
              </a:rPr>
              <a:t> </a:t>
            </a:r>
            <a:r>
              <a:rPr lang="en-US" dirty="0">
                <a:solidFill>
                  <a:srgbClr val="000000"/>
                </a:solidFill>
                <a:latin typeface="Times New Roman"/>
                <a:cs typeface="Times New Roman"/>
              </a:rPr>
              <a:t>existing licensed clinicians to expand telehealth services after the 988 rollout begins. </a:t>
            </a:r>
          </a:p>
          <a:p>
            <a:pPr marL="742950" lvl="1" indent="-285750">
              <a:lnSpc>
                <a:spcPct val="107000"/>
              </a:lnSpc>
              <a:spcAft>
                <a:spcPts val="802"/>
              </a:spcAft>
              <a:buFont typeface="Arial" panose="020B0604020202020204" pitchFamily="34" charset="0"/>
              <a:buChar char="•"/>
            </a:pPr>
            <a:r>
              <a:rPr lang="en-US" dirty="0">
                <a:solidFill>
                  <a:srgbClr val="000000"/>
                </a:solidFill>
                <a:latin typeface="Times New Roman"/>
                <a:cs typeface="Times New Roman"/>
              </a:rPr>
              <a:t>Underway – updating GCAL dashboard will not only improve care coordination for individuals in need of crisis services but will also improve efficiency of the GCAL system to maximize existing staff.  </a:t>
            </a:r>
          </a:p>
          <a:p>
            <a:pPr marL="742950" lvl="1" indent="-285750">
              <a:lnSpc>
                <a:spcPct val="107000"/>
              </a:lnSpc>
              <a:spcAft>
                <a:spcPts val="802"/>
              </a:spcAft>
              <a:buFont typeface="Arial" panose="020B0604020202020204" pitchFamily="34" charset="0"/>
              <a:buChar char="•"/>
            </a:pPr>
            <a:r>
              <a:rPr lang="en-US" dirty="0">
                <a:solidFill>
                  <a:srgbClr val="000000"/>
                </a:solidFill>
                <a:latin typeface="Times New Roman"/>
                <a:cs typeface="Times New Roman"/>
              </a:rPr>
              <a:t>Expansion of call center staffing - </a:t>
            </a:r>
            <a:r>
              <a:rPr lang="en-US" dirty="0"/>
              <a:t>25 additional staff approved including direct call center staff, trainers, reporting staff, and community liaisons </a:t>
            </a:r>
            <a:endParaRPr lang="en-US" dirty="0">
              <a:solidFill>
                <a:srgbClr val="000000"/>
              </a:solidFill>
              <a:latin typeface="Times New Roman"/>
              <a:cs typeface="Times New Roman"/>
            </a:endParaRPr>
          </a:p>
          <a:p>
            <a:pPr marL="285750" indent="-285750">
              <a:lnSpc>
                <a:spcPct val="107000"/>
              </a:lnSpc>
              <a:spcAft>
                <a:spcPts val="802"/>
              </a:spcAft>
              <a:buFont typeface="Arial" panose="020B0604020202020204" pitchFamily="34" charset="0"/>
              <a:buChar char="•"/>
            </a:pPr>
            <a:endParaRPr lang="en-US" b="1" dirty="0">
              <a:solidFill>
                <a:srgbClr val="000000"/>
              </a:solidFill>
              <a:latin typeface="Times New Roman"/>
              <a:cs typeface="Times New Roman"/>
            </a:endParaRPr>
          </a:p>
          <a:p>
            <a:pPr marL="285750" indent="-285750">
              <a:lnSpc>
                <a:spcPct val="107000"/>
              </a:lnSpc>
              <a:spcAft>
                <a:spcPts val="802"/>
              </a:spcAft>
              <a:buFont typeface="Arial" panose="020B0604020202020204" pitchFamily="34" charset="0"/>
              <a:buChar char="•"/>
            </a:pPr>
            <a:r>
              <a:rPr lang="en-US" b="1" i="0" u="none" strike="noStrike" baseline="0" dirty="0">
                <a:solidFill>
                  <a:srgbClr val="000000"/>
                </a:solidFill>
                <a:latin typeface="Times New Roman"/>
                <a:cs typeface="Times New Roman"/>
              </a:rPr>
              <a:t>RE: GPS - </a:t>
            </a:r>
            <a:r>
              <a:rPr lang="en-US" b="0" i="0" u="none" strike="noStrike" baseline="0" dirty="0">
                <a:solidFill>
                  <a:srgbClr val="000000"/>
                </a:solidFill>
                <a:latin typeface="Times New Roman"/>
                <a:cs typeface="Times New Roman"/>
              </a:rPr>
              <a:t>DBHDD has 2 providers of mobile crisis services. One has proprietary software for GPS enabled dispatch. This will pay the monthly fee for the software for Benchmark Human Services through their current RFP. The added technology will allow for better data collection and allow Georgia to better forecast needs in mobile crisis as 988 is implemented. It will also allow enhanced ability to track outcomes.</a:t>
            </a:r>
            <a:r>
              <a:rPr lang="en-US" dirty="0">
                <a:solidFill>
                  <a:srgbClr val="000000"/>
                </a:solidFill>
                <a:latin typeface="Times New Roman"/>
                <a:cs typeface="Times New Roman"/>
              </a:rPr>
              <a:t> </a:t>
            </a:r>
            <a:endParaRPr lang="en-US" dirty="0"/>
          </a:p>
          <a:p>
            <a:pPr marL="285750" indent="-285750">
              <a:lnSpc>
                <a:spcPct val="107000"/>
              </a:lnSpc>
              <a:spcAft>
                <a:spcPts val="802"/>
              </a:spcAft>
              <a:buFont typeface="Arial" panose="020B0604020202020204" pitchFamily="34" charset="0"/>
              <a:buChar char="•"/>
            </a:pPr>
            <a:r>
              <a:rPr lang="en-US" b="1" dirty="0">
                <a:solidFill>
                  <a:srgbClr val="000000"/>
                </a:solidFill>
                <a:latin typeface="Times New Roman"/>
                <a:cs typeface="Times New Roman"/>
              </a:rPr>
              <a:t>RE: 7 MCT staff - </a:t>
            </a:r>
            <a:r>
              <a:rPr lang="en-US" b="0" i="0" u="none" strike="noStrike" baseline="0" dirty="0">
                <a:solidFill>
                  <a:srgbClr val="000000"/>
                </a:solidFill>
                <a:latin typeface="Times New Roman"/>
                <a:cs typeface="Times New Roman"/>
              </a:rPr>
              <a:t>Benchmark tracks and dispatches by phone calls currently. With the added technology for GPS dispatch, they will need staff in each of their covered regions to ensure proper dispatches occur. The positions will monitor the dispatch app and make sure staff are completing the task needed to show arrival and completion of calls. This will fund 7 FTE positions to cover 2 regions 24/7/365. 2 positions for 2 shifts a day and one position overnight. </a:t>
            </a:r>
            <a:r>
              <a:rPr lang="en-US" sz="1800" b="0" i="0" u="none" strike="noStrike" baseline="0" dirty="0">
                <a:solidFill>
                  <a:srgbClr val="000000"/>
                </a:solidFill>
                <a:latin typeface="Times New Roman"/>
                <a:cs typeface="Times New Roman"/>
              </a:rPr>
              <a:t>	</a:t>
            </a:r>
          </a:p>
          <a:p>
            <a:pPr marL="285750" indent="-285750">
              <a:lnSpc>
                <a:spcPct val="107000"/>
              </a:lnSpc>
              <a:spcAft>
                <a:spcPts val="802"/>
              </a:spcAft>
              <a:buFont typeface="Arial" panose="020B0604020202020204" pitchFamily="34" charset="0"/>
              <a:buChar char="•"/>
            </a:pPr>
            <a:r>
              <a:rPr lang="en-US" sz="1800" b="0" i="0" u="none" strike="noStrike" baseline="0" dirty="0">
                <a:solidFill>
                  <a:srgbClr val="000000"/>
                </a:solidFill>
                <a:latin typeface="Times New Roman"/>
                <a:cs typeface="Times New Roman"/>
              </a:rPr>
              <a:t>	</a:t>
            </a:r>
          </a:p>
          <a:p>
            <a:pPr marL="285750" indent="-285750">
              <a:lnSpc>
                <a:spcPct val="107000"/>
              </a:lnSpc>
              <a:spcAft>
                <a:spcPts val="802"/>
              </a:spcAft>
              <a:buFont typeface="Arial" panose="020B0604020202020204" pitchFamily="34" charset="0"/>
              <a:buChar char="•"/>
            </a:pPr>
            <a:endParaRPr lang="en-US" sz="1400" dirty="0">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3383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2"/>
              </a:spcAft>
            </a:pPr>
            <a:r>
              <a:rPr lang="en-US" dirty="0"/>
              <a:t>Speaker:  Wendy</a:t>
            </a:r>
          </a:p>
          <a:p>
            <a:pPr marL="285750" indent="-285750">
              <a:lnSpc>
                <a:spcPct val="107000"/>
              </a:lnSpc>
              <a:spcAft>
                <a:spcPts val="802"/>
              </a:spcAft>
              <a:buFont typeface="Arial" panose="020B0604020202020204" pitchFamily="34" charset="0"/>
              <a:buChar char="•"/>
            </a:pPr>
            <a:r>
              <a:rPr lang="en-US" b="1" dirty="0">
                <a:solidFill>
                  <a:srgbClr val="000000"/>
                </a:solidFill>
                <a:latin typeface="Times New Roman"/>
                <a:cs typeface="Times New Roman"/>
              </a:rPr>
              <a:t>Increased Capacity and Agility:</a:t>
            </a:r>
            <a:endParaRPr lang="en-US" dirty="0"/>
          </a:p>
          <a:p>
            <a:pPr marL="742950" lvl="1" indent="-285750">
              <a:lnSpc>
                <a:spcPct val="107000"/>
              </a:lnSpc>
              <a:spcAft>
                <a:spcPts val="802"/>
              </a:spcAft>
              <a:buFont typeface="Arial" panose="020B0604020202020204" pitchFamily="34" charset="0"/>
              <a:buChar char="•"/>
            </a:pPr>
            <a:r>
              <a:rPr lang="en-US" dirty="0">
                <a:solidFill>
                  <a:srgbClr val="000000"/>
                </a:solidFill>
                <a:latin typeface="Times New Roman"/>
                <a:cs typeface="Times New Roman"/>
              </a:rPr>
              <a:t>Completed – mobile crisis teams were able to begin using telehealth during the pandemic to meet the needs of individuals when staff could not be onsite.  DBHDD is consulting with mobile crisis providers about how to further increase the capacity of</a:t>
            </a:r>
            <a:r>
              <a:rPr lang="en-US" b="1" dirty="0">
                <a:solidFill>
                  <a:srgbClr val="000000"/>
                </a:solidFill>
                <a:latin typeface="Times New Roman"/>
                <a:cs typeface="Times New Roman"/>
              </a:rPr>
              <a:t> </a:t>
            </a:r>
            <a:r>
              <a:rPr lang="en-US" dirty="0">
                <a:solidFill>
                  <a:srgbClr val="000000"/>
                </a:solidFill>
                <a:latin typeface="Times New Roman"/>
                <a:cs typeface="Times New Roman"/>
              </a:rPr>
              <a:t>existing licensed clinicians to expand telehealth services after the 988 rollout begins. </a:t>
            </a:r>
          </a:p>
          <a:p>
            <a:pPr marL="742950" lvl="1" indent="-285750">
              <a:lnSpc>
                <a:spcPct val="107000"/>
              </a:lnSpc>
              <a:spcAft>
                <a:spcPts val="802"/>
              </a:spcAft>
              <a:buFont typeface="Arial" panose="020B0604020202020204" pitchFamily="34" charset="0"/>
              <a:buChar char="•"/>
            </a:pPr>
            <a:r>
              <a:rPr lang="en-US" dirty="0">
                <a:solidFill>
                  <a:srgbClr val="000000"/>
                </a:solidFill>
                <a:latin typeface="Times New Roman"/>
                <a:cs typeface="Times New Roman"/>
              </a:rPr>
              <a:t>Underway – updating GCAL dashboard will not only improve care coordination for individuals in need of crisis services but will also improve efficiency of the GCAL system to maximize existing staff.  </a:t>
            </a:r>
          </a:p>
          <a:p>
            <a:pPr marL="742950" lvl="1" indent="-285750">
              <a:lnSpc>
                <a:spcPct val="107000"/>
              </a:lnSpc>
              <a:spcAft>
                <a:spcPts val="802"/>
              </a:spcAft>
              <a:buFont typeface="Arial" panose="020B0604020202020204" pitchFamily="34" charset="0"/>
              <a:buChar char="•"/>
            </a:pPr>
            <a:r>
              <a:rPr lang="en-US" dirty="0">
                <a:solidFill>
                  <a:srgbClr val="000000"/>
                </a:solidFill>
                <a:latin typeface="Times New Roman"/>
                <a:cs typeface="Times New Roman"/>
              </a:rPr>
              <a:t>Expansion of call center staffing - </a:t>
            </a:r>
            <a:r>
              <a:rPr lang="en-US" dirty="0"/>
              <a:t>25 additional staff approved including direct call center staff, trainers, reporting staff, and community liaisons </a:t>
            </a:r>
            <a:endParaRPr lang="en-US" dirty="0">
              <a:solidFill>
                <a:srgbClr val="000000"/>
              </a:solidFill>
              <a:latin typeface="Times New Roman"/>
              <a:cs typeface="Times New Roman"/>
            </a:endParaRPr>
          </a:p>
          <a:p>
            <a:pPr marL="285750" indent="-285750">
              <a:lnSpc>
                <a:spcPct val="107000"/>
              </a:lnSpc>
              <a:spcAft>
                <a:spcPts val="802"/>
              </a:spcAft>
              <a:buFont typeface="Arial" panose="020B0604020202020204" pitchFamily="34" charset="0"/>
              <a:buChar char="•"/>
            </a:pPr>
            <a:endParaRPr lang="en-US" b="1" dirty="0">
              <a:solidFill>
                <a:srgbClr val="000000"/>
              </a:solidFill>
              <a:latin typeface="Times New Roman"/>
              <a:cs typeface="Times New Roman"/>
            </a:endParaRPr>
          </a:p>
          <a:p>
            <a:pPr marL="285750" indent="-285750">
              <a:lnSpc>
                <a:spcPct val="107000"/>
              </a:lnSpc>
              <a:spcAft>
                <a:spcPts val="802"/>
              </a:spcAft>
              <a:buFont typeface="Arial" panose="020B0604020202020204" pitchFamily="34" charset="0"/>
              <a:buChar char="•"/>
            </a:pPr>
            <a:r>
              <a:rPr lang="en-US" b="1" i="0" u="none" strike="noStrike" baseline="0" dirty="0">
                <a:solidFill>
                  <a:srgbClr val="000000"/>
                </a:solidFill>
                <a:latin typeface="Times New Roman"/>
                <a:cs typeface="Times New Roman"/>
              </a:rPr>
              <a:t>RE: GPS - </a:t>
            </a:r>
            <a:r>
              <a:rPr lang="en-US" b="0" i="0" u="none" strike="noStrike" baseline="0" dirty="0">
                <a:solidFill>
                  <a:srgbClr val="000000"/>
                </a:solidFill>
                <a:latin typeface="Times New Roman"/>
                <a:cs typeface="Times New Roman"/>
              </a:rPr>
              <a:t>DBHDD has 2 providers of mobile crisis services. One has proprietary software for GPS enabled dispatch. This will pay the monthly fee for the software for Benchmark Human Services through their current RFP. The added technology will allow for better data collection and allow Georgia to better forecast needs in mobile crisis as 988 is implemented. It will also allow enhanced ability to track outcomes.</a:t>
            </a:r>
            <a:r>
              <a:rPr lang="en-US" dirty="0">
                <a:solidFill>
                  <a:srgbClr val="000000"/>
                </a:solidFill>
                <a:latin typeface="Times New Roman"/>
                <a:cs typeface="Times New Roman"/>
              </a:rPr>
              <a:t> </a:t>
            </a:r>
            <a:endParaRPr lang="en-US" dirty="0"/>
          </a:p>
          <a:p>
            <a:pPr marL="285750" indent="-285750">
              <a:lnSpc>
                <a:spcPct val="107000"/>
              </a:lnSpc>
              <a:spcAft>
                <a:spcPts val="802"/>
              </a:spcAft>
              <a:buFont typeface="Arial" panose="020B0604020202020204" pitchFamily="34" charset="0"/>
              <a:buChar char="•"/>
            </a:pPr>
            <a:r>
              <a:rPr lang="en-US" b="1" dirty="0">
                <a:solidFill>
                  <a:srgbClr val="000000"/>
                </a:solidFill>
                <a:latin typeface="Times New Roman"/>
                <a:cs typeface="Times New Roman"/>
              </a:rPr>
              <a:t>RE: 7 MCT staff - </a:t>
            </a:r>
            <a:r>
              <a:rPr lang="en-US" b="0" i="0" u="none" strike="noStrike" baseline="0" dirty="0">
                <a:solidFill>
                  <a:srgbClr val="000000"/>
                </a:solidFill>
                <a:latin typeface="Times New Roman"/>
                <a:cs typeface="Times New Roman"/>
              </a:rPr>
              <a:t>Benchmark tracks and dispatches by phone calls currently. With the added technology for GPS dispatch, they will need staff in each of their covered regions to ensure proper dispatches occur. The positions will monitor the dispatch app and make sure staff are completing the task needed to show arrival and completion of calls. This will fund 7 FTE positions to cover 2 regions 24/7/365. 2 positions for 2 shifts a day and one position overnight. </a:t>
            </a:r>
            <a:r>
              <a:rPr lang="en-US" sz="1800" b="0" i="0" u="none" strike="noStrike" baseline="0" dirty="0">
                <a:solidFill>
                  <a:srgbClr val="000000"/>
                </a:solidFill>
                <a:latin typeface="Times New Roman"/>
                <a:cs typeface="Times New Roman"/>
              </a:rPr>
              <a:t>	</a:t>
            </a:r>
          </a:p>
          <a:p>
            <a:pPr marL="285750" indent="-285750">
              <a:lnSpc>
                <a:spcPct val="107000"/>
              </a:lnSpc>
              <a:spcAft>
                <a:spcPts val="802"/>
              </a:spcAft>
              <a:buFont typeface="Arial" panose="020B0604020202020204" pitchFamily="34" charset="0"/>
              <a:buChar char="•"/>
            </a:pPr>
            <a:r>
              <a:rPr lang="en-US" sz="1800" b="0" i="0" u="none" strike="noStrike" baseline="0" dirty="0">
                <a:solidFill>
                  <a:srgbClr val="000000"/>
                </a:solidFill>
                <a:latin typeface="Times New Roman"/>
                <a:cs typeface="Times New Roman"/>
              </a:rPr>
              <a:t>	</a:t>
            </a:r>
          </a:p>
          <a:p>
            <a:pPr marL="285750" indent="-285750">
              <a:lnSpc>
                <a:spcPct val="107000"/>
              </a:lnSpc>
              <a:spcAft>
                <a:spcPts val="802"/>
              </a:spcAft>
              <a:buFont typeface="Arial" panose="020B0604020202020204" pitchFamily="34" charset="0"/>
              <a:buChar char="•"/>
            </a:pPr>
            <a:endParaRPr lang="en-US" sz="1400" dirty="0">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61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3</a:t>
            </a:fld>
            <a:endParaRPr lang="en-US" dirty="0"/>
          </a:p>
        </p:txBody>
      </p:sp>
    </p:spTree>
    <p:extLst>
      <p:ext uri="{BB962C8B-B14F-4D97-AF65-F5344CB8AC3E}">
        <p14:creationId xmlns:p14="http://schemas.microsoft.com/office/powerpoint/2010/main" val="1744501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2"/>
              </a:spcAft>
            </a:pPr>
            <a:r>
              <a:rPr lang="en-US" sz="1400" dirty="0">
                <a:ea typeface="Calibri" panose="020F0502020204030204" pitchFamily="34" charset="0"/>
                <a:cs typeface="Calibri"/>
              </a:rPr>
              <a:t>Projecting Demand and Capacity Needs:</a:t>
            </a:r>
          </a:p>
          <a:p>
            <a:pPr>
              <a:lnSpc>
                <a:spcPct val="107000"/>
              </a:lnSpc>
              <a:spcAft>
                <a:spcPts val="802"/>
              </a:spcAft>
            </a:pPr>
            <a:r>
              <a:rPr lang="en-US" sz="1400" dirty="0">
                <a:ea typeface="Calibri" panose="020F0502020204030204" pitchFamily="34" charset="0"/>
                <a:cs typeface="Calibri"/>
              </a:rPr>
              <a:t>Ongoing analysis of future capacity over multi-year ramp up.  Our plans for multi-year ramp up plan is in line with a recent announcement by our federal partners.</a:t>
            </a:r>
          </a:p>
          <a:p>
            <a:pPr>
              <a:lnSpc>
                <a:spcPct val="107000"/>
              </a:lnSpc>
              <a:spcAft>
                <a:spcPts val="802"/>
              </a:spcAft>
            </a:pPr>
            <a:r>
              <a:rPr lang="en-US" sz="1400" dirty="0">
                <a:ea typeface="Calibri" panose="020F0502020204030204" pitchFamily="34" charset="0"/>
                <a:cs typeface="Calibri"/>
              </a:rPr>
              <a:t>Federal guidelines – marketing strategy recommendations include educating populations who current use our behavioral health crisis system, partners (law enforcement, first responders), and high risk populations in the near term but pushing large scale marketing of 988 until July 2023.  </a:t>
            </a:r>
          </a:p>
          <a:p>
            <a:pPr>
              <a:lnSpc>
                <a:spcPct val="107000"/>
              </a:lnSpc>
              <a:spcAft>
                <a:spcPts val="802"/>
              </a:spcAft>
            </a:pPr>
            <a:endParaRPr lang="en-US" sz="1400" dirty="0">
              <a:ea typeface="Calibri" panose="020F0502020204030204" pitchFamily="34" charset="0"/>
              <a:cs typeface="Calibri"/>
            </a:endParaRPr>
          </a:p>
          <a:p>
            <a:pPr>
              <a:lnSpc>
                <a:spcPct val="107000"/>
              </a:lnSpc>
              <a:spcAft>
                <a:spcPts val="802"/>
              </a:spcAft>
            </a:pPr>
            <a:r>
              <a:rPr lang="en-US" sz="1400" dirty="0">
                <a:ea typeface="Calibri" panose="020F0502020204030204" pitchFamily="34" charset="0"/>
                <a:cs typeface="Calibri"/>
              </a:rPr>
              <a:t>Future Funding opportunities:</a:t>
            </a:r>
          </a:p>
          <a:p>
            <a:pPr>
              <a:lnSpc>
                <a:spcPct val="107000"/>
              </a:lnSpc>
              <a:spcAft>
                <a:spcPts val="802"/>
              </a:spcAft>
            </a:pPr>
            <a:r>
              <a:rPr lang="en-US" sz="1400" dirty="0">
                <a:ea typeface="Calibri" panose="020F0502020204030204" pitchFamily="34" charset="0"/>
                <a:cs typeface="Calibri"/>
              </a:rPr>
              <a:t>Federal funding through block grant and other grant opportunities</a:t>
            </a:r>
          </a:p>
          <a:p>
            <a:pPr>
              <a:lnSpc>
                <a:spcPct val="107000"/>
              </a:lnSpc>
              <a:spcAft>
                <a:spcPts val="802"/>
              </a:spcAft>
            </a:pPr>
            <a:r>
              <a:rPr lang="en-US" sz="1400" dirty="0">
                <a:ea typeface="Calibri" panose="020F0502020204030204" pitchFamily="34" charset="0"/>
                <a:cs typeface="Calibri"/>
              </a:rPr>
              <a:t>Medicaid funding – Administrative funds versus 85/15</a:t>
            </a:r>
          </a:p>
          <a:p>
            <a:pPr>
              <a:lnSpc>
                <a:spcPct val="107000"/>
              </a:lnSpc>
              <a:spcAft>
                <a:spcPts val="802"/>
              </a:spcAft>
            </a:pPr>
            <a:r>
              <a:rPr lang="en-US" sz="1400" dirty="0">
                <a:ea typeface="Calibri" panose="020F0502020204030204" pitchFamily="34" charset="0"/>
                <a:cs typeface="Calibri"/>
              </a:rPr>
              <a:t>Telecommunication fee - </a:t>
            </a:r>
            <a:r>
              <a:rPr lang="en-US" dirty="0"/>
              <a:t>The federal legislation not only put 988 into law, but it also allows states to implement monthly fees on telecommunications bills. While other states have rushed to pass fees, Georgia leaders will continue to assess actual call volume to determine how best to approach funding this long-term transformation of Georgia’s crisis infrastructure.  </a:t>
            </a:r>
            <a:endParaRPr lang="en-US" sz="1400" dirty="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2499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2"/>
              </a:spcAft>
            </a:pPr>
            <a:r>
              <a:rPr lang="en-US" sz="1400" dirty="0">
                <a:ea typeface="Calibri" panose="020F0502020204030204" pitchFamily="34" charset="0"/>
                <a:cs typeface="Calibri"/>
              </a:rPr>
              <a:t>Projecting Demand and Capacity Needs:</a:t>
            </a:r>
          </a:p>
          <a:p>
            <a:pPr>
              <a:lnSpc>
                <a:spcPct val="107000"/>
              </a:lnSpc>
              <a:spcAft>
                <a:spcPts val="802"/>
              </a:spcAft>
            </a:pPr>
            <a:r>
              <a:rPr lang="en-US" sz="1400" dirty="0">
                <a:ea typeface="Calibri" panose="020F0502020204030204" pitchFamily="34" charset="0"/>
                <a:cs typeface="Calibri"/>
              </a:rPr>
              <a:t>Ongoing analysis of future capacity over multi-year ramp up.  Our plans for multi-year ramp up plan is in line with a recent announcement by our federal partners.</a:t>
            </a:r>
          </a:p>
          <a:p>
            <a:pPr>
              <a:lnSpc>
                <a:spcPct val="107000"/>
              </a:lnSpc>
              <a:spcAft>
                <a:spcPts val="802"/>
              </a:spcAft>
            </a:pPr>
            <a:r>
              <a:rPr lang="en-US" sz="1400" dirty="0">
                <a:ea typeface="Calibri" panose="020F0502020204030204" pitchFamily="34" charset="0"/>
                <a:cs typeface="Calibri"/>
              </a:rPr>
              <a:t>Federal guidelines – marketing strategy recommendations include educating populations who current use our behavioral health crisis system, partners (law enforcement, first responders), and high risk populations in the near term but pushing large scale marketing of 988 until July 2023.  </a:t>
            </a:r>
          </a:p>
          <a:p>
            <a:pPr>
              <a:lnSpc>
                <a:spcPct val="107000"/>
              </a:lnSpc>
              <a:spcAft>
                <a:spcPts val="802"/>
              </a:spcAft>
            </a:pPr>
            <a:endParaRPr lang="en-US" sz="1400" dirty="0">
              <a:ea typeface="Calibri" panose="020F0502020204030204" pitchFamily="34" charset="0"/>
              <a:cs typeface="Calibri"/>
            </a:endParaRPr>
          </a:p>
          <a:p>
            <a:pPr>
              <a:lnSpc>
                <a:spcPct val="107000"/>
              </a:lnSpc>
              <a:spcAft>
                <a:spcPts val="802"/>
              </a:spcAft>
            </a:pPr>
            <a:r>
              <a:rPr lang="en-US" sz="1400" dirty="0">
                <a:ea typeface="Calibri" panose="020F0502020204030204" pitchFamily="34" charset="0"/>
                <a:cs typeface="Calibri"/>
              </a:rPr>
              <a:t>Future Funding opportunities:</a:t>
            </a:r>
          </a:p>
          <a:p>
            <a:pPr>
              <a:lnSpc>
                <a:spcPct val="107000"/>
              </a:lnSpc>
              <a:spcAft>
                <a:spcPts val="802"/>
              </a:spcAft>
            </a:pPr>
            <a:r>
              <a:rPr lang="en-US" sz="1400" dirty="0">
                <a:ea typeface="Calibri" panose="020F0502020204030204" pitchFamily="34" charset="0"/>
                <a:cs typeface="Calibri"/>
              </a:rPr>
              <a:t>Federal funding through block grant and other grant opportunities</a:t>
            </a:r>
          </a:p>
          <a:p>
            <a:pPr>
              <a:lnSpc>
                <a:spcPct val="107000"/>
              </a:lnSpc>
              <a:spcAft>
                <a:spcPts val="802"/>
              </a:spcAft>
            </a:pPr>
            <a:r>
              <a:rPr lang="en-US" sz="1400" dirty="0">
                <a:ea typeface="Calibri" panose="020F0502020204030204" pitchFamily="34" charset="0"/>
                <a:cs typeface="Calibri"/>
              </a:rPr>
              <a:t>Medicaid funding – Administrative funds versus 85/15</a:t>
            </a:r>
          </a:p>
          <a:p>
            <a:pPr>
              <a:lnSpc>
                <a:spcPct val="107000"/>
              </a:lnSpc>
              <a:spcAft>
                <a:spcPts val="802"/>
              </a:spcAft>
            </a:pPr>
            <a:r>
              <a:rPr lang="en-US" sz="1400" dirty="0">
                <a:ea typeface="Calibri" panose="020F0502020204030204" pitchFamily="34" charset="0"/>
                <a:cs typeface="Calibri"/>
              </a:rPr>
              <a:t>Telecommunication fee - </a:t>
            </a:r>
            <a:r>
              <a:rPr lang="en-US" dirty="0"/>
              <a:t>The federal legislation not only put 988 into law, but it also allows states to implement monthly fees on telecommunications bills. While other states have rushed to pass fees, Georgia leaders will continue to assess actual call volume to determine how best to approach funding this long-term transformation of Georgia’s crisis infrastructure.  </a:t>
            </a:r>
            <a:endParaRPr lang="en-US" sz="1400" dirty="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155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Speaker:  Wendy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 direct, national three-digit line, </a:t>
            </a:r>
            <a:r>
              <a:rPr lang="en-US" b="1" dirty="0">
                <a:solidFill>
                  <a:schemeClr val="bg1"/>
                </a:solidFill>
              </a:rPr>
              <a:t>9-8-8</a:t>
            </a:r>
            <a:r>
              <a:rPr lang="en-US" dirty="0">
                <a:solidFill>
                  <a:schemeClr val="bg1"/>
                </a:solidFill>
              </a:rPr>
              <a:t>, will open the door for millions of Americans to seek the help they need, while sending the message to the country that healing, hope and help are happening every day. In Georgia, the 9-8-8 calls will be answered by the Georgia Crisis and Access Line (GCAL), 24 hours a day, 7 days a week, 365 days a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a:spcAft>
                <a:spcPts val="600"/>
              </a:spcAft>
            </a:pPr>
            <a:r>
              <a:rPr lang="en-US" sz="1100" b="1" dirty="0">
                <a:solidFill>
                  <a:schemeClr val="bg1"/>
                </a:solidFill>
              </a:rPr>
              <a:t>Some of 9-8-8’s key features include: </a:t>
            </a:r>
          </a:p>
          <a:p>
            <a:pPr marL="177800" indent="-177800">
              <a:spcAft>
                <a:spcPts val="600"/>
              </a:spcAft>
              <a:buSzPct val="120000"/>
              <a:buFont typeface="Arial" panose="020B0604020202020204" pitchFamily="34" charset="0"/>
              <a:buChar char="•"/>
            </a:pPr>
            <a:r>
              <a:rPr lang="en-US" sz="1100" dirty="0">
                <a:solidFill>
                  <a:schemeClr val="bg1"/>
                </a:solidFill>
              </a:rPr>
              <a:t>Connecting a person in a behavioral health crisis to someone who can address their immediate needs and help connect them to ongoing care</a:t>
            </a:r>
          </a:p>
          <a:p>
            <a:pPr marL="177800" indent="-177800">
              <a:spcAft>
                <a:spcPts val="600"/>
              </a:spcAft>
              <a:buSzPct val="120000"/>
              <a:buFont typeface="Arial" panose="020B0604020202020204" pitchFamily="34" charset="0"/>
              <a:buChar char="•"/>
            </a:pPr>
            <a:r>
              <a:rPr lang="en-US" sz="1100" dirty="0">
                <a:solidFill>
                  <a:schemeClr val="bg1"/>
                </a:solidFill>
              </a:rPr>
              <a:t>Promote cost efficiency by providing the most appropriate response</a:t>
            </a:r>
          </a:p>
          <a:p>
            <a:pPr marL="177800" indent="-177800">
              <a:spcAft>
                <a:spcPts val="600"/>
              </a:spcAft>
              <a:buSzPct val="120000"/>
              <a:buFont typeface="Arial" panose="020B0604020202020204" pitchFamily="34" charset="0"/>
              <a:buChar char="•"/>
            </a:pPr>
            <a:r>
              <a:rPr lang="en-US" sz="1100" dirty="0">
                <a:solidFill>
                  <a:schemeClr val="bg1"/>
                </a:solidFill>
              </a:rPr>
              <a:t>Reducing burden on law enforcement, public health and other safety resources when not appropriate</a:t>
            </a:r>
          </a:p>
          <a:p>
            <a:pPr marL="177800" indent="-177800">
              <a:spcAft>
                <a:spcPts val="600"/>
              </a:spcAft>
              <a:buSzPct val="120000"/>
              <a:buFont typeface="Arial" panose="020B0604020202020204" pitchFamily="34" charset="0"/>
              <a:buChar char="•"/>
            </a:pPr>
            <a:r>
              <a:rPr lang="en-US" sz="1100" dirty="0">
                <a:solidFill>
                  <a:schemeClr val="bg1"/>
                </a:solidFill>
              </a:rPr>
              <a:t>Helping end stigma of seeking or accessing behavioral healthcare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33717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9B2108D0-3CDA-4E00-A1A9-0EEC177F0FE2}" type="slidenum">
              <a:rPr lang="en-US" smtClean="0"/>
              <a:t>40</a:t>
            </a:fld>
            <a:endParaRPr lang="en-US"/>
          </a:p>
        </p:txBody>
      </p:sp>
    </p:spTree>
    <p:extLst>
      <p:ext uri="{BB962C8B-B14F-4D97-AF65-F5344CB8AC3E}">
        <p14:creationId xmlns:p14="http://schemas.microsoft.com/office/powerpoint/2010/main" val="2227513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9B2108D0-3CDA-4E00-A1A9-0EEC177F0FE2}" type="slidenum">
              <a:rPr lang="en-US" smtClean="0"/>
              <a:t>41</a:t>
            </a:fld>
            <a:endParaRPr lang="en-US"/>
          </a:p>
        </p:txBody>
      </p:sp>
    </p:spTree>
    <p:extLst>
      <p:ext uri="{BB962C8B-B14F-4D97-AF65-F5344CB8AC3E}">
        <p14:creationId xmlns:p14="http://schemas.microsoft.com/office/powerpoint/2010/main" val="4159081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42</a:t>
            </a:fld>
            <a:endParaRPr lang="en-US" dirty="0"/>
          </a:p>
        </p:txBody>
      </p:sp>
    </p:spTree>
    <p:extLst>
      <p:ext uri="{BB962C8B-B14F-4D97-AF65-F5344CB8AC3E}">
        <p14:creationId xmlns:p14="http://schemas.microsoft.com/office/powerpoint/2010/main" val="2282346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7FB651BC-EB9F-6142-A903-B8BCAD1993CA}" type="slidenum">
              <a:rPr lang="en-US" smtClean="0"/>
              <a:t>43</a:t>
            </a:fld>
            <a:endParaRPr lang="en-US" dirty="0"/>
          </a:p>
        </p:txBody>
      </p:sp>
    </p:spTree>
    <p:extLst>
      <p:ext uri="{BB962C8B-B14F-4D97-AF65-F5344CB8AC3E}">
        <p14:creationId xmlns:p14="http://schemas.microsoft.com/office/powerpoint/2010/main" val="81617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4</a:t>
            </a:fld>
            <a:endParaRPr lang="en-US" dirty="0"/>
          </a:p>
        </p:txBody>
      </p:sp>
    </p:spTree>
    <p:extLst>
      <p:ext uri="{BB962C8B-B14F-4D97-AF65-F5344CB8AC3E}">
        <p14:creationId xmlns:p14="http://schemas.microsoft.com/office/powerpoint/2010/main" val="371061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5</a:t>
            </a:fld>
            <a:endParaRPr lang="en-US" dirty="0"/>
          </a:p>
        </p:txBody>
      </p:sp>
    </p:spTree>
    <p:extLst>
      <p:ext uri="{BB962C8B-B14F-4D97-AF65-F5344CB8AC3E}">
        <p14:creationId xmlns:p14="http://schemas.microsoft.com/office/powerpoint/2010/main" val="1449444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6</a:t>
            </a:fld>
            <a:endParaRPr lang="en-US" dirty="0"/>
          </a:p>
        </p:txBody>
      </p:sp>
    </p:spTree>
    <p:extLst>
      <p:ext uri="{BB962C8B-B14F-4D97-AF65-F5344CB8AC3E}">
        <p14:creationId xmlns:p14="http://schemas.microsoft.com/office/powerpoint/2010/main" val="365775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51BC-EB9F-6142-A903-B8BCAD1993CA}" type="slidenum">
              <a:rPr lang="en-US" smtClean="0"/>
              <a:pPr/>
              <a:t>8</a:t>
            </a:fld>
            <a:endParaRPr lang="en-US" dirty="0"/>
          </a:p>
        </p:txBody>
      </p:sp>
    </p:spTree>
    <p:extLst>
      <p:ext uri="{BB962C8B-B14F-4D97-AF65-F5344CB8AC3E}">
        <p14:creationId xmlns:p14="http://schemas.microsoft.com/office/powerpoint/2010/main" val="3335114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p>
          <a:p>
            <a:endParaRPr lang="en-US" b="0" i="1" dirty="0"/>
          </a:p>
        </p:txBody>
      </p:sp>
      <p:sp>
        <p:nvSpPr>
          <p:cNvPr id="4" name="Slide Number Placeholder 3"/>
          <p:cNvSpPr>
            <a:spLocks noGrp="1"/>
          </p:cNvSpPr>
          <p:nvPr>
            <p:ph type="sldNum" sz="quarter" idx="10"/>
          </p:nvPr>
        </p:nvSpPr>
        <p:spPr/>
        <p:txBody>
          <a:bodyPr/>
          <a:lstStyle/>
          <a:p>
            <a:fld id="{9B2108D0-3CDA-4E00-A1A9-0EEC177F0FE2}" type="slidenum">
              <a:rPr lang="en-US" smtClean="0"/>
              <a:t>9</a:t>
            </a:fld>
            <a:endParaRPr lang="en-US" dirty="0"/>
          </a:p>
        </p:txBody>
      </p:sp>
    </p:spTree>
    <p:extLst>
      <p:ext uri="{BB962C8B-B14F-4D97-AF65-F5344CB8AC3E}">
        <p14:creationId xmlns:p14="http://schemas.microsoft.com/office/powerpoint/2010/main" val="70607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51BC-EB9F-6142-A903-B8BCAD1993CA}" type="slidenum">
              <a:rPr lang="en-US" smtClean="0"/>
              <a:pPr/>
              <a:t>10</a:t>
            </a:fld>
            <a:endParaRPr lang="en-US" dirty="0"/>
          </a:p>
        </p:txBody>
      </p:sp>
    </p:spTree>
    <p:extLst>
      <p:ext uri="{BB962C8B-B14F-4D97-AF65-F5344CB8AC3E}">
        <p14:creationId xmlns:p14="http://schemas.microsoft.com/office/powerpoint/2010/main" val="3858344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Stacke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4" name="Text Placeholder 3"/>
          <p:cNvSpPr>
            <a:spLocks noGrp="1"/>
          </p:cNvSpPr>
          <p:nvPr>
            <p:ph type="body" sz="quarter" idx="10"/>
          </p:nvPr>
        </p:nvSpPr>
        <p:spPr>
          <a:xfrm>
            <a:off x="401638" y="1447800"/>
            <a:ext cx="11339512" cy="685800"/>
          </a:xfrm>
        </p:spPr>
        <p:txBody>
          <a:bodyPr/>
          <a:lstStyle>
            <a:lvl1pPr marL="0" indent="0">
              <a:buFontTx/>
              <a:buNone/>
              <a:defRPr/>
            </a:lvl1pPr>
          </a:lstStyle>
          <a:p>
            <a:pPr lvl="0"/>
            <a:r>
              <a:rPr lang="en-US" dirty="0"/>
              <a:t>Click to edit Master text styles</a:t>
            </a:r>
          </a:p>
        </p:txBody>
      </p:sp>
      <p:sp>
        <p:nvSpPr>
          <p:cNvPr id="8" name="Content Placeholder 7"/>
          <p:cNvSpPr>
            <a:spLocks noGrp="1"/>
          </p:cNvSpPr>
          <p:nvPr>
            <p:ph sz="quarter" idx="1"/>
          </p:nvPr>
        </p:nvSpPr>
        <p:spPr>
          <a:xfrm>
            <a:off x="401637" y="2133600"/>
            <a:ext cx="11302501" cy="4225493"/>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2" name="Rectangle 11"/>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3" name="TextBox 12"/>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56304198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userDrawn="1"/>
        </p:nvSpPr>
        <p:spPr bwMode="auto">
          <a:xfrm>
            <a:off x="211328" y="6391657"/>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Content Placeholder 7"/>
          <p:cNvSpPr>
            <a:spLocks noGrp="1"/>
          </p:cNvSpPr>
          <p:nvPr>
            <p:ph sz="quarter" idx="1"/>
          </p:nvPr>
        </p:nvSpPr>
        <p:spPr>
          <a:xfrm>
            <a:off x="402336"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4" name="Rectangle 13"/>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5" name="TextBox 14"/>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034666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0" name="Content Placeholder 9"/>
          <p:cNvSpPr>
            <a:spLocks noGrp="1"/>
          </p:cNvSpPr>
          <p:nvPr>
            <p:ph sz="half" idx="1"/>
          </p:nvPr>
        </p:nvSpPr>
        <p:spPr>
          <a:xfrm>
            <a:off x="402335" y="1371600"/>
            <a:ext cx="7116065" cy="4681728"/>
          </a:xfrm>
        </p:spPr>
        <p:txBody>
          <a:bodyPr/>
          <a:lstStyle>
            <a:lvl1pPr>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2" name="Content Placeholder 11"/>
          <p:cNvSpPr>
            <a:spLocks noGrp="1"/>
          </p:cNvSpPr>
          <p:nvPr>
            <p:ph sz="half" idx="2"/>
          </p:nvPr>
        </p:nvSpPr>
        <p:spPr>
          <a:xfrm>
            <a:off x="8026401" y="1371600"/>
            <a:ext cx="3759199" cy="4681728"/>
          </a:xfrm>
        </p:spPr>
        <p:txBody>
          <a:bodyPr/>
          <a:lstStyle>
            <a:lvl1pPr>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cxnSp>
        <p:nvCxnSpPr>
          <p:cNvPr id="4" name="Straight Connector 3"/>
          <p:cNvCxnSpPr/>
          <p:nvPr userDrawn="1"/>
        </p:nvCxnSpPr>
        <p:spPr>
          <a:xfrm flipH="1">
            <a:off x="7772400" y="1332705"/>
            <a:ext cx="1" cy="4773168"/>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1" name="TextBox 10"/>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46091013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iscussion Ques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23900"/>
            <a:ext cx="8686800" cy="1371600"/>
          </a:xfrm>
        </p:spPr>
        <p:txBody>
          <a:bodyPr anchor="ctr" anchorCtr="0">
            <a:normAutofit/>
          </a:bodyPr>
          <a:lstStyle>
            <a:lvl1pPr algn="l">
              <a:defRPr sz="2800" b="0">
                <a:solidFill>
                  <a:schemeClr val="accent1"/>
                </a:solidFill>
                <a:latin typeface="Georgia" charset="0"/>
                <a:ea typeface="Georgia" charset="0"/>
                <a:cs typeface="Georgia" charset="0"/>
              </a:defRPr>
            </a:lvl1pPr>
          </a:lstStyle>
          <a:p>
            <a:r>
              <a:rPr lang="en-US" dirty="0"/>
              <a:t>Click to edit Master title style</a:t>
            </a:r>
          </a:p>
        </p:txBody>
      </p:sp>
      <p:sp>
        <p:nvSpPr>
          <p:cNvPr id="7" name="Oval 6"/>
          <p:cNvSpPr/>
          <p:nvPr userDrawn="1"/>
        </p:nvSpPr>
        <p:spPr>
          <a:xfrm>
            <a:off x="1219200" y="723900"/>
            <a:ext cx="1371600" cy="1371600"/>
          </a:xfrm>
          <a:prstGeom prst="ellipse">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i="0" dirty="0">
                <a:latin typeface="Arial Black" charset="0"/>
                <a:ea typeface="Arial Black" charset="0"/>
                <a:cs typeface="Arial Black" charset="0"/>
              </a:rPr>
              <a:t>?</a:t>
            </a:r>
          </a:p>
        </p:txBody>
      </p:sp>
      <p:sp>
        <p:nvSpPr>
          <p:cNvPr id="8" name="Rectangle 7"/>
          <p:cNvSpPr/>
          <p:nvPr userDrawn="1"/>
        </p:nvSpPr>
        <p:spPr>
          <a:xfrm>
            <a:off x="228600" y="2584450"/>
            <a:ext cx="11734800" cy="3587750"/>
          </a:xfrm>
          <a:prstGeom prst="rect">
            <a:avLst/>
          </a:prstGeom>
          <a:solidFill>
            <a:srgbClr val="3C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p:nvPr>
        </p:nvSpPr>
        <p:spPr>
          <a:xfrm>
            <a:off x="6096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6" name="Text Placeholder 9"/>
          <p:cNvSpPr>
            <a:spLocks noGrp="1"/>
          </p:cNvSpPr>
          <p:nvPr>
            <p:ph type="body" sz="quarter" idx="14"/>
          </p:nvPr>
        </p:nvSpPr>
        <p:spPr>
          <a:xfrm>
            <a:off x="61722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360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6" grpId="0" build="allAtOnce">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vers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4" name="Picture Placeholder 3"/>
          <p:cNvSpPr>
            <a:spLocks noGrp="1"/>
          </p:cNvSpPr>
          <p:nvPr>
            <p:ph type="pic" sz="quarter" idx="10"/>
          </p:nvPr>
        </p:nvSpPr>
        <p:spPr>
          <a:xfrm>
            <a:off x="6477000" y="1447800"/>
            <a:ext cx="5105400" cy="4724400"/>
          </a:xfrm>
        </p:spPr>
        <p:txBody>
          <a:bodyPr/>
          <a:lstStyle/>
          <a:p>
            <a:endParaRPr lang="en-US" dirty="0"/>
          </a:p>
        </p:txBody>
      </p:sp>
      <p:sp>
        <p:nvSpPr>
          <p:cNvPr id="5" name="Rounded Rectangular Callout 4" descr="speech bubble"/>
          <p:cNvSpPr/>
          <p:nvPr userDrawn="1"/>
        </p:nvSpPr>
        <p:spPr>
          <a:xfrm>
            <a:off x="914400" y="1447800"/>
            <a:ext cx="4114800" cy="3429000"/>
          </a:xfrm>
          <a:prstGeom prst="wedgeRoundRectCallout">
            <a:avLst>
              <a:gd name="adj1" fmla="val 76698"/>
              <a:gd name="adj2" fmla="val -268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1"/>
          </p:nvPr>
        </p:nvSpPr>
        <p:spPr>
          <a:xfrm>
            <a:off x="1143000" y="1676400"/>
            <a:ext cx="3657600" cy="2971800"/>
          </a:xfrm>
        </p:spPr>
        <p:txBody>
          <a:bodyPr anchor="ctr" anchorCtr="0"/>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6" name="Rectangle 5"/>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8" name="TextBox 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660744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49873847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allout with graphic">
    <p:spTree>
      <p:nvGrpSpPr>
        <p:cNvPr id="1" name=""/>
        <p:cNvGrpSpPr/>
        <p:nvPr/>
      </p:nvGrpSpPr>
      <p:grpSpPr>
        <a:xfrm>
          <a:off x="0" y="0"/>
          <a:ext cx="0" cy="0"/>
          <a:chOff x="0" y="0"/>
          <a:chExt cx="0" cy="0"/>
        </a:xfrm>
      </p:grpSpPr>
      <p:sp>
        <p:nvSpPr>
          <p:cNvPr id="3" name="Rectangle 2" descr="&quot;&quot;"/>
          <p:cNvSpPr/>
          <p:nvPr userDrawn="1"/>
        </p:nvSpPr>
        <p:spPr>
          <a:xfrm>
            <a:off x="1371600" y="1600200"/>
            <a:ext cx="9296400" cy="10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kumimoji="0" lang="en-US" sz="3300" kern="1200">
                <a:solidFill>
                  <a:srgbClr val="3D58A7"/>
                </a:solidFill>
                <a:latin typeface="+mj-lt"/>
                <a:ea typeface="+mj-ea"/>
                <a:cs typeface="+mj-cs"/>
              </a:defRPr>
            </a:lvl1pPr>
          </a:lstStyle>
          <a:p>
            <a:r>
              <a:rPr lang="en-US" dirty="0"/>
              <a:t>Click to edit Master title style</a:t>
            </a:r>
          </a:p>
        </p:txBody>
      </p:sp>
      <p:sp>
        <p:nvSpPr>
          <p:cNvPr id="6" name="Text Placeholder 5"/>
          <p:cNvSpPr>
            <a:spLocks noGrp="1"/>
          </p:cNvSpPr>
          <p:nvPr>
            <p:ph type="body" sz="quarter" idx="10"/>
          </p:nvPr>
        </p:nvSpPr>
        <p:spPr>
          <a:xfrm>
            <a:off x="1371600" y="1600200"/>
            <a:ext cx="9296400" cy="1066800"/>
          </a:xfrm>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8" name="Content Placeholder 7"/>
          <p:cNvSpPr>
            <a:spLocks noGrp="1"/>
          </p:cNvSpPr>
          <p:nvPr>
            <p:ph sz="quarter" idx="11"/>
          </p:nvPr>
        </p:nvSpPr>
        <p:spPr>
          <a:xfrm>
            <a:off x="1371600" y="2819400"/>
            <a:ext cx="9296400"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9" name="TextBox 8"/>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289177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with callout">
    <p:spTree>
      <p:nvGrpSpPr>
        <p:cNvPr id="1" name=""/>
        <p:cNvGrpSpPr/>
        <p:nvPr/>
      </p:nvGrpSpPr>
      <p:grpSpPr>
        <a:xfrm>
          <a:off x="0" y="0"/>
          <a:ext cx="0" cy="0"/>
          <a:chOff x="0" y="0"/>
          <a:chExt cx="0" cy="0"/>
        </a:xfrm>
      </p:grpSpPr>
      <p:sp>
        <p:nvSpPr>
          <p:cNvPr id="3" name="Rectangle 2" descr="&quot;&quot;"/>
          <p:cNvSpPr/>
          <p:nvPr userDrawn="1"/>
        </p:nvSpPr>
        <p:spPr>
          <a:xfrm>
            <a:off x="1409075" y="4419600"/>
            <a:ext cx="9296400" cy="17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kumimoji="0" lang="en-US" sz="3300" kern="1200">
                <a:solidFill>
                  <a:srgbClr val="3D58A7"/>
                </a:solidFill>
                <a:latin typeface="+mj-lt"/>
                <a:ea typeface="+mj-ea"/>
                <a:cs typeface="+mj-cs"/>
              </a:defRPr>
            </a:lvl1pPr>
          </a:lstStyle>
          <a:p>
            <a:r>
              <a:rPr lang="en-US" dirty="0"/>
              <a:t>Click to edit Master title style</a:t>
            </a:r>
          </a:p>
        </p:txBody>
      </p:sp>
      <p:sp>
        <p:nvSpPr>
          <p:cNvPr id="6" name="Text Placeholder 5"/>
          <p:cNvSpPr>
            <a:spLocks noGrp="1"/>
          </p:cNvSpPr>
          <p:nvPr>
            <p:ph type="body" sz="quarter" idx="10"/>
          </p:nvPr>
        </p:nvSpPr>
        <p:spPr>
          <a:xfrm>
            <a:off x="1400331" y="4419600"/>
            <a:ext cx="9296400" cy="1718872"/>
          </a:xfrm>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8" name="Content Placeholder 7"/>
          <p:cNvSpPr>
            <a:spLocks noGrp="1"/>
          </p:cNvSpPr>
          <p:nvPr>
            <p:ph sz="quarter" idx="11"/>
          </p:nvPr>
        </p:nvSpPr>
        <p:spPr>
          <a:xfrm>
            <a:off x="436380" y="1391312"/>
            <a:ext cx="11349220" cy="2362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9" name="TextBox 8"/>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93791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5205"/>
            <a:ext cx="10515600" cy="1325563"/>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
        <p:nvSpPr>
          <p:cNvPr id="8" name="Rectangle 7"/>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9" name="Rectangle 8"/>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2"/>
              </a:solidFill>
              <a:latin typeface="Arial" charset="0"/>
            </a:endParaRPr>
          </a:p>
        </p:txBody>
      </p:sp>
      <p:sp>
        <p:nvSpPr>
          <p:cNvPr id="10" name="Rectangle 9"/>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4001" y="3602038"/>
            <a:ext cx="9144001"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a:t>
            </a:r>
          </a:p>
        </p:txBody>
      </p:sp>
    </p:spTree>
    <p:extLst>
      <p:ext uri="{BB962C8B-B14F-4D97-AF65-F5344CB8AC3E}">
        <p14:creationId xmlns:p14="http://schemas.microsoft.com/office/powerpoint/2010/main" val="3965106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8" name="Rectangle 7"/>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9" name="Rectangle 8"/>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solidFill>
                <a:schemeClr val="tx2"/>
              </a:solidFill>
              <a:latin typeface="Arial" charset="0"/>
            </a:endParaRPr>
          </a:p>
        </p:txBody>
      </p:sp>
      <p:sp>
        <p:nvSpPr>
          <p:cNvPr id="10" name="Rectangle 9"/>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Tree>
    <p:extLst>
      <p:ext uri="{BB962C8B-B14F-4D97-AF65-F5344CB8AC3E}">
        <p14:creationId xmlns:p14="http://schemas.microsoft.com/office/powerpoint/2010/main" val="1150571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2848787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10" name="Rectangle 9"/>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1" name="Rectangle 10"/>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2" name="Rectangle 11"/>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4"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Tree>
    <p:extLst>
      <p:ext uri="{BB962C8B-B14F-4D97-AF65-F5344CB8AC3E}">
        <p14:creationId xmlns:p14="http://schemas.microsoft.com/office/powerpoint/2010/main" val="2764750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B10633E-B5BF-7C48-9753-DDAD0C53CC1F}" type="slidenum">
              <a:rPr lang="en-US" smtClean="0"/>
              <a:t>‹#›</a:t>
            </a:fld>
            <a:endParaRPr lang="en-US" dirty="0"/>
          </a:p>
        </p:txBody>
      </p:sp>
      <p:sp>
        <p:nvSpPr>
          <p:cNvPr id="10"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11"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
        <p:nvSpPr>
          <p:cNvPr id="12" name="Rectangle 11"/>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3" name="Rectangle 12"/>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4" name="Rectangle 13"/>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Tree>
    <p:extLst>
      <p:ext uri="{BB962C8B-B14F-4D97-AF65-F5344CB8AC3E}">
        <p14:creationId xmlns:p14="http://schemas.microsoft.com/office/powerpoint/2010/main" val="1390065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10633E-B5BF-7C48-9753-DDAD0C53CC1F}" type="slidenum">
              <a:rPr lang="en-US" smtClean="0"/>
              <a:t>‹#›</a:t>
            </a:fld>
            <a:endParaRPr lang="en-US" dirty="0"/>
          </a:p>
        </p:txBody>
      </p:sp>
      <p:sp>
        <p:nvSpPr>
          <p:cNvPr id="6"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2387400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0633E-B5BF-7C48-9753-DDAD0C53CC1F}" type="slidenum">
              <a:rPr lang="en-US" smtClean="0"/>
              <a:t>‹#›</a:t>
            </a:fld>
            <a:endParaRPr lang="en-US" dirty="0"/>
          </a:p>
        </p:txBody>
      </p:sp>
      <p:sp>
        <p:nvSpPr>
          <p:cNvPr id="5"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555087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552531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083988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214497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4150753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ypical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87131"/>
          </a:xfrm>
          <a:prstGeom prst="rect">
            <a:avLst/>
          </a:prstGeom>
        </p:spPr>
        <p:txBody>
          <a:bodyPr lIns="274320"/>
          <a:lstStyle/>
          <a:p>
            <a:r>
              <a:rPr lang="en-US"/>
              <a:t>Click to edit Master title style</a:t>
            </a:r>
          </a:p>
        </p:txBody>
      </p:sp>
    </p:spTree>
    <p:extLst>
      <p:ext uri="{BB962C8B-B14F-4D97-AF65-F5344CB8AC3E}">
        <p14:creationId xmlns:p14="http://schemas.microsoft.com/office/powerpoint/2010/main" val="3233119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wo Content Stacke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6401" y="304800"/>
            <a:ext cx="11379200" cy="758952"/>
          </a:xfrm>
        </p:spPr>
        <p:txBody>
          <a:bodyPr/>
          <a:lstStyle>
            <a:lvl1pPr>
              <a:defRPr>
                <a:solidFill>
                  <a:srgbClr val="3D58A7"/>
                </a:solidFill>
              </a:defRPr>
            </a:lvl1pPr>
          </a:lstStyle>
          <a:p>
            <a:r>
              <a:rPr kumimoji="0" lang="en-US"/>
              <a:t>Click to edit Master title style</a:t>
            </a:r>
          </a:p>
        </p:txBody>
      </p:sp>
      <p:sp>
        <p:nvSpPr>
          <p:cNvPr id="4" name="Text Placeholder 3"/>
          <p:cNvSpPr>
            <a:spLocks noGrp="1"/>
          </p:cNvSpPr>
          <p:nvPr>
            <p:ph type="body" sz="quarter" idx="10"/>
          </p:nvPr>
        </p:nvSpPr>
        <p:spPr>
          <a:xfrm>
            <a:off x="401638" y="1447800"/>
            <a:ext cx="11339512" cy="685800"/>
          </a:xfrm>
        </p:spPr>
        <p:txBody>
          <a:bodyPr/>
          <a:lstStyle>
            <a:lvl1pPr marL="0" indent="0">
              <a:buFontTx/>
              <a:buNone/>
              <a:defRPr/>
            </a:lvl1pPr>
          </a:lstStyle>
          <a:p>
            <a:pPr lvl="0"/>
            <a:r>
              <a:rPr lang="en-US"/>
              <a:t>Click to edit Master text styles</a:t>
            </a:r>
          </a:p>
        </p:txBody>
      </p:sp>
      <p:sp>
        <p:nvSpPr>
          <p:cNvPr id="8" name="Content Placeholder 7"/>
          <p:cNvSpPr>
            <a:spLocks noGrp="1"/>
          </p:cNvSpPr>
          <p:nvPr>
            <p:ph sz="quarter" idx="1"/>
          </p:nvPr>
        </p:nvSpPr>
        <p:spPr>
          <a:xfrm>
            <a:off x="401638" y="2133602"/>
            <a:ext cx="11302501" cy="4225493"/>
          </a:xfrm>
        </p:spPr>
        <p:txBody>
          <a:bodyPr anchor="t" anchorCtr="0"/>
          <a:lstStyle>
            <a:lvl1pPr>
              <a:buClrTx/>
              <a:defRPr/>
            </a:lvl1pPr>
            <a:lvl2pPr>
              <a:buClr>
                <a:srgbClr val="3D58A7"/>
              </a:buClr>
              <a:defRPr>
                <a:solidFill>
                  <a:schemeClr val="accent5">
                    <a:lumMod val="25000"/>
                  </a:schemeClr>
                </a:solidFill>
              </a:defRPr>
            </a:lvl2pPr>
            <a:lvl3pPr marL="820903" indent="-228029">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Rectangle 11"/>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3" name="TextBox 12"/>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388901475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0" name="Rectangle 9"/>
          <p:cNvSpPr>
            <a:spLocks noChangeArrowheads="1"/>
          </p:cNvSpPr>
          <p:nvPr/>
        </p:nvSpPr>
        <p:spPr bwMode="white">
          <a:xfrm>
            <a:off x="11988801"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5" name="Rectangle 4"/>
          <p:cNvSpPr>
            <a:spLocks noChangeArrowheads="1"/>
          </p:cNvSpPr>
          <p:nvPr userDrawn="1"/>
        </p:nvSpPr>
        <p:spPr bwMode="auto">
          <a:xfrm>
            <a:off x="211328" y="6391659"/>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2" name="Content Placeholder 7"/>
          <p:cNvSpPr>
            <a:spLocks noGrp="1"/>
          </p:cNvSpPr>
          <p:nvPr>
            <p:ph sz="quarter" idx="1"/>
          </p:nvPr>
        </p:nvSpPr>
        <p:spPr>
          <a:xfrm>
            <a:off x="402337"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0903" indent="-228029">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Title 1"/>
          <p:cNvSpPr>
            <a:spLocks noGrp="1"/>
          </p:cNvSpPr>
          <p:nvPr>
            <p:ph type="title"/>
          </p:nvPr>
        </p:nvSpPr>
        <p:spPr>
          <a:xfrm>
            <a:off x="402337" y="307848"/>
            <a:ext cx="11379200" cy="758952"/>
          </a:xfrm>
        </p:spPr>
        <p:txBody>
          <a:bodyPr/>
          <a:lstStyle>
            <a:lvl1pPr>
              <a:defRPr>
                <a:solidFill>
                  <a:srgbClr val="3D58A7"/>
                </a:solidFill>
              </a:defRPr>
            </a:lvl1pPr>
          </a:lstStyle>
          <a:p>
            <a:r>
              <a:rPr kumimoji="0" lang="en-US"/>
              <a:t>Click to edit Master title style</a:t>
            </a:r>
          </a:p>
        </p:txBody>
      </p:sp>
      <p:sp>
        <p:nvSpPr>
          <p:cNvPr id="14" name="Rectangle 13"/>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5" name="TextBox 14"/>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155605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7" y="307848"/>
            <a:ext cx="11379200" cy="758952"/>
          </a:xfrm>
        </p:spPr>
        <p:txBody>
          <a:bodyPr/>
          <a:lstStyle>
            <a:lvl1pPr>
              <a:defRPr>
                <a:solidFill>
                  <a:srgbClr val="3D58A7"/>
                </a:solidFill>
              </a:defRPr>
            </a:lvl1pPr>
          </a:lstStyle>
          <a:p>
            <a:r>
              <a:rPr kumimoji="0" lang="en-US"/>
              <a:t>Click to edit Master title style</a:t>
            </a:r>
          </a:p>
        </p:txBody>
      </p:sp>
      <p:sp>
        <p:nvSpPr>
          <p:cNvPr id="10" name="Content Placeholder 9"/>
          <p:cNvSpPr>
            <a:spLocks noGrp="1"/>
          </p:cNvSpPr>
          <p:nvPr>
            <p:ph sz="half" idx="1"/>
          </p:nvPr>
        </p:nvSpPr>
        <p:spPr>
          <a:xfrm>
            <a:off x="402335" y="1371600"/>
            <a:ext cx="7116065" cy="4681728"/>
          </a:xfrm>
        </p:spPr>
        <p:txBody>
          <a:bodyPr/>
          <a:lstStyle>
            <a:lvl1pPr>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8026402" y="1371600"/>
            <a:ext cx="3759199" cy="4681728"/>
          </a:xfrm>
        </p:spPr>
        <p:txBody>
          <a:bodyPr/>
          <a:lstStyle>
            <a:lvl1pPr>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4" name="Straight Connector 3"/>
          <p:cNvCxnSpPr/>
          <p:nvPr userDrawn="1"/>
        </p:nvCxnSpPr>
        <p:spPr>
          <a:xfrm flipH="1">
            <a:off x="7772401" y="1332705"/>
            <a:ext cx="1" cy="4773168"/>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1" name="TextBox 10"/>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17936659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Discussion Ques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23900"/>
            <a:ext cx="8686800" cy="1371600"/>
          </a:xfrm>
        </p:spPr>
        <p:txBody>
          <a:bodyPr anchor="ctr" anchorCtr="0">
            <a:normAutofit/>
          </a:bodyPr>
          <a:lstStyle>
            <a:lvl1pPr algn="l">
              <a:defRPr sz="2793" b="0">
                <a:solidFill>
                  <a:schemeClr val="accent1"/>
                </a:solidFill>
                <a:latin typeface="Georgia" charset="0"/>
                <a:ea typeface="Georgia" charset="0"/>
                <a:cs typeface="Georgia" charset="0"/>
              </a:defRPr>
            </a:lvl1pPr>
          </a:lstStyle>
          <a:p>
            <a:r>
              <a:rPr lang="en-US"/>
              <a:t>Click to edit Master title style</a:t>
            </a:r>
          </a:p>
        </p:txBody>
      </p:sp>
      <p:sp>
        <p:nvSpPr>
          <p:cNvPr id="7" name="Oval 6"/>
          <p:cNvSpPr/>
          <p:nvPr userDrawn="1"/>
        </p:nvSpPr>
        <p:spPr>
          <a:xfrm>
            <a:off x="1219201" y="723900"/>
            <a:ext cx="1371600" cy="1371600"/>
          </a:xfrm>
          <a:prstGeom prst="ellipse">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78" b="1" i="0" dirty="0">
                <a:latin typeface="Arial Black" charset="0"/>
                <a:ea typeface="Arial Black" charset="0"/>
                <a:cs typeface="Arial Black" charset="0"/>
              </a:rPr>
              <a:t>?</a:t>
            </a:r>
          </a:p>
        </p:txBody>
      </p:sp>
      <p:sp>
        <p:nvSpPr>
          <p:cNvPr id="8" name="Rectangle 7"/>
          <p:cNvSpPr/>
          <p:nvPr userDrawn="1"/>
        </p:nvSpPr>
        <p:spPr>
          <a:xfrm>
            <a:off x="228601" y="2584450"/>
            <a:ext cx="11734800" cy="3587750"/>
          </a:xfrm>
          <a:prstGeom prst="rect">
            <a:avLst/>
          </a:prstGeom>
          <a:solidFill>
            <a:srgbClr val="3C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10" name="Text Placeholder 9"/>
          <p:cNvSpPr>
            <a:spLocks noGrp="1"/>
          </p:cNvSpPr>
          <p:nvPr>
            <p:ph type="body" sz="quarter" idx="13"/>
          </p:nvPr>
        </p:nvSpPr>
        <p:spPr>
          <a:xfrm>
            <a:off x="6096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 Placeholder 9"/>
          <p:cNvSpPr>
            <a:spLocks noGrp="1"/>
          </p:cNvSpPr>
          <p:nvPr>
            <p:ph type="body" sz="quarter" idx="14"/>
          </p:nvPr>
        </p:nvSpPr>
        <p:spPr>
          <a:xfrm>
            <a:off x="61722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5549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6" grpId="0" build="allAtOnce">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vers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Picture Placeholder 3"/>
          <p:cNvSpPr>
            <a:spLocks noGrp="1"/>
          </p:cNvSpPr>
          <p:nvPr>
            <p:ph type="pic" sz="quarter" idx="10"/>
          </p:nvPr>
        </p:nvSpPr>
        <p:spPr>
          <a:xfrm>
            <a:off x="6477000" y="1447800"/>
            <a:ext cx="5105400" cy="4724400"/>
          </a:xfrm>
        </p:spPr>
        <p:txBody>
          <a:bodyPr/>
          <a:lstStyle/>
          <a:p>
            <a:endParaRPr lang="en-US" dirty="0"/>
          </a:p>
        </p:txBody>
      </p:sp>
      <p:sp>
        <p:nvSpPr>
          <p:cNvPr id="5" name="Rounded Rectangular Callout 4" descr="speech bubble"/>
          <p:cNvSpPr/>
          <p:nvPr userDrawn="1"/>
        </p:nvSpPr>
        <p:spPr>
          <a:xfrm>
            <a:off x="914400" y="1447800"/>
            <a:ext cx="4114800" cy="3429000"/>
          </a:xfrm>
          <a:prstGeom prst="wedgeRoundRectCallout">
            <a:avLst>
              <a:gd name="adj1" fmla="val 76698"/>
              <a:gd name="adj2" fmla="val -268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7" name="Text Placeholder 6"/>
          <p:cNvSpPr>
            <a:spLocks noGrp="1"/>
          </p:cNvSpPr>
          <p:nvPr>
            <p:ph type="body" sz="quarter" idx="11"/>
          </p:nvPr>
        </p:nvSpPr>
        <p:spPr>
          <a:xfrm>
            <a:off x="1143001" y="1676400"/>
            <a:ext cx="3657600" cy="2971800"/>
          </a:xfrm>
        </p:spPr>
        <p:txBody>
          <a:bodyPr anchor="ctr" anchorCtr="0"/>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Rectangle 5"/>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8" name="TextBox 7"/>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224865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3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8" name="Rectangle 17"/>
          <p:cNvSpPr>
            <a:spLocks noChangeArrowheads="1"/>
          </p:cNvSpPr>
          <p:nvPr/>
        </p:nvSpPr>
        <p:spPr bwMode="white">
          <a:xfrm>
            <a:off x="11988801"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2" name="Rectangle 11"/>
          <p:cNvSpPr>
            <a:spLocks noChangeArrowheads="1"/>
          </p:cNvSpPr>
          <p:nvPr/>
        </p:nvSpPr>
        <p:spPr bwMode="auto">
          <a:xfrm>
            <a:off x="255948" y="189346"/>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3" name="Text Placeholder 2"/>
          <p:cNvSpPr>
            <a:spLocks noGrp="1"/>
          </p:cNvSpPr>
          <p:nvPr>
            <p:ph type="body" idx="1"/>
          </p:nvPr>
        </p:nvSpPr>
        <p:spPr>
          <a:xfrm>
            <a:off x="585174" y="4610105"/>
            <a:ext cx="2895600" cy="1136903"/>
          </a:xfrm>
        </p:spPr>
        <p:txBody>
          <a:bodyPr anchor="t"/>
          <a:lstStyle>
            <a:lvl1pPr marL="0" indent="0" algn="ctr">
              <a:buNone/>
              <a:defRPr sz="1596" b="1" cap="all" spc="249" baseline="0">
                <a:solidFill>
                  <a:schemeClr val="bg1"/>
                </a:solidFill>
              </a:defRPr>
            </a:lvl1pPr>
            <a:lvl2pPr>
              <a:buNone/>
              <a:defRPr sz="1795">
                <a:solidFill>
                  <a:schemeClr val="tx1">
                    <a:tint val="75000"/>
                  </a:schemeClr>
                </a:solidFill>
              </a:defRPr>
            </a:lvl2pPr>
            <a:lvl3pPr>
              <a:buNone/>
              <a:defRPr sz="1596">
                <a:solidFill>
                  <a:schemeClr val="tx1">
                    <a:tint val="75000"/>
                  </a:schemeClr>
                </a:solidFill>
              </a:defRPr>
            </a:lvl3pPr>
            <a:lvl4pPr>
              <a:buNone/>
              <a:defRPr sz="1397">
                <a:solidFill>
                  <a:schemeClr val="tx1">
                    <a:tint val="75000"/>
                  </a:schemeClr>
                </a:solidFill>
              </a:defRPr>
            </a:lvl4pPr>
            <a:lvl5pPr>
              <a:buNone/>
              <a:defRPr sz="1397">
                <a:solidFill>
                  <a:schemeClr val="tx1">
                    <a:tint val="75000"/>
                  </a:schemeClr>
                </a:solidFill>
              </a:defRPr>
            </a:lvl5pPr>
          </a:lstStyle>
          <a:p>
            <a:pPr lvl="0" eaLnBrk="1" latinLnBrk="0" hangingPunct="1"/>
            <a:r>
              <a:rPr kumimoji="0" lang="en-US"/>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793" dirty="0"/>
              <a:t>Instructions</a:t>
            </a:r>
          </a:p>
        </p:txBody>
      </p:sp>
      <p:sp>
        <p:nvSpPr>
          <p:cNvPr id="23" name="Content Placeholder 9"/>
          <p:cNvSpPr>
            <a:spLocks noGrp="1"/>
          </p:cNvSpPr>
          <p:nvPr>
            <p:ph sz="half" idx="10"/>
          </p:nvPr>
        </p:nvSpPr>
        <p:spPr>
          <a:xfrm>
            <a:off x="4068085" y="2115128"/>
            <a:ext cx="5384800" cy="3048000"/>
          </a:xfrm>
        </p:spPr>
        <p:txBody>
          <a:bodyPr/>
          <a:lstStyle>
            <a:lvl1pPr marL="456057" indent="-456057">
              <a:buFont typeface="+mj-lt"/>
              <a:buAutoNum type="arabicPeriod"/>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596"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1" y="266698"/>
            <a:ext cx="5413841" cy="711415"/>
          </a:xfrm>
        </p:spPr>
        <p:txBody>
          <a:bodyPr anchor="t">
            <a:normAutofit/>
          </a:bodyPr>
          <a:lstStyle>
            <a:lvl1pPr marL="0" indent="0" algn="l" eaLnBrk="1" latinLnBrk="0" hangingPunct="1">
              <a:buNone/>
              <a:defRPr sz="1795" b="0" u="none" cap="none" spc="249" baseline="0">
                <a:solidFill>
                  <a:schemeClr val="accent5">
                    <a:lumMod val="10000"/>
                  </a:schemeClr>
                </a:solidFill>
              </a:defRPr>
            </a:lvl1pPr>
            <a:lvl2pPr>
              <a:buNone/>
              <a:defRPr sz="1795">
                <a:solidFill>
                  <a:schemeClr val="tx1">
                    <a:tint val="75000"/>
                  </a:schemeClr>
                </a:solidFill>
              </a:defRPr>
            </a:lvl2pPr>
            <a:lvl3pPr>
              <a:buNone/>
              <a:defRPr sz="1596">
                <a:solidFill>
                  <a:schemeClr val="tx1">
                    <a:tint val="75000"/>
                  </a:schemeClr>
                </a:solidFill>
              </a:defRPr>
            </a:lvl3pPr>
            <a:lvl4pPr>
              <a:buNone/>
              <a:defRPr sz="1397">
                <a:solidFill>
                  <a:schemeClr val="tx1">
                    <a:tint val="75000"/>
                  </a:schemeClr>
                </a:solidFill>
              </a:defRPr>
            </a:lvl4pPr>
            <a:lvl5pPr>
              <a:buNone/>
              <a:defRPr sz="1397">
                <a:solidFill>
                  <a:schemeClr val="tx1">
                    <a:tint val="75000"/>
                  </a:schemeClr>
                </a:solidFill>
              </a:defRPr>
            </a:lvl5pPr>
          </a:lstStyle>
          <a:p>
            <a:pPr lvl="0" eaLnBrk="1" latinLnBrk="0" hangingPunct="1"/>
            <a:r>
              <a:rPr kumimoji="0" lang="en-US"/>
              <a:t>Click to edit master text styles </a:t>
            </a:r>
            <a:r>
              <a:rPr lang="en-US"/>
              <a:t> </a:t>
            </a:r>
            <a:endParaRPr kumimoji="0" lang="en-US"/>
          </a:p>
        </p:txBody>
      </p:sp>
      <p:sp>
        <p:nvSpPr>
          <p:cNvPr id="6" name="Text Placeholder 5"/>
          <p:cNvSpPr>
            <a:spLocks noGrp="1"/>
          </p:cNvSpPr>
          <p:nvPr>
            <p:ph type="body" sz="quarter" idx="13"/>
          </p:nvPr>
        </p:nvSpPr>
        <p:spPr>
          <a:xfrm>
            <a:off x="9453563" y="1417640"/>
            <a:ext cx="1574800" cy="428625"/>
          </a:xfrm>
        </p:spPr>
        <p:txBody>
          <a:bodyPr lIns="45720" rIns="45720" anchor="ctr" anchorCtr="0">
            <a:noAutofit/>
          </a:bodyPr>
          <a:lstStyle>
            <a:lvl1pPr marL="0" indent="0" algn="ctr">
              <a:buNone/>
              <a:defRPr sz="1397">
                <a:solidFill>
                  <a:schemeClr val="bg2"/>
                </a:solidFill>
              </a:defRPr>
            </a:lvl1pPr>
          </a:lstStyle>
          <a:p>
            <a:pPr lvl="0"/>
            <a:r>
              <a:rPr lang="en-US"/>
              <a:t>Click to edit Master text styles</a:t>
            </a:r>
          </a:p>
        </p:txBody>
      </p:sp>
      <p:sp>
        <p:nvSpPr>
          <p:cNvPr id="7" name="Text Placeholder 6"/>
          <p:cNvSpPr>
            <a:spLocks noGrp="1"/>
          </p:cNvSpPr>
          <p:nvPr>
            <p:ph type="body" sz="quarter" idx="14" hasCustomPrompt="1"/>
          </p:nvPr>
        </p:nvSpPr>
        <p:spPr>
          <a:xfrm>
            <a:off x="3879851" y="266700"/>
            <a:ext cx="1735138" cy="711200"/>
          </a:xfrm>
        </p:spPr>
        <p:txBody>
          <a:bodyPr>
            <a:noAutofit/>
          </a:bodyPr>
          <a:lstStyle>
            <a:lvl1pPr marL="0" indent="0">
              <a:buFontTx/>
              <a:buNone/>
              <a:defRPr sz="2394">
                <a:solidFill>
                  <a:schemeClr val="accent5">
                    <a:lumMod val="10000"/>
                  </a:schemeClr>
                </a:solidFill>
              </a:defRPr>
            </a:lvl1pPr>
          </a:lstStyle>
          <a:p>
            <a:pPr lvl="0"/>
            <a:r>
              <a:rPr lang="en-US"/>
              <a:t>Type “Purpose:”</a:t>
            </a:r>
          </a:p>
        </p:txBody>
      </p:sp>
      <p:sp>
        <p:nvSpPr>
          <p:cNvPr id="27" name="Rectangle 2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28" name="TextBox 27"/>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336737128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allout with graphic">
    <p:spTree>
      <p:nvGrpSpPr>
        <p:cNvPr id="1" name=""/>
        <p:cNvGrpSpPr/>
        <p:nvPr/>
      </p:nvGrpSpPr>
      <p:grpSpPr>
        <a:xfrm>
          <a:off x="0" y="0"/>
          <a:ext cx="0" cy="0"/>
          <a:chOff x="0" y="0"/>
          <a:chExt cx="0" cy="0"/>
        </a:xfrm>
      </p:grpSpPr>
      <p:sp>
        <p:nvSpPr>
          <p:cNvPr id="3" name="Rectangle 2" descr="&quot;&quot;"/>
          <p:cNvSpPr/>
          <p:nvPr userDrawn="1"/>
        </p:nvSpPr>
        <p:spPr>
          <a:xfrm>
            <a:off x="1371600" y="1600200"/>
            <a:ext cx="9296400" cy="10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itle 1"/>
          <p:cNvSpPr>
            <a:spLocks noGrp="1"/>
          </p:cNvSpPr>
          <p:nvPr>
            <p:ph type="title"/>
          </p:nvPr>
        </p:nvSpPr>
        <p:spPr/>
        <p:txBody>
          <a:bodyPr>
            <a:normAutofit/>
          </a:bodyPr>
          <a:lstStyle>
            <a:lvl1pPr>
              <a:defRPr kumimoji="0" lang="en-US" sz="3292"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371600" y="1600200"/>
            <a:ext cx="9296400" cy="1066800"/>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1371600" y="2819400"/>
            <a:ext cx="9296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9" name="TextBox 8"/>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3287084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with callout">
    <p:spTree>
      <p:nvGrpSpPr>
        <p:cNvPr id="1" name=""/>
        <p:cNvGrpSpPr/>
        <p:nvPr/>
      </p:nvGrpSpPr>
      <p:grpSpPr>
        <a:xfrm>
          <a:off x="0" y="0"/>
          <a:ext cx="0" cy="0"/>
          <a:chOff x="0" y="0"/>
          <a:chExt cx="0" cy="0"/>
        </a:xfrm>
      </p:grpSpPr>
      <p:sp>
        <p:nvSpPr>
          <p:cNvPr id="3" name="Rectangle 2" descr="&quot;&quot;"/>
          <p:cNvSpPr/>
          <p:nvPr userDrawn="1"/>
        </p:nvSpPr>
        <p:spPr>
          <a:xfrm>
            <a:off x="1409075" y="4419600"/>
            <a:ext cx="9296400" cy="17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itle 1"/>
          <p:cNvSpPr>
            <a:spLocks noGrp="1"/>
          </p:cNvSpPr>
          <p:nvPr>
            <p:ph type="title"/>
          </p:nvPr>
        </p:nvSpPr>
        <p:spPr/>
        <p:txBody>
          <a:bodyPr>
            <a:normAutofit/>
          </a:bodyPr>
          <a:lstStyle>
            <a:lvl1pPr>
              <a:defRPr kumimoji="0" lang="en-US" sz="3292"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400332" y="4419600"/>
            <a:ext cx="9296400" cy="1718872"/>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436380" y="1391312"/>
            <a:ext cx="1134922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9" name="TextBox 8"/>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490879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
        <p:nvSpPr>
          <p:cNvPr id="10" name="Rectangle 9"/>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1" name="Rectangle 10"/>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2" name="Rectangle 11"/>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4" name="Title 1"/>
          <p:cNvSpPr>
            <a:spLocks noGrp="1"/>
          </p:cNvSpPr>
          <p:nvPr>
            <p:ph type="title"/>
          </p:nvPr>
        </p:nvSpPr>
        <p:spPr>
          <a:xfrm>
            <a:off x="838200" y="145205"/>
            <a:ext cx="10515600" cy="1325563"/>
          </a:xfrm>
        </p:spPr>
        <p:txBody>
          <a:bodyPr>
            <a:normAutofit/>
          </a:bodyPr>
          <a:lstStyle>
            <a:lvl1pPr>
              <a:defRPr sz="3600"/>
            </a:lvl1pPr>
          </a:lstStyle>
          <a:p>
            <a:r>
              <a:rPr lang="en-US" dirty="0"/>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4001" y="3602038"/>
            <a:ext cx="9144001"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a:t>
            </a:r>
          </a:p>
        </p:txBody>
      </p:sp>
    </p:spTree>
    <p:extLst>
      <p:ext uri="{BB962C8B-B14F-4D97-AF65-F5344CB8AC3E}">
        <p14:creationId xmlns:p14="http://schemas.microsoft.com/office/powerpoint/2010/main" val="3498212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8" name="Rectangle 7"/>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9" name="Rectangle 8"/>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solidFill>
                <a:schemeClr val="tx2"/>
              </a:solidFill>
              <a:latin typeface="Arial" charset="0"/>
            </a:endParaRPr>
          </a:p>
        </p:txBody>
      </p:sp>
      <p:sp>
        <p:nvSpPr>
          <p:cNvPr id="10" name="Rectangle 9"/>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1" name="TextBox 10">
            <a:extLst>
              <a:ext uri="{FF2B5EF4-FFF2-40B4-BE49-F238E27FC236}">
                <a16:creationId xmlns:a16="http://schemas.microsoft.com/office/drawing/2014/main" id="{D97C8F86-C164-4CAB-A250-364DD4BCB3F2}"/>
              </a:ext>
            </a:extLst>
          </p:cNvPr>
          <p:cNvSpPr txBox="1"/>
          <p:nvPr userDrawn="1"/>
        </p:nvSpPr>
        <p:spPr>
          <a:xfrm>
            <a:off x="10962527" y="20551"/>
            <a:ext cx="966931" cy="369332"/>
          </a:xfrm>
          <a:prstGeom prst="rect">
            <a:avLst/>
          </a:prstGeom>
          <a:noFill/>
        </p:spPr>
        <p:txBody>
          <a:bodyPr wrap="none" rtlCol="0">
            <a:spAutoFit/>
          </a:bodyPr>
          <a:lstStyle/>
          <a:p>
            <a:r>
              <a:rPr lang="en-US" sz="1795" b="1" dirty="0"/>
              <a:t>DRAFT</a:t>
            </a:r>
          </a:p>
        </p:txBody>
      </p:sp>
    </p:spTree>
    <p:extLst>
      <p:ext uri="{BB962C8B-B14F-4D97-AF65-F5344CB8AC3E}">
        <p14:creationId xmlns:p14="http://schemas.microsoft.com/office/powerpoint/2010/main" val="4249912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1450991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10" name="Rectangle 9"/>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1" name="Rectangle 10"/>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2" name="Rectangle 11"/>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4"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Tree>
    <p:extLst>
      <p:ext uri="{BB962C8B-B14F-4D97-AF65-F5344CB8AC3E}">
        <p14:creationId xmlns:p14="http://schemas.microsoft.com/office/powerpoint/2010/main" val="880360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B10633E-B5BF-7C48-9753-DDAD0C53CC1F}" type="slidenum">
              <a:rPr lang="en-US" smtClean="0"/>
              <a:t>‹#›</a:t>
            </a:fld>
            <a:endParaRPr lang="en-US" dirty="0"/>
          </a:p>
        </p:txBody>
      </p:sp>
      <p:sp>
        <p:nvSpPr>
          <p:cNvPr id="10"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11"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
        <p:nvSpPr>
          <p:cNvPr id="12" name="Rectangle 11"/>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3" name="Rectangle 12"/>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4" name="Rectangle 13"/>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Tree>
    <p:extLst>
      <p:ext uri="{BB962C8B-B14F-4D97-AF65-F5344CB8AC3E}">
        <p14:creationId xmlns:p14="http://schemas.microsoft.com/office/powerpoint/2010/main" val="2329190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10633E-B5BF-7C48-9753-DDAD0C53CC1F}" type="slidenum">
              <a:rPr lang="en-US" smtClean="0"/>
              <a:t>‹#›</a:t>
            </a:fld>
            <a:endParaRPr lang="en-US" dirty="0"/>
          </a:p>
        </p:txBody>
      </p:sp>
      <p:sp>
        <p:nvSpPr>
          <p:cNvPr id="6"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5264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0633E-B5BF-7C48-9753-DDAD0C53CC1F}" type="slidenum">
              <a:rPr lang="en-US" smtClean="0"/>
              <a:t>‹#›</a:t>
            </a:fld>
            <a:endParaRPr lang="en-US" dirty="0"/>
          </a:p>
        </p:txBody>
      </p:sp>
      <p:sp>
        <p:nvSpPr>
          <p:cNvPr id="5"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077000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2550997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2788676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2220297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B10633E-B5BF-7C48-9753-DDAD0C53CC1F}" type="slidenum">
              <a:rPr lang="en-US" smtClean="0"/>
              <a:t>‹#›</a:t>
            </a:fld>
            <a:endParaRPr lang="en-US" dirty="0"/>
          </a:p>
        </p:txBody>
      </p:sp>
      <p:sp>
        <p:nvSpPr>
          <p:cNvPr id="10"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
        <p:nvSpPr>
          <p:cNvPr id="11" name="Title 1"/>
          <p:cNvSpPr>
            <a:spLocks noGrp="1"/>
          </p:cNvSpPr>
          <p:nvPr>
            <p:ph type="title"/>
          </p:nvPr>
        </p:nvSpPr>
        <p:spPr>
          <a:xfrm>
            <a:off x="838200" y="145205"/>
            <a:ext cx="10515600" cy="1325563"/>
          </a:xfrm>
        </p:spPr>
        <p:txBody>
          <a:bodyPr>
            <a:normAutofit/>
          </a:bodyPr>
          <a:lstStyle>
            <a:lvl1pPr>
              <a:defRPr sz="3600"/>
            </a:lvl1pPr>
          </a:lstStyle>
          <a:p>
            <a:r>
              <a:rPr lang="en-US" dirty="0"/>
              <a:t>Click to edit Master title style</a:t>
            </a:r>
          </a:p>
        </p:txBody>
      </p:sp>
      <p:sp>
        <p:nvSpPr>
          <p:cNvPr id="12" name="Rectangle 11"/>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Rectangle 12"/>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4" name="Rectangle 13"/>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7894571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ypical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87131"/>
          </a:xfrm>
          <a:prstGeom prst="rect">
            <a:avLst/>
          </a:prstGeom>
        </p:spPr>
        <p:txBody>
          <a:bodyPr lIns="274320"/>
          <a:lstStyle/>
          <a:p>
            <a:r>
              <a:rPr lang="en-US"/>
              <a:t>Click to edit Master title style</a:t>
            </a:r>
          </a:p>
        </p:txBody>
      </p:sp>
    </p:spTree>
    <p:extLst>
      <p:ext uri="{BB962C8B-B14F-4D97-AF65-F5344CB8AC3E}">
        <p14:creationId xmlns:p14="http://schemas.microsoft.com/office/powerpoint/2010/main" val="478596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wo Content Stacke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6401" y="304800"/>
            <a:ext cx="11379200" cy="758952"/>
          </a:xfrm>
        </p:spPr>
        <p:txBody>
          <a:bodyPr/>
          <a:lstStyle>
            <a:lvl1pPr>
              <a:defRPr>
                <a:solidFill>
                  <a:srgbClr val="3D58A7"/>
                </a:solidFill>
              </a:defRPr>
            </a:lvl1pPr>
          </a:lstStyle>
          <a:p>
            <a:r>
              <a:rPr kumimoji="0" lang="en-US"/>
              <a:t>Click to edit Master title style</a:t>
            </a:r>
          </a:p>
        </p:txBody>
      </p:sp>
      <p:sp>
        <p:nvSpPr>
          <p:cNvPr id="4" name="Text Placeholder 3"/>
          <p:cNvSpPr>
            <a:spLocks noGrp="1"/>
          </p:cNvSpPr>
          <p:nvPr>
            <p:ph type="body" sz="quarter" idx="10"/>
          </p:nvPr>
        </p:nvSpPr>
        <p:spPr>
          <a:xfrm>
            <a:off x="401638" y="1447800"/>
            <a:ext cx="11339512" cy="685800"/>
          </a:xfrm>
        </p:spPr>
        <p:txBody>
          <a:bodyPr/>
          <a:lstStyle>
            <a:lvl1pPr marL="0" indent="0">
              <a:buFontTx/>
              <a:buNone/>
              <a:defRPr/>
            </a:lvl1pPr>
          </a:lstStyle>
          <a:p>
            <a:pPr lvl="0"/>
            <a:r>
              <a:rPr lang="en-US"/>
              <a:t>Click to edit Master text styles</a:t>
            </a:r>
          </a:p>
        </p:txBody>
      </p:sp>
      <p:sp>
        <p:nvSpPr>
          <p:cNvPr id="8" name="Content Placeholder 7"/>
          <p:cNvSpPr>
            <a:spLocks noGrp="1"/>
          </p:cNvSpPr>
          <p:nvPr>
            <p:ph sz="quarter" idx="1"/>
          </p:nvPr>
        </p:nvSpPr>
        <p:spPr>
          <a:xfrm>
            <a:off x="401638" y="2133602"/>
            <a:ext cx="11302501" cy="4225493"/>
          </a:xfrm>
        </p:spPr>
        <p:txBody>
          <a:bodyPr anchor="t" anchorCtr="0"/>
          <a:lstStyle>
            <a:lvl1pPr>
              <a:buClrTx/>
              <a:defRPr/>
            </a:lvl1pPr>
            <a:lvl2pPr>
              <a:buClr>
                <a:srgbClr val="3D58A7"/>
              </a:buClr>
              <a:defRPr>
                <a:solidFill>
                  <a:schemeClr val="accent5">
                    <a:lumMod val="25000"/>
                  </a:schemeClr>
                </a:solidFill>
              </a:defRPr>
            </a:lvl2pPr>
            <a:lvl3pPr marL="820903" indent="-228029">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Rectangle 11"/>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3" name="TextBox 12"/>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99738940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0" name="Rectangle 9"/>
          <p:cNvSpPr>
            <a:spLocks noChangeArrowheads="1"/>
          </p:cNvSpPr>
          <p:nvPr/>
        </p:nvSpPr>
        <p:spPr bwMode="white">
          <a:xfrm>
            <a:off x="11988801"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5" name="Rectangle 4"/>
          <p:cNvSpPr>
            <a:spLocks noChangeArrowheads="1"/>
          </p:cNvSpPr>
          <p:nvPr userDrawn="1"/>
        </p:nvSpPr>
        <p:spPr bwMode="auto">
          <a:xfrm>
            <a:off x="211328" y="6391659"/>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2" name="Content Placeholder 7"/>
          <p:cNvSpPr>
            <a:spLocks noGrp="1"/>
          </p:cNvSpPr>
          <p:nvPr>
            <p:ph sz="quarter" idx="1"/>
          </p:nvPr>
        </p:nvSpPr>
        <p:spPr>
          <a:xfrm>
            <a:off x="402337"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0903" indent="-228029">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Title 1"/>
          <p:cNvSpPr>
            <a:spLocks noGrp="1"/>
          </p:cNvSpPr>
          <p:nvPr>
            <p:ph type="title"/>
          </p:nvPr>
        </p:nvSpPr>
        <p:spPr>
          <a:xfrm>
            <a:off x="402337" y="307848"/>
            <a:ext cx="11379200" cy="758952"/>
          </a:xfrm>
        </p:spPr>
        <p:txBody>
          <a:bodyPr/>
          <a:lstStyle>
            <a:lvl1pPr>
              <a:defRPr>
                <a:solidFill>
                  <a:srgbClr val="3D58A7"/>
                </a:solidFill>
              </a:defRPr>
            </a:lvl1pPr>
          </a:lstStyle>
          <a:p>
            <a:r>
              <a:rPr kumimoji="0" lang="en-US"/>
              <a:t>Click to edit Master title style</a:t>
            </a:r>
          </a:p>
        </p:txBody>
      </p:sp>
      <p:sp>
        <p:nvSpPr>
          <p:cNvPr id="14" name="Rectangle 13"/>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5" name="TextBox 14"/>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558576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7" y="307848"/>
            <a:ext cx="11379200" cy="758952"/>
          </a:xfrm>
        </p:spPr>
        <p:txBody>
          <a:bodyPr/>
          <a:lstStyle>
            <a:lvl1pPr>
              <a:defRPr>
                <a:solidFill>
                  <a:srgbClr val="3D58A7"/>
                </a:solidFill>
              </a:defRPr>
            </a:lvl1pPr>
          </a:lstStyle>
          <a:p>
            <a:r>
              <a:rPr kumimoji="0" lang="en-US"/>
              <a:t>Click to edit Master title style</a:t>
            </a:r>
          </a:p>
        </p:txBody>
      </p:sp>
      <p:sp>
        <p:nvSpPr>
          <p:cNvPr id="10" name="Content Placeholder 9"/>
          <p:cNvSpPr>
            <a:spLocks noGrp="1"/>
          </p:cNvSpPr>
          <p:nvPr>
            <p:ph sz="half" idx="1"/>
          </p:nvPr>
        </p:nvSpPr>
        <p:spPr>
          <a:xfrm>
            <a:off x="402335" y="1371600"/>
            <a:ext cx="7116065" cy="4681728"/>
          </a:xfrm>
        </p:spPr>
        <p:txBody>
          <a:bodyPr/>
          <a:lstStyle>
            <a:lvl1pPr>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8026402" y="1371600"/>
            <a:ext cx="3759199" cy="4681728"/>
          </a:xfrm>
        </p:spPr>
        <p:txBody>
          <a:bodyPr/>
          <a:lstStyle>
            <a:lvl1pPr>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4" name="Straight Connector 3"/>
          <p:cNvCxnSpPr/>
          <p:nvPr userDrawn="1"/>
        </p:nvCxnSpPr>
        <p:spPr>
          <a:xfrm flipH="1">
            <a:off x="7772401" y="1332705"/>
            <a:ext cx="1" cy="4773168"/>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1" name="TextBox 10"/>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4249899386"/>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Discussion Ques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23900"/>
            <a:ext cx="8686800" cy="1371600"/>
          </a:xfrm>
        </p:spPr>
        <p:txBody>
          <a:bodyPr anchor="ctr" anchorCtr="0">
            <a:normAutofit/>
          </a:bodyPr>
          <a:lstStyle>
            <a:lvl1pPr algn="l">
              <a:defRPr sz="2793" b="0">
                <a:solidFill>
                  <a:schemeClr val="accent1"/>
                </a:solidFill>
                <a:latin typeface="Georgia" charset="0"/>
                <a:ea typeface="Georgia" charset="0"/>
                <a:cs typeface="Georgia" charset="0"/>
              </a:defRPr>
            </a:lvl1pPr>
          </a:lstStyle>
          <a:p>
            <a:r>
              <a:rPr lang="en-US"/>
              <a:t>Click to edit Master title style</a:t>
            </a:r>
          </a:p>
        </p:txBody>
      </p:sp>
      <p:sp>
        <p:nvSpPr>
          <p:cNvPr id="7" name="Oval 6"/>
          <p:cNvSpPr/>
          <p:nvPr userDrawn="1"/>
        </p:nvSpPr>
        <p:spPr>
          <a:xfrm>
            <a:off x="1219201" y="723900"/>
            <a:ext cx="1371600" cy="1371600"/>
          </a:xfrm>
          <a:prstGeom prst="ellipse">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78" b="1" i="0" dirty="0">
                <a:latin typeface="Arial Black" charset="0"/>
                <a:ea typeface="Arial Black" charset="0"/>
                <a:cs typeface="Arial Black" charset="0"/>
              </a:rPr>
              <a:t>?</a:t>
            </a:r>
          </a:p>
        </p:txBody>
      </p:sp>
      <p:sp>
        <p:nvSpPr>
          <p:cNvPr id="8" name="Rectangle 7"/>
          <p:cNvSpPr/>
          <p:nvPr userDrawn="1"/>
        </p:nvSpPr>
        <p:spPr>
          <a:xfrm>
            <a:off x="228601" y="2584450"/>
            <a:ext cx="11734800" cy="3587750"/>
          </a:xfrm>
          <a:prstGeom prst="rect">
            <a:avLst/>
          </a:prstGeom>
          <a:solidFill>
            <a:srgbClr val="3C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10" name="Text Placeholder 9"/>
          <p:cNvSpPr>
            <a:spLocks noGrp="1"/>
          </p:cNvSpPr>
          <p:nvPr>
            <p:ph type="body" sz="quarter" idx="13"/>
          </p:nvPr>
        </p:nvSpPr>
        <p:spPr>
          <a:xfrm>
            <a:off x="6096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 Placeholder 9"/>
          <p:cNvSpPr>
            <a:spLocks noGrp="1"/>
          </p:cNvSpPr>
          <p:nvPr>
            <p:ph type="body" sz="quarter" idx="14"/>
          </p:nvPr>
        </p:nvSpPr>
        <p:spPr>
          <a:xfrm>
            <a:off x="61722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3519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6" grpId="0" build="allAtOnce">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vers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Picture Placeholder 3"/>
          <p:cNvSpPr>
            <a:spLocks noGrp="1"/>
          </p:cNvSpPr>
          <p:nvPr>
            <p:ph type="pic" sz="quarter" idx="10"/>
          </p:nvPr>
        </p:nvSpPr>
        <p:spPr>
          <a:xfrm>
            <a:off x="6477000" y="1447800"/>
            <a:ext cx="5105400" cy="4724400"/>
          </a:xfrm>
        </p:spPr>
        <p:txBody>
          <a:bodyPr/>
          <a:lstStyle/>
          <a:p>
            <a:endParaRPr lang="en-US" dirty="0"/>
          </a:p>
        </p:txBody>
      </p:sp>
      <p:sp>
        <p:nvSpPr>
          <p:cNvPr id="5" name="Rounded Rectangular Callout 4" descr="speech bubble"/>
          <p:cNvSpPr/>
          <p:nvPr userDrawn="1"/>
        </p:nvSpPr>
        <p:spPr>
          <a:xfrm>
            <a:off x="914400" y="1447800"/>
            <a:ext cx="4114800" cy="3429000"/>
          </a:xfrm>
          <a:prstGeom prst="wedgeRoundRectCallout">
            <a:avLst>
              <a:gd name="adj1" fmla="val 76698"/>
              <a:gd name="adj2" fmla="val -268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7" name="Text Placeholder 6"/>
          <p:cNvSpPr>
            <a:spLocks noGrp="1"/>
          </p:cNvSpPr>
          <p:nvPr>
            <p:ph type="body" sz="quarter" idx="11"/>
          </p:nvPr>
        </p:nvSpPr>
        <p:spPr>
          <a:xfrm>
            <a:off x="1143001" y="1676400"/>
            <a:ext cx="3657600" cy="2971800"/>
          </a:xfrm>
        </p:spPr>
        <p:txBody>
          <a:bodyPr anchor="ctr" anchorCtr="0"/>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Rectangle 5"/>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8" name="TextBox 7"/>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1065060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3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8" name="Rectangle 17"/>
          <p:cNvSpPr>
            <a:spLocks noChangeArrowheads="1"/>
          </p:cNvSpPr>
          <p:nvPr/>
        </p:nvSpPr>
        <p:spPr bwMode="white">
          <a:xfrm>
            <a:off x="11988801"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2" name="Rectangle 11"/>
          <p:cNvSpPr>
            <a:spLocks noChangeArrowheads="1"/>
          </p:cNvSpPr>
          <p:nvPr/>
        </p:nvSpPr>
        <p:spPr bwMode="auto">
          <a:xfrm>
            <a:off x="255948" y="189346"/>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3" name="Text Placeholder 2"/>
          <p:cNvSpPr>
            <a:spLocks noGrp="1"/>
          </p:cNvSpPr>
          <p:nvPr>
            <p:ph type="body" idx="1"/>
          </p:nvPr>
        </p:nvSpPr>
        <p:spPr>
          <a:xfrm>
            <a:off x="585174" y="4610105"/>
            <a:ext cx="2895600" cy="1136903"/>
          </a:xfrm>
        </p:spPr>
        <p:txBody>
          <a:bodyPr anchor="t"/>
          <a:lstStyle>
            <a:lvl1pPr marL="0" indent="0" algn="ctr">
              <a:buNone/>
              <a:defRPr sz="1596" b="1" cap="all" spc="249" baseline="0">
                <a:solidFill>
                  <a:schemeClr val="bg1"/>
                </a:solidFill>
              </a:defRPr>
            </a:lvl1pPr>
            <a:lvl2pPr>
              <a:buNone/>
              <a:defRPr sz="1795">
                <a:solidFill>
                  <a:schemeClr val="tx1">
                    <a:tint val="75000"/>
                  </a:schemeClr>
                </a:solidFill>
              </a:defRPr>
            </a:lvl2pPr>
            <a:lvl3pPr>
              <a:buNone/>
              <a:defRPr sz="1596">
                <a:solidFill>
                  <a:schemeClr val="tx1">
                    <a:tint val="75000"/>
                  </a:schemeClr>
                </a:solidFill>
              </a:defRPr>
            </a:lvl3pPr>
            <a:lvl4pPr>
              <a:buNone/>
              <a:defRPr sz="1397">
                <a:solidFill>
                  <a:schemeClr val="tx1">
                    <a:tint val="75000"/>
                  </a:schemeClr>
                </a:solidFill>
              </a:defRPr>
            </a:lvl4pPr>
            <a:lvl5pPr>
              <a:buNone/>
              <a:defRPr sz="1397">
                <a:solidFill>
                  <a:schemeClr val="tx1">
                    <a:tint val="75000"/>
                  </a:schemeClr>
                </a:solidFill>
              </a:defRPr>
            </a:lvl5pPr>
          </a:lstStyle>
          <a:p>
            <a:pPr lvl="0" eaLnBrk="1" latinLnBrk="0" hangingPunct="1"/>
            <a:r>
              <a:rPr kumimoji="0" lang="en-US"/>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793" dirty="0"/>
              <a:t>Instructions</a:t>
            </a:r>
          </a:p>
        </p:txBody>
      </p:sp>
      <p:sp>
        <p:nvSpPr>
          <p:cNvPr id="23" name="Content Placeholder 9"/>
          <p:cNvSpPr>
            <a:spLocks noGrp="1"/>
          </p:cNvSpPr>
          <p:nvPr>
            <p:ph sz="half" idx="10"/>
          </p:nvPr>
        </p:nvSpPr>
        <p:spPr>
          <a:xfrm>
            <a:off x="4068085" y="2115128"/>
            <a:ext cx="5384800" cy="3048000"/>
          </a:xfrm>
        </p:spPr>
        <p:txBody>
          <a:bodyPr/>
          <a:lstStyle>
            <a:lvl1pPr marL="456057" indent="-456057">
              <a:buFont typeface="+mj-lt"/>
              <a:buAutoNum type="arabicPeriod"/>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596"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1" y="266698"/>
            <a:ext cx="5413841" cy="711415"/>
          </a:xfrm>
        </p:spPr>
        <p:txBody>
          <a:bodyPr anchor="t">
            <a:normAutofit/>
          </a:bodyPr>
          <a:lstStyle>
            <a:lvl1pPr marL="0" indent="0" algn="l" eaLnBrk="1" latinLnBrk="0" hangingPunct="1">
              <a:buNone/>
              <a:defRPr sz="1795" b="0" u="none" cap="none" spc="249" baseline="0">
                <a:solidFill>
                  <a:schemeClr val="accent5">
                    <a:lumMod val="10000"/>
                  </a:schemeClr>
                </a:solidFill>
              </a:defRPr>
            </a:lvl1pPr>
            <a:lvl2pPr>
              <a:buNone/>
              <a:defRPr sz="1795">
                <a:solidFill>
                  <a:schemeClr val="tx1">
                    <a:tint val="75000"/>
                  </a:schemeClr>
                </a:solidFill>
              </a:defRPr>
            </a:lvl2pPr>
            <a:lvl3pPr>
              <a:buNone/>
              <a:defRPr sz="1596">
                <a:solidFill>
                  <a:schemeClr val="tx1">
                    <a:tint val="75000"/>
                  </a:schemeClr>
                </a:solidFill>
              </a:defRPr>
            </a:lvl3pPr>
            <a:lvl4pPr>
              <a:buNone/>
              <a:defRPr sz="1397">
                <a:solidFill>
                  <a:schemeClr val="tx1">
                    <a:tint val="75000"/>
                  </a:schemeClr>
                </a:solidFill>
              </a:defRPr>
            </a:lvl4pPr>
            <a:lvl5pPr>
              <a:buNone/>
              <a:defRPr sz="1397">
                <a:solidFill>
                  <a:schemeClr val="tx1">
                    <a:tint val="75000"/>
                  </a:schemeClr>
                </a:solidFill>
              </a:defRPr>
            </a:lvl5pPr>
          </a:lstStyle>
          <a:p>
            <a:pPr lvl="0" eaLnBrk="1" latinLnBrk="0" hangingPunct="1"/>
            <a:r>
              <a:rPr kumimoji="0" lang="en-US"/>
              <a:t>Click to edit master text styles </a:t>
            </a:r>
            <a:r>
              <a:rPr lang="en-US"/>
              <a:t> </a:t>
            </a:r>
            <a:endParaRPr kumimoji="0" lang="en-US"/>
          </a:p>
        </p:txBody>
      </p:sp>
      <p:sp>
        <p:nvSpPr>
          <p:cNvPr id="6" name="Text Placeholder 5"/>
          <p:cNvSpPr>
            <a:spLocks noGrp="1"/>
          </p:cNvSpPr>
          <p:nvPr>
            <p:ph type="body" sz="quarter" idx="13"/>
          </p:nvPr>
        </p:nvSpPr>
        <p:spPr>
          <a:xfrm>
            <a:off x="9453563" y="1417640"/>
            <a:ext cx="1574800" cy="428625"/>
          </a:xfrm>
        </p:spPr>
        <p:txBody>
          <a:bodyPr lIns="45720" rIns="45720" anchor="ctr" anchorCtr="0">
            <a:noAutofit/>
          </a:bodyPr>
          <a:lstStyle>
            <a:lvl1pPr marL="0" indent="0" algn="ctr">
              <a:buNone/>
              <a:defRPr sz="1397">
                <a:solidFill>
                  <a:schemeClr val="bg2"/>
                </a:solidFill>
              </a:defRPr>
            </a:lvl1pPr>
          </a:lstStyle>
          <a:p>
            <a:pPr lvl="0"/>
            <a:r>
              <a:rPr lang="en-US"/>
              <a:t>Click to edit Master text styles</a:t>
            </a:r>
          </a:p>
        </p:txBody>
      </p:sp>
      <p:sp>
        <p:nvSpPr>
          <p:cNvPr id="7" name="Text Placeholder 6"/>
          <p:cNvSpPr>
            <a:spLocks noGrp="1"/>
          </p:cNvSpPr>
          <p:nvPr>
            <p:ph type="body" sz="quarter" idx="14" hasCustomPrompt="1"/>
          </p:nvPr>
        </p:nvSpPr>
        <p:spPr>
          <a:xfrm>
            <a:off x="3879851" y="266700"/>
            <a:ext cx="1735138" cy="711200"/>
          </a:xfrm>
        </p:spPr>
        <p:txBody>
          <a:bodyPr>
            <a:noAutofit/>
          </a:bodyPr>
          <a:lstStyle>
            <a:lvl1pPr marL="0" indent="0">
              <a:buFontTx/>
              <a:buNone/>
              <a:defRPr sz="2394">
                <a:solidFill>
                  <a:schemeClr val="accent5">
                    <a:lumMod val="10000"/>
                  </a:schemeClr>
                </a:solidFill>
              </a:defRPr>
            </a:lvl1pPr>
          </a:lstStyle>
          <a:p>
            <a:pPr lvl="0"/>
            <a:r>
              <a:rPr lang="en-US"/>
              <a:t>Type “Purpose:”</a:t>
            </a:r>
          </a:p>
        </p:txBody>
      </p:sp>
      <p:sp>
        <p:nvSpPr>
          <p:cNvPr id="27" name="Rectangle 2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28" name="TextBox 27"/>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321414121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allout with graphic">
    <p:spTree>
      <p:nvGrpSpPr>
        <p:cNvPr id="1" name=""/>
        <p:cNvGrpSpPr/>
        <p:nvPr/>
      </p:nvGrpSpPr>
      <p:grpSpPr>
        <a:xfrm>
          <a:off x="0" y="0"/>
          <a:ext cx="0" cy="0"/>
          <a:chOff x="0" y="0"/>
          <a:chExt cx="0" cy="0"/>
        </a:xfrm>
      </p:grpSpPr>
      <p:sp>
        <p:nvSpPr>
          <p:cNvPr id="3" name="Rectangle 2" descr="&quot;&quot;"/>
          <p:cNvSpPr/>
          <p:nvPr userDrawn="1"/>
        </p:nvSpPr>
        <p:spPr>
          <a:xfrm>
            <a:off x="1371600" y="1600200"/>
            <a:ext cx="9296400" cy="10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itle 1"/>
          <p:cNvSpPr>
            <a:spLocks noGrp="1"/>
          </p:cNvSpPr>
          <p:nvPr>
            <p:ph type="title"/>
          </p:nvPr>
        </p:nvSpPr>
        <p:spPr/>
        <p:txBody>
          <a:bodyPr>
            <a:normAutofit/>
          </a:bodyPr>
          <a:lstStyle>
            <a:lvl1pPr>
              <a:defRPr kumimoji="0" lang="en-US" sz="3292"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371600" y="1600200"/>
            <a:ext cx="9296400" cy="1066800"/>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1371600" y="2819400"/>
            <a:ext cx="9296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9" name="TextBox 8"/>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35092282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xt with callout">
    <p:spTree>
      <p:nvGrpSpPr>
        <p:cNvPr id="1" name=""/>
        <p:cNvGrpSpPr/>
        <p:nvPr/>
      </p:nvGrpSpPr>
      <p:grpSpPr>
        <a:xfrm>
          <a:off x="0" y="0"/>
          <a:ext cx="0" cy="0"/>
          <a:chOff x="0" y="0"/>
          <a:chExt cx="0" cy="0"/>
        </a:xfrm>
      </p:grpSpPr>
      <p:sp>
        <p:nvSpPr>
          <p:cNvPr id="3" name="Rectangle 2" descr="&quot;&quot;"/>
          <p:cNvSpPr/>
          <p:nvPr userDrawn="1"/>
        </p:nvSpPr>
        <p:spPr>
          <a:xfrm>
            <a:off x="1409075" y="4419600"/>
            <a:ext cx="9296400" cy="17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itle 1"/>
          <p:cNvSpPr>
            <a:spLocks noGrp="1"/>
          </p:cNvSpPr>
          <p:nvPr>
            <p:ph type="title"/>
          </p:nvPr>
        </p:nvSpPr>
        <p:spPr/>
        <p:txBody>
          <a:bodyPr>
            <a:normAutofit/>
          </a:bodyPr>
          <a:lstStyle>
            <a:lvl1pPr>
              <a:defRPr kumimoji="0" lang="en-US" sz="3292"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400332" y="4419600"/>
            <a:ext cx="9296400" cy="1718872"/>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436380" y="1391312"/>
            <a:ext cx="1134922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9" name="TextBox 8"/>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3381149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10633E-B5BF-7C48-9753-DDAD0C53CC1F}" type="slidenum">
              <a:rPr lang="en-US" smtClean="0"/>
              <a:t>‹#›</a:t>
            </a:fld>
            <a:endParaRPr lang="en-US" dirty="0"/>
          </a:p>
        </p:txBody>
      </p:sp>
      <p:sp>
        <p:nvSpPr>
          <p:cNvPr id="6"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4001" y="3602038"/>
            <a:ext cx="9144001"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a:t>
            </a:r>
          </a:p>
        </p:txBody>
      </p:sp>
    </p:spTree>
    <p:extLst>
      <p:ext uri="{BB962C8B-B14F-4D97-AF65-F5344CB8AC3E}">
        <p14:creationId xmlns:p14="http://schemas.microsoft.com/office/powerpoint/2010/main" val="3364804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8" name="Rectangle 7"/>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9" name="Rectangle 8"/>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solidFill>
                <a:schemeClr val="tx2"/>
              </a:solidFill>
              <a:latin typeface="Arial" charset="0"/>
            </a:endParaRPr>
          </a:p>
        </p:txBody>
      </p:sp>
      <p:sp>
        <p:nvSpPr>
          <p:cNvPr id="10" name="Rectangle 9"/>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Tree>
    <p:extLst>
      <p:ext uri="{BB962C8B-B14F-4D97-AF65-F5344CB8AC3E}">
        <p14:creationId xmlns:p14="http://schemas.microsoft.com/office/powerpoint/2010/main" val="1628597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856563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10" name="Rectangle 9"/>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1" name="Rectangle 10"/>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2" name="Rectangle 11"/>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4"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Tree>
    <p:extLst>
      <p:ext uri="{BB962C8B-B14F-4D97-AF65-F5344CB8AC3E}">
        <p14:creationId xmlns:p14="http://schemas.microsoft.com/office/powerpoint/2010/main" val="189118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B10633E-B5BF-7C48-9753-DDAD0C53CC1F}" type="slidenum">
              <a:rPr lang="en-US" smtClean="0"/>
              <a:t>‹#›</a:t>
            </a:fld>
            <a:endParaRPr lang="en-US" dirty="0"/>
          </a:p>
        </p:txBody>
      </p:sp>
      <p:sp>
        <p:nvSpPr>
          <p:cNvPr id="10"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11"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
        <p:nvSpPr>
          <p:cNvPr id="12" name="Rectangle 11"/>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3" name="Rectangle 12"/>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4" name="Rectangle 13"/>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Tree>
    <p:extLst>
      <p:ext uri="{BB962C8B-B14F-4D97-AF65-F5344CB8AC3E}">
        <p14:creationId xmlns:p14="http://schemas.microsoft.com/office/powerpoint/2010/main" val="1762624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10633E-B5BF-7C48-9753-DDAD0C53CC1F}" type="slidenum">
              <a:rPr lang="en-US" smtClean="0"/>
              <a:t>‹#›</a:t>
            </a:fld>
            <a:endParaRPr lang="en-US" dirty="0"/>
          </a:p>
        </p:txBody>
      </p:sp>
      <p:sp>
        <p:nvSpPr>
          <p:cNvPr id="6"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7206834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0633E-B5BF-7C48-9753-DDAD0C53CC1F}" type="slidenum">
              <a:rPr lang="en-US" smtClean="0"/>
              <a:t>‹#›</a:t>
            </a:fld>
            <a:endParaRPr lang="en-US" dirty="0"/>
          </a:p>
        </p:txBody>
      </p:sp>
      <p:sp>
        <p:nvSpPr>
          <p:cNvPr id="5"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0333930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5776501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541062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273290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0633E-B5BF-7C48-9753-DDAD0C53CC1F}" type="slidenum">
              <a:rPr lang="en-US" smtClean="0"/>
              <a:t>‹#›</a:t>
            </a:fld>
            <a:endParaRPr lang="en-US" dirty="0"/>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1321787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ntent Stacke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6401" y="304800"/>
            <a:ext cx="11379200" cy="758952"/>
          </a:xfrm>
        </p:spPr>
        <p:txBody>
          <a:bodyPr/>
          <a:lstStyle>
            <a:lvl1pPr>
              <a:defRPr>
                <a:solidFill>
                  <a:srgbClr val="3D58A7"/>
                </a:solidFill>
              </a:defRPr>
            </a:lvl1pPr>
          </a:lstStyle>
          <a:p>
            <a:r>
              <a:rPr kumimoji="0" lang="en-US"/>
              <a:t>Click to edit Master title style</a:t>
            </a:r>
          </a:p>
        </p:txBody>
      </p:sp>
      <p:sp>
        <p:nvSpPr>
          <p:cNvPr id="4" name="Text Placeholder 3"/>
          <p:cNvSpPr>
            <a:spLocks noGrp="1"/>
          </p:cNvSpPr>
          <p:nvPr>
            <p:ph type="body" sz="quarter" idx="10"/>
          </p:nvPr>
        </p:nvSpPr>
        <p:spPr>
          <a:xfrm>
            <a:off x="401638" y="1447800"/>
            <a:ext cx="11339512" cy="685800"/>
          </a:xfrm>
        </p:spPr>
        <p:txBody>
          <a:bodyPr/>
          <a:lstStyle>
            <a:lvl1pPr marL="0" indent="0">
              <a:buFontTx/>
              <a:buNone/>
              <a:defRPr/>
            </a:lvl1pPr>
          </a:lstStyle>
          <a:p>
            <a:pPr lvl="0"/>
            <a:r>
              <a:rPr lang="en-US"/>
              <a:t>Click to edit Master text styles</a:t>
            </a:r>
          </a:p>
        </p:txBody>
      </p:sp>
      <p:sp>
        <p:nvSpPr>
          <p:cNvPr id="8" name="Content Placeholder 7"/>
          <p:cNvSpPr>
            <a:spLocks noGrp="1"/>
          </p:cNvSpPr>
          <p:nvPr>
            <p:ph sz="quarter" idx="1"/>
          </p:nvPr>
        </p:nvSpPr>
        <p:spPr>
          <a:xfrm>
            <a:off x="401638" y="2133602"/>
            <a:ext cx="11302501" cy="4225493"/>
          </a:xfrm>
        </p:spPr>
        <p:txBody>
          <a:bodyPr anchor="t" anchorCtr="0"/>
          <a:lstStyle>
            <a:lvl1pPr>
              <a:buClrTx/>
              <a:defRPr/>
            </a:lvl1pPr>
            <a:lvl2pPr>
              <a:buClr>
                <a:srgbClr val="3D58A7"/>
              </a:buClr>
              <a:defRPr>
                <a:solidFill>
                  <a:schemeClr val="accent5">
                    <a:lumMod val="25000"/>
                  </a:schemeClr>
                </a:solidFill>
              </a:defRPr>
            </a:lvl2pPr>
            <a:lvl3pPr marL="820903" indent="-228029">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Rectangle 11"/>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3" name="TextBox 12"/>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302292395"/>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0" name="Rectangle 9"/>
          <p:cNvSpPr>
            <a:spLocks noChangeArrowheads="1"/>
          </p:cNvSpPr>
          <p:nvPr/>
        </p:nvSpPr>
        <p:spPr bwMode="white">
          <a:xfrm>
            <a:off x="11988801"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5" name="Rectangle 4"/>
          <p:cNvSpPr>
            <a:spLocks noChangeArrowheads="1"/>
          </p:cNvSpPr>
          <p:nvPr userDrawn="1"/>
        </p:nvSpPr>
        <p:spPr bwMode="auto">
          <a:xfrm>
            <a:off x="211328" y="6391659"/>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2" name="Content Placeholder 7"/>
          <p:cNvSpPr>
            <a:spLocks noGrp="1"/>
          </p:cNvSpPr>
          <p:nvPr>
            <p:ph sz="quarter" idx="1"/>
          </p:nvPr>
        </p:nvSpPr>
        <p:spPr>
          <a:xfrm>
            <a:off x="402337"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0903" indent="-228029">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Title 1"/>
          <p:cNvSpPr>
            <a:spLocks noGrp="1"/>
          </p:cNvSpPr>
          <p:nvPr>
            <p:ph type="title"/>
          </p:nvPr>
        </p:nvSpPr>
        <p:spPr>
          <a:xfrm>
            <a:off x="402337" y="307848"/>
            <a:ext cx="11379200" cy="758952"/>
          </a:xfrm>
        </p:spPr>
        <p:txBody>
          <a:bodyPr/>
          <a:lstStyle>
            <a:lvl1pPr>
              <a:defRPr>
                <a:solidFill>
                  <a:srgbClr val="3D58A7"/>
                </a:solidFill>
              </a:defRPr>
            </a:lvl1pPr>
          </a:lstStyle>
          <a:p>
            <a:r>
              <a:rPr kumimoji="0" lang="en-US"/>
              <a:t>Click to edit Master title style</a:t>
            </a:r>
          </a:p>
        </p:txBody>
      </p:sp>
      <p:sp>
        <p:nvSpPr>
          <p:cNvPr id="14" name="Rectangle 13"/>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5" name="TextBox 14"/>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14341115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7" y="307848"/>
            <a:ext cx="11379200" cy="758952"/>
          </a:xfrm>
        </p:spPr>
        <p:txBody>
          <a:bodyPr/>
          <a:lstStyle>
            <a:lvl1pPr>
              <a:defRPr>
                <a:solidFill>
                  <a:srgbClr val="3D58A7"/>
                </a:solidFill>
              </a:defRPr>
            </a:lvl1pPr>
          </a:lstStyle>
          <a:p>
            <a:r>
              <a:rPr kumimoji="0" lang="en-US"/>
              <a:t>Click to edit Master title style</a:t>
            </a:r>
          </a:p>
        </p:txBody>
      </p:sp>
      <p:sp>
        <p:nvSpPr>
          <p:cNvPr id="10" name="Content Placeholder 9"/>
          <p:cNvSpPr>
            <a:spLocks noGrp="1"/>
          </p:cNvSpPr>
          <p:nvPr>
            <p:ph sz="half" idx="1"/>
          </p:nvPr>
        </p:nvSpPr>
        <p:spPr>
          <a:xfrm>
            <a:off x="402335" y="1371600"/>
            <a:ext cx="7116065" cy="4681728"/>
          </a:xfrm>
        </p:spPr>
        <p:txBody>
          <a:bodyPr/>
          <a:lstStyle>
            <a:lvl1pPr>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8026402" y="1371600"/>
            <a:ext cx="3759199" cy="4681728"/>
          </a:xfrm>
        </p:spPr>
        <p:txBody>
          <a:bodyPr/>
          <a:lstStyle>
            <a:lvl1pPr>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4" name="Straight Connector 3"/>
          <p:cNvCxnSpPr/>
          <p:nvPr userDrawn="1"/>
        </p:nvCxnSpPr>
        <p:spPr>
          <a:xfrm flipH="1">
            <a:off x="7772401" y="1332705"/>
            <a:ext cx="1" cy="4773168"/>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1" name="TextBox 10"/>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3348829749"/>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Discussion Ques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23900"/>
            <a:ext cx="8686800" cy="1371600"/>
          </a:xfrm>
        </p:spPr>
        <p:txBody>
          <a:bodyPr anchor="ctr" anchorCtr="0">
            <a:normAutofit/>
          </a:bodyPr>
          <a:lstStyle>
            <a:lvl1pPr algn="l">
              <a:defRPr sz="2793" b="0">
                <a:solidFill>
                  <a:schemeClr val="accent1"/>
                </a:solidFill>
                <a:latin typeface="Georgia" charset="0"/>
                <a:ea typeface="Georgia" charset="0"/>
                <a:cs typeface="Georgia" charset="0"/>
              </a:defRPr>
            </a:lvl1pPr>
          </a:lstStyle>
          <a:p>
            <a:r>
              <a:rPr lang="en-US"/>
              <a:t>Click to edit Master title style</a:t>
            </a:r>
          </a:p>
        </p:txBody>
      </p:sp>
      <p:sp>
        <p:nvSpPr>
          <p:cNvPr id="7" name="Oval 6"/>
          <p:cNvSpPr/>
          <p:nvPr userDrawn="1"/>
        </p:nvSpPr>
        <p:spPr>
          <a:xfrm>
            <a:off x="1219201" y="723900"/>
            <a:ext cx="1371600" cy="1371600"/>
          </a:xfrm>
          <a:prstGeom prst="ellipse">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78" b="1" i="0" dirty="0">
                <a:latin typeface="Arial Black" charset="0"/>
                <a:ea typeface="Arial Black" charset="0"/>
                <a:cs typeface="Arial Black" charset="0"/>
              </a:rPr>
              <a:t>?</a:t>
            </a:r>
          </a:p>
        </p:txBody>
      </p:sp>
      <p:sp>
        <p:nvSpPr>
          <p:cNvPr id="8" name="Rectangle 7"/>
          <p:cNvSpPr/>
          <p:nvPr userDrawn="1"/>
        </p:nvSpPr>
        <p:spPr>
          <a:xfrm>
            <a:off x="228601" y="2584450"/>
            <a:ext cx="11734800" cy="3587750"/>
          </a:xfrm>
          <a:prstGeom prst="rect">
            <a:avLst/>
          </a:prstGeom>
          <a:solidFill>
            <a:srgbClr val="3C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10" name="Text Placeholder 9"/>
          <p:cNvSpPr>
            <a:spLocks noGrp="1"/>
          </p:cNvSpPr>
          <p:nvPr>
            <p:ph type="body" sz="quarter" idx="13"/>
          </p:nvPr>
        </p:nvSpPr>
        <p:spPr>
          <a:xfrm>
            <a:off x="6096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 Placeholder 9"/>
          <p:cNvSpPr>
            <a:spLocks noGrp="1"/>
          </p:cNvSpPr>
          <p:nvPr>
            <p:ph type="body" sz="quarter" idx="14"/>
          </p:nvPr>
        </p:nvSpPr>
        <p:spPr>
          <a:xfrm>
            <a:off x="61722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453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6" grpId="0" build="allAtOnce">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nvers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Picture Placeholder 3"/>
          <p:cNvSpPr>
            <a:spLocks noGrp="1"/>
          </p:cNvSpPr>
          <p:nvPr>
            <p:ph type="pic" sz="quarter" idx="10"/>
          </p:nvPr>
        </p:nvSpPr>
        <p:spPr>
          <a:xfrm>
            <a:off x="6477000" y="1447800"/>
            <a:ext cx="5105400" cy="4724400"/>
          </a:xfrm>
        </p:spPr>
        <p:txBody>
          <a:bodyPr/>
          <a:lstStyle/>
          <a:p>
            <a:endParaRPr lang="en-US" dirty="0"/>
          </a:p>
        </p:txBody>
      </p:sp>
      <p:sp>
        <p:nvSpPr>
          <p:cNvPr id="5" name="Rounded Rectangular Callout 4" descr="speech bubble"/>
          <p:cNvSpPr/>
          <p:nvPr userDrawn="1"/>
        </p:nvSpPr>
        <p:spPr>
          <a:xfrm>
            <a:off x="914400" y="1447800"/>
            <a:ext cx="4114800" cy="3429000"/>
          </a:xfrm>
          <a:prstGeom prst="wedgeRoundRectCallout">
            <a:avLst>
              <a:gd name="adj1" fmla="val 76698"/>
              <a:gd name="adj2" fmla="val -268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7" name="Text Placeholder 6"/>
          <p:cNvSpPr>
            <a:spLocks noGrp="1"/>
          </p:cNvSpPr>
          <p:nvPr>
            <p:ph type="body" sz="quarter" idx="11"/>
          </p:nvPr>
        </p:nvSpPr>
        <p:spPr>
          <a:xfrm>
            <a:off x="1143001" y="1676400"/>
            <a:ext cx="3657600" cy="2971800"/>
          </a:xfrm>
        </p:spPr>
        <p:txBody>
          <a:bodyPr anchor="ctr" anchorCtr="0"/>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Rectangle 5"/>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8" name="TextBox 7"/>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2167285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3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8" name="Rectangle 17"/>
          <p:cNvSpPr>
            <a:spLocks noChangeArrowheads="1"/>
          </p:cNvSpPr>
          <p:nvPr/>
        </p:nvSpPr>
        <p:spPr bwMode="white">
          <a:xfrm>
            <a:off x="11988801"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2" name="Rectangle 11"/>
          <p:cNvSpPr>
            <a:spLocks noChangeArrowheads="1"/>
          </p:cNvSpPr>
          <p:nvPr/>
        </p:nvSpPr>
        <p:spPr bwMode="auto">
          <a:xfrm>
            <a:off x="255948" y="189346"/>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3" name="Text Placeholder 2"/>
          <p:cNvSpPr>
            <a:spLocks noGrp="1"/>
          </p:cNvSpPr>
          <p:nvPr>
            <p:ph type="body" idx="1"/>
          </p:nvPr>
        </p:nvSpPr>
        <p:spPr>
          <a:xfrm>
            <a:off x="585174" y="4610105"/>
            <a:ext cx="2895600" cy="1136903"/>
          </a:xfrm>
        </p:spPr>
        <p:txBody>
          <a:bodyPr anchor="t"/>
          <a:lstStyle>
            <a:lvl1pPr marL="0" indent="0" algn="ctr">
              <a:buNone/>
              <a:defRPr sz="1596" b="1" cap="all" spc="249" baseline="0">
                <a:solidFill>
                  <a:schemeClr val="bg1"/>
                </a:solidFill>
              </a:defRPr>
            </a:lvl1pPr>
            <a:lvl2pPr>
              <a:buNone/>
              <a:defRPr sz="1795">
                <a:solidFill>
                  <a:schemeClr val="tx1">
                    <a:tint val="75000"/>
                  </a:schemeClr>
                </a:solidFill>
              </a:defRPr>
            </a:lvl2pPr>
            <a:lvl3pPr>
              <a:buNone/>
              <a:defRPr sz="1596">
                <a:solidFill>
                  <a:schemeClr val="tx1">
                    <a:tint val="75000"/>
                  </a:schemeClr>
                </a:solidFill>
              </a:defRPr>
            </a:lvl3pPr>
            <a:lvl4pPr>
              <a:buNone/>
              <a:defRPr sz="1397">
                <a:solidFill>
                  <a:schemeClr val="tx1">
                    <a:tint val="75000"/>
                  </a:schemeClr>
                </a:solidFill>
              </a:defRPr>
            </a:lvl4pPr>
            <a:lvl5pPr>
              <a:buNone/>
              <a:defRPr sz="1397">
                <a:solidFill>
                  <a:schemeClr val="tx1">
                    <a:tint val="75000"/>
                  </a:schemeClr>
                </a:solidFill>
              </a:defRPr>
            </a:lvl5pPr>
          </a:lstStyle>
          <a:p>
            <a:pPr lvl="0" eaLnBrk="1" latinLnBrk="0" hangingPunct="1"/>
            <a:r>
              <a:rPr kumimoji="0" lang="en-US"/>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793" dirty="0"/>
              <a:t>Instructions</a:t>
            </a:r>
          </a:p>
        </p:txBody>
      </p:sp>
      <p:sp>
        <p:nvSpPr>
          <p:cNvPr id="23" name="Content Placeholder 9"/>
          <p:cNvSpPr>
            <a:spLocks noGrp="1"/>
          </p:cNvSpPr>
          <p:nvPr>
            <p:ph sz="half" idx="10"/>
          </p:nvPr>
        </p:nvSpPr>
        <p:spPr>
          <a:xfrm>
            <a:off x="4068085" y="2115128"/>
            <a:ext cx="5384800" cy="3048000"/>
          </a:xfrm>
        </p:spPr>
        <p:txBody>
          <a:bodyPr/>
          <a:lstStyle>
            <a:lvl1pPr marL="456057" indent="-456057">
              <a:buFont typeface="+mj-lt"/>
              <a:buAutoNum type="arabicPeriod"/>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596"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1" y="266698"/>
            <a:ext cx="5413841" cy="711415"/>
          </a:xfrm>
        </p:spPr>
        <p:txBody>
          <a:bodyPr anchor="t">
            <a:normAutofit/>
          </a:bodyPr>
          <a:lstStyle>
            <a:lvl1pPr marL="0" indent="0" algn="l" eaLnBrk="1" latinLnBrk="0" hangingPunct="1">
              <a:buNone/>
              <a:defRPr sz="1795" b="0" u="none" cap="none" spc="249" baseline="0">
                <a:solidFill>
                  <a:schemeClr val="accent5">
                    <a:lumMod val="10000"/>
                  </a:schemeClr>
                </a:solidFill>
              </a:defRPr>
            </a:lvl1pPr>
            <a:lvl2pPr>
              <a:buNone/>
              <a:defRPr sz="1795">
                <a:solidFill>
                  <a:schemeClr val="tx1">
                    <a:tint val="75000"/>
                  </a:schemeClr>
                </a:solidFill>
              </a:defRPr>
            </a:lvl2pPr>
            <a:lvl3pPr>
              <a:buNone/>
              <a:defRPr sz="1596">
                <a:solidFill>
                  <a:schemeClr val="tx1">
                    <a:tint val="75000"/>
                  </a:schemeClr>
                </a:solidFill>
              </a:defRPr>
            </a:lvl3pPr>
            <a:lvl4pPr>
              <a:buNone/>
              <a:defRPr sz="1397">
                <a:solidFill>
                  <a:schemeClr val="tx1">
                    <a:tint val="75000"/>
                  </a:schemeClr>
                </a:solidFill>
              </a:defRPr>
            </a:lvl4pPr>
            <a:lvl5pPr>
              <a:buNone/>
              <a:defRPr sz="1397">
                <a:solidFill>
                  <a:schemeClr val="tx1">
                    <a:tint val="75000"/>
                  </a:schemeClr>
                </a:solidFill>
              </a:defRPr>
            </a:lvl5pPr>
          </a:lstStyle>
          <a:p>
            <a:pPr lvl="0" eaLnBrk="1" latinLnBrk="0" hangingPunct="1"/>
            <a:r>
              <a:rPr kumimoji="0" lang="en-US"/>
              <a:t>Click to edit master text styles </a:t>
            </a:r>
            <a:r>
              <a:rPr lang="en-US"/>
              <a:t> </a:t>
            </a:r>
            <a:endParaRPr kumimoji="0" lang="en-US"/>
          </a:p>
        </p:txBody>
      </p:sp>
      <p:sp>
        <p:nvSpPr>
          <p:cNvPr id="6" name="Text Placeholder 5"/>
          <p:cNvSpPr>
            <a:spLocks noGrp="1"/>
          </p:cNvSpPr>
          <p:nvPr>
            <p:ph type="body" sz="quarter" idx="13"/>
          </p:nvPr>
        </p:nvSpPr>
        <p:spPr>
          <a:xfrm>
            <a:off x="9453563" y="1417640"/>
            <a:ext cx="1574800" cy="428625"/>
          </a:xfrm>
        </p:spPr>
        <p:txBody>
          <a:bodyPr lIns="45720" rIns="45720" anchor="ctr" anchorCtr="0">
            <a:noAutofit/>
          </a:bodyPr>
          <a:lstStyle>
            <a:lvl1pPr marL="0" indent="0" algn="ctr">
              <a:buNone/>
              <a:defRPr sz="1397">
                <a:solidFill>
                  <a:schemeClr val="bg2"/>
                </a:solidFill>
              </a:defRPr>
            </a:lvl1pPr>
          </a:lstStyle>
          <a:p>
            <a:pPr lvl="0"/>
            <a:r>
              <a:rPr lang="en-US"/>
              <a:t>Click to edit Master text styles</a:t>
            </a:r>
          </a:p>
        </p:txBody>
      </p:sp>
      <p:sp>
        <p:nvSpPr>
          <p:cNvPr id="7" name="Text Placeholder 6"/>
          <p:cNvSpPr>
            <a:spLocks noGrp="1"/>
          </p:cNvSpPr>
          <p:nvPr>
            <p:ph type="body" sz="quarter" idx="14" hasCustomPrompt="1"/>
          </p:nvPr>
        </p:nvSpPr>
        <p:spPr>
          <a:xfrm>
            <a:off x="3879851" y="266700"/>
            <a:ext cx="1735138" cy="711200"/>
          </a:xfrm>
        </p:spPr>
        <p:txBody>
          <a:bodyPr>
            <a:noAutofit/>
          </a:bodyPr>
          <a:lstStyle>
            <a:lvl1pPr marL="0" indent="0">
              <a:buFontTx/>
              <a:buNone/>
              <a:defRPr sz="2394">
                <a:solidFill>
                  <a:schemeClr val="accent5">
                    <a:lumMod val="10000"/>
                  </a:schemeClr>
                </a:solidFill>
              </a:defRPr>
            </a:lvl1pPr>
          </a:lstStyle>
          <a:p>
            <a:pPr lvl="0"/>
            <a:r>
              <a:rPr lang="en-US"/>
              <a:t>Type “Purpose:”</a:t>
            </a:r>
          </a:p>
        </p:txBody>
      </p:sp>
      <p:sp>
        <p:nvSpPr>
          <p:cNvPr id="27" name="Rectangle 2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28" name="TextBox 27"/>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111505906"/>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allout with graphic">
    <p:spTree>
      <p:nvGrpSpPr>
        <p:cNvPr id="1" name=""/>
        <p:cNvGrpSpPr/>
        <p:nvPr/>
      </p:nvGrpSpPr>
      <p:grpSpPr>
        <a:xfrm>
          <a:off x="0" y="0"/>
          <a:ext cx="0" cy="0"/>
          <a:chOff x="0" y="0"/>
          <a:chExt cx="0" cy="0"/>
        </a:xfrm>
      </p:grpSpPr>
      <p:sp>
        <p:nvSpPr>
          <p:cNvPr id="3" name="Rectangle 2" descr="&quot;&quot;"/>
          <p:cNvSpPr/>
          <p:nvPr userDrawn="1"/>
        </p:nvSpPr>
        <p:spPr>
          <a:xfrm>
            <a:off x="1371600" y="1600200"/>
            <a:ext cx="9296400" cy="10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itle 1"/>
          <p:cNvSpPr>
            <a:spLocks noGrp="1"/>
          </p:cNvSpPr>
          <p:nvPr>
            <p:ph type="title"/>
          </p:nvPr>
        </p:nvSpPr>
        <p:spPr/>
        <p:txBody>
          <a:bodyPr>
            <a:normAutofit/>
          </a:bodyPr>
          <a:lstStyle>
            <a:lvl1pPr>
              <a:defRPr kumimoji="0" lang="en-US" sz="3292"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371600" y="1600200"/>
            <a:ext cx="9296400" cy="1066800"/>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1371600" y="2819400"/>
            <a:ext cx="9296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9" name="TextBox 8"/>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2791210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 with callout">
    <p:spTree>
      <p:nvGrpSpPr>
        <p:cNvPr id="1" name=""/>
        <p:cNvGrpSpPr/>
        <p:nvPr/>
      </p:nvGrpSpPr>
      <p:grpSpPr>
        <a:xfrm>
          <a:off x="0" y="0"/>
          <a:ext cx="0" cy="0"/>
          <a:chOff x="0" y="0"/>
          <a:chExt cx="0" cy="0"/>
        </a:xfrm>
      </p:grpSpPr>
      <p:sp>
        <p:nvSpPr>
          <p:cNvPr id="3" name="Rectangle 2" descr="&quot;&quot;"/>
          <p:cNvSpPr/>
          <p:nvPr userDrawn="1"/>
        </p:nvSpPr>
        <p:spPr>
          <a:xfrm>
            <a:off x="1409075" y="4419600"/>
            <a:ext cx="9296400" cy="17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itle 1"/>
          <p:cNvSpPr>
            <a:spLocks noGrp="1"/>
          </p:cNvSpPr>
          <p:nvPr>
            <p:ph type="title"/>
          </p:nvPr>
        </p:nvSpPr>
        <p:spPr/>
        <p:txBody>
          <a:bodyPr>
            <a:normAutofit/>
          </a:bodyPr>
          <a:lstStyle>
            <a:lvl1pPr>
              <a:defRPr kumimoji="0" lang="en-US" sz="3292"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400332" y="4419600"/>
            <a:ext cx="9296400" cy="1718872"/>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436380" y="1391312"/>
            <a:ext cx="1134922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9" name="TextBox 8"/>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329164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4001" y="3602038"/>
            <a:ext cx="9144001"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a:t>
            </a:r>
          </a:p>
        </p:txBody>
      </p:sp>
    </p:spTree>
    <p:extLst>
      <p:ext uri="{BB962C8B-B14F-4D97-AF65-F5344CB8AC3E}">
        <p14:creationId xmlns:p14="http://schemas.microsoft.com/office/powerpoint/2010/main" val="1877251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8" name="Rectangle 7"/>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9" name="Rectangle 8"/>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solidFill>
                <a:schemeClr val="tx2"/>
              </a:solidFill>
              <a:latin typeface="Arial" charset="0"/>
            </a:endParaRPr>
          </a:p>
        </p:txBody>
      </p:sp>
      <p:sp>
        <p:nvSpPr>
          <p:cNvPr id="10" name="Rectangle 9"/>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1" name="TextBox 10">
            <a:extLst>
              <a:ext uri="{FF2B5EF4-FFF2-40B4-BE49-F238E27FC236}">
                <a16:creationId xmlns:a16="http://schemas.microsoft.com/office/drawing/2014/main" id="{D97C8F86-C164-4CAB-A250-364DD4BCB3F2}"/>
              </a:ext>
            </a:extLst>
          </p:cNvPr>
          <p:cNvSpPr txBox="1"/>
          <p:nvPr userDrawn="1"/>
        </p:nvSpPr>
        <p:spPr>
          <a:xfrm>
            <a:off x="10962527" y="20551"/>
            <a:ext cx="966931" cy="369332"/>
          </a:xfrm>
          <a:prstGeom prst="rect">
            <a:avLst/>
          </a:prstGeom>
          <a:noFill/>
        </p:spPr>
        <p:txBody>
          <a:bodyPr wrap="none" rtlCol="0">
            <a:spAutoFit/>
          </a:bodyPr>
          <a:lstStyle/>
          <a:p>
            <a:r>
              <a:rPr lang="en-US" sz="1795" b="1" dirty="0"/>
              <a:t>DRAFT</a:t>
            </a:r>
          </a:p>
        </p:txBody>
      </p:sp>
    </p:spTree>
    <p:extLst>
      <p:ext uri="{BB962C8B-B14F-4D97-AF65-F5344CB8AC3E}">
        <p14:creationId xmlns:p14="http://schemas.microsoft.com/office/powerpoint/2010/main" val="31792717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50374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10" name="Rectangle 9"/>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1" name="Rectangle 10"/>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2" name="Rectangle 11"/>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4"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Tree>
    <p:extLst>
      <p:ext uri="{BB962C8B-B14F-4D97-AF65-F5344CB8AC3E}">
        <p14:creationId xmlns:p14="http://schemas.microsoft.com/office/powerpoint/2010/main" val="1606392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B10633E-B5BF-7C48-9753-DDAD0C53CC1F}" type="slidenum">
              <a:rPr lang="en-US" smtClean="0"/>
              <a:t>‹#›</a:t>
            </a:fld>
            <a:endParaRPr lang="en-US" dirty="0"/>
          </a:p>
        </p:txBody>
      </p:sp>
      <p:sp>
        <p:nvSpPr>
          <p:cNvPr id="10"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
        <p:nvSpPr>
          <p:cNvPr id="11" name="Title 1"/>
          <p:cNvSpPr>
            <a:spLocks noGrp="1"/>
          </p:cNvSpPr>
          <p:nvPr>
            <p:ph type="title"/>
          </p:nvPr>
        </p:nvSpPr>
        <p:spPr>
          <a:xfrm>
            <a:off x="838201" y="145207"/>
            <a:ext cx="10515600" cy="1325563"/>
          </a:xfrm>
        </p:spPr>
        <p:txBody>
          <a:bodyPr>
            <a:normAutofit/>
          </a:bodyPr>
          <a:lstStyle>
            <a:lvl1pPr>
              <a:defRPr sz="3591"/>
            </a:lvl1pPr>
          </a:lstStyle>
          <a:p>
            <a:r>
              <a:rPr lang="en-US"/>
              <a:t>Click to edit Master title style</a:t>
            </a:r>
          </a:p>
        </p:txBody>
      </p:sp>
      <p:sp>
        <p:nvSpPr>
          <p:cNvPr id="12" name="Rectangle 11"/>
          <p:cNvSpPr/>
          <p:nvPr userDrawn="1"/>
        </p:nvSpPr>
        <p:spPr>
          <a:xfrm>
            <a:off x="0" y="2"/>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3" name="Rectangle 12"/>
          <p:cNvSpPr/>
          <p:nvPr userDrawn="1"/>
        </p:nvSpPr>
        <p:spPr>
          <a:xfrm>
            <a:off x="0" y="330402"/>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
        <p:nvSpPr>
          <p:cNvPr id="14" name="Rectangle 13"/>
          <p:cNvSpPr/>
          <p:nvPr userDrawn="1"/>
        </p:nvSpPr>
        <p:spPr>
          <a:xfrm>
            <a:off x="0" y="1134320"/>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b="0" i="0" dirty="0">
              <a:latin typeface="Arial" charset="0"/>
            </a:endParaRPr>
          </a:p>
        </p:txBody>
      </p:sp>
    </p:spTree>
    <p:extLst>
      <p:ext uri="{BB962C8B-B14F-4D97-AF65-F5344CB8AC3E}">
        <p14:creationId xmlns:p14="http://schemas.microsoft.com/office/powerpoint/2010/main" val="6194057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10633E-B5BF-7C48-9753-DDAD0C53CC1F}" type="slidenum">
              <a:rPr lang="en-US" smtClean="0"/>
              <a:t>‹#›</a:t>
            </a:fld>
            <a:endParaRPr lang="en-US" dirty="0"/>
          </a:p>
        </p:txBody>
      </p:sp>
      <p:sp>
        <p:nvSpPr>
          <p:cNvPr id="6"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19015956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0633E-B5BF-7C48-9753-DDAD0C53CC1F}" type="slidenum">
              <a:rPr lang="en-US" smtClean="0"/>
              <a:t>‹#›</a:t>
            </a:fld>
            <a:endParaRPr lang="en-US" dirty="0"/>
          </a:p>
        </p:txBody>
      </p:sp>
      <p:sp>
        <p:nvSpPr>
          <p:cNvPr id="5"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99835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0513543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639108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1057809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 and Number, Version </a:t>
            </a:r>
          </a:p>
        </p:txBody>
      </p:sp>
    </p:spTree>
    <p:extLst>
      <p:ext uri="{BB962C8B-B14F-4D97-AF65-F5344CB8AC3E}">
        <p14:creationId xmlns:p14="http://schemas.microsoft.com/office/powerpoint/2010/main" val="3001805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ypical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87131"/>
          </a:xfrm>
          <a:prstGeom prst="rect">
            <a:avLst/>
          </a:prstGeom>
        </p:spPr>
        <p:txBody>
          <a:bodyPr lIns="274320"/>
          <a:lstStyle/>
          <a:p>
            <a:r>
              <a:rPr lang="en-US"/>
              <a:t>Click to edit Master title style</a:t>
            </a:r>
          </a:p>
        </p:txBody>
      </p:sp>
    </p:spTree>
    <p:extLst>
      <p:ext uri="{BB962C8B-B14F-4D97-AF65-F5344CB8AC3E}">
        <p14:creationId xmlns:p14="http://schemas.microsoft.com/office/powerpoint/2010/main" val="25966898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wo Content Stacke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6401" y="304800"/>
            <a:ext cx="11379200" cy="758952"/>
          </a:xfrm>
        </p:spPr>
        <p:txBody>
          <a:bodyPr/>
          <a:lstStyle>
            <a:lvl1pPr>
              <a:defRPr>
                <a:solidFill>
                  <a:srgbClr val="3D58A7"/>
                </a:solidFill>
              </a:defRPr>
            </a:lvl1pPr>
          </a:lstStyle>
          <a:p>
            <a:r>
              <a:rPr kumimoji="0" lang="en-US"/>
              <a:t>Click to edit Master title style</a:t>
            </a:r>
          </a:p>
        </p:txBody>
      </p:sp>
      <p:sp>
        <p:nvSpPr>
          <p:cNvPr id="4" name="Text Placeholder 3"/>
          <p:cNvSpPr>
            <a:spLocks noGrp="1"/>
          </p:cNvSpPr>
          <p:nvPr>
            <p:ph type="body" sz="quarter" idx="10"/>
          </p:nvPr>
        </p:nvSpPr>
        <p:spPr>
          <a:xfrm>
            <a:off x="401638" y="1447800"/>
            <a:ext cx="11339512" cy="685800"/>
          </a:xfrm>
        </p:spPr>
        <p:txBody>
          <a:bodyPr/>
          <a:lstStyle>
            <a:lvl1pPr marL="0" indent="0">
              <a:buFontTx/>
              <a:buNone/>
              <a:defRPr/>
            </a:lvl1pPr>
          </a:lstStyle>
          <a:p>
            <a:pPr lvl="0"/>
            <a:r>
              <a:rPr lang="en-US"/>
              <a:t>Click to edit Master text styles</a:t>
            </a:r>
          </a:p>
        </p:txBody>
      </p:sp>
      <p:sp>
        <p:nvSpPr>
          <p:cNvPr id="8" name="Content Placeholder 7"/>
          <p:cNvSpPr>
            <a:spLocks noGrp="1"/>
          </p:cNvSpPr>
          <p:nvPr>
            <p:ph sz="quarter" idx="1"/>
          </p:nvPr>
        </p:nvSpPr>
        <p:spPr>
          <a:xfrm>
            <a:off x="401638" y="2133602"/>
            <a:ext cx="11302501" cy="4225493"/>
          </a:xfrm>
        </p:spPr>
        <p:txBody>
          <a:bodyPr anchor="t" anchorCtr="0"/>
          <a:lstStyle>
            <a:lvl1pPr>
              <a:buClrTx/>
              <a:defRPr/>
            </a:lvl1pPr>
            <a:lvl2pPr>
              <a:buClr>
                <a:srgbClr val="3D58A7"/>
              </a:buClr>
              <a:defRPr>
                <a:solidFill>
                  <a:schemeClr val="accent5">
                    <a:lumMod val="25000"/>
                  </a:schemeClr>
                </a:solidFill>
              </a:defRPr>
            </a:lvl2pPr>
            <a:lvl3pPr marL="820903" indent="-228029">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Rectangle 11"/>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3" name="TextBox 12"/>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242112546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0" name="Rectangle 9"/>
          <p:cNvSpPr>
            <a:spLocks noChangeArrowheads="1"/>
          </p:cNvSpPr>
          <p:nvPr/>
        </p:nvSpPr>
        <p:spPr bwMode="white">
          <a:xfrm>
            <a:off x="11988801"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5" name="Rectangle 4"/>
          <p:cNvSpPr>
            <a:spLocks noChangeArrowheads="1"/>
          </p:cNvSpPr>
          <p:nvPr userDrawn="1"/>
        </p:nvSpPr>
        <p:spPr bwMode="auto">
          <a:xfrm>
            <a:off x="211328" y="6391659"/>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2" name="Content Placeholder 7"/>
          <p:cNvSpPr>
            <a:spLocks noGrp="1"/>
          </p:cNvSpPr>
          <p:nvPr>
            <p:ph sz="quarter" idx="1"/>
          </p:nvPr>
        </p:nvSpPr>
        <p:spPr>
          <a:xfrm>
            <a:off x="402337"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0903" indent="-228029">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Title 1"/>
          <p:cNvSpPr>
            <a:spLocks noGrp="1"/>
          </p:cNvSpPr>
          <p:nvPr>
            <p:ph type="title"/>
          </p:nvPr>
        </p:nvSpPr>
        <p:spPr>
          <a:xfrm>
            <a:off x="402337" y="307848"/>
            <a:ext cx="11379200" cy="758952"/>
          </a:xfrm>
        </p:spPr>
        <p:txBody>
          <a:bodyPr/>
          <a:lstStyle>
            <a:lvl1pPr>
              <a:defRPr>
                <a:solidFill>
                  <a:srgbClr val="3D58A7"/>
                </a:solidFill>
              </a:defRPr>
            </a:lvl1pPr>
          </a:lstStyle>
          <a:p>
            <a:r>
              <a:rPr kumimoji="0" lang="en-US"/>
              <a:t>Click to edit Master title style</a:t>
            </a:r>
          </a:p>
        </p:txBody>
      </p:sp>
      <p:sp>
        <p:nvSpPr>
          <p:cNvPr id="14" name="Rectangle 13"/>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5" name="TextBox 14"/>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23200243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7" y="307848"/>
            <a:ext cx="11379200" cy="758952"/>
          </a:xfrm>
        </p:spPr>
        <p:txBody>
          <a:bodyPr/>
          <a:lstStyle>
            <a:lvl1pPr>
              <a:defRPr>
                <a:solidFill>
                  <a:srgbClr val="3D58A7"/>
                </a:solidFill>
              </a:defRPr>
            </a:lvl1pPr>
          </a:lstStyle>
          <a:p>
            <a:r>
              <a:rPr kumimoji="0" lang="en-US"/>
              <a:t>Click to edit Master title style</a:t>
            </a:r>
          </a:p>
        </p:txBody>
      </p:sp>
      <p:sp>
        <p:nvSpPr>
          <p:cNvPr id="10" name="Content Placeholder 9"/>
          <p:cNvSpPr>
            <a:spLocks noGrp="1"/>
          </p:cNvSpPr>
          <p:nvPr>
            <p:ph sz="half" idx="1"/>
          </p:nvPr>
        </p:nvSpPr>
        <p:spPr>
          <a:xfrm>
            <a:off x="402335" y="1371600"/>
            <a:ext cx="7116065" cy="4681728"/>
          </a:xfrm>
        </p:spPr>
        <p:txBody>
          <a:bodyPr/>
          <a:lstStyle>
            <a:lvl1pPr>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8026402" y="1371600"/>
            <a:ext cx="3759199" cy="4681728"/>
          </a:xfrm>
        </p:spPr>
        <p:txBody>
          <a:bodyPr/>
          <a:lstStyle>
            <a:lvl1pPr>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4" name="Straight Connector 3"/>
          <p:cNvCxnSpPr/>
          <p:nvPr userDrawn="1"/>
        </p:nvCxnSpPr>
        <p:spPr>
          <a:xfrm flipH="1">
            <a:off x="7772401" y="1332705"/>
            <a:ext cx="1" cy="4773168"/>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11" name="TextBox 10"/>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2448469498"/>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Discussion Ques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23900"/>
            <a:ext cx="8686800" cy="1371600"/>
          </a:xfrm>
        </p:spPr>
        <p:txBody>
          <a:bodyPr anchor="ctr" anchorCtr="0">
            <a:normAutofit/>
          </a:bodyPr>
          <a:lstStyle>
            <a:lvl1pPr algn="l">
              <a:defRPr sz="2793" b="0">
                <a:solidFill>
                  <a:schemeClr val="accent1"/>
                </a:solidFill>
                <a:latin typeface="Georgia" charset="0"/>
                <a:ea typeface="Georgia" charset="0"/>
                <a:cs typeface="Georgia" charset="0"/>
              </a:defRPr>
            </a:lvl1pPr>
          </a:lstStyle>
          <a:p>
            <a:r>
              <a:rPr lang="en-US"/>
              <a:t>Click to edit Master title style</a:t>
            </a:r>
          </a:p>
        </p:txBody>
      </p:sp>
      <p:sp>
        <p:nvSpPr>
          <p:cNvPr id="7" name="Oval 6"/>
          <p:cNvSpPr/>
          <p:nvPr userDrawn="1"/>
        </p:nvSpPr>
        <p:spPr>
          <a:xfrm>
            <a:off x="1219201" y="723900"/>
            <a:ext cx="1371600" cy="1371600"/>
          </a:xfrm>
          <a:prstGeom prst="ellipse">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78" b="1" i="0" dirty="0">
                <a:latin typeface="Arial Black" charset="0"/>
                <a:ea typeface="Arial Black" charset="0"/>
                <a:cs typeface="Arial Black" charset="0"/>
              </a:rPr>
              <a:t>?</a:t>
            </a:r>
          </a:p>
        </p:txBody>
      </p:sp>
      <p:sp>
        <p:nvSpPr>
          <p:cNvPr id="8" name="Rectangle 7"/>
          <p:cNvSpPr/>
          <p:nvPr userDrawn="1"/>
        </p:nvSpPr>
        <p:spPr>
          <a:xfrm>
            <a:off x="228601" y="2584450"/>
            <a:ext cx="11734800" cy="3587750"/>
          </a:xfrm>
          <a:prstGeom prst="rect">
            <a:avLst/>
          </a:prstGeom>
          <a:solidFill>
            <a:srgbClr val="3C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10" name="Text Placeholder 9"/>
          <p:cNvSpPr>
            <a:spLocks noGrp="1"/>
          </p:cNvSpPr>
          <p:nvPr>
            <p:ph type="body" sz="quarter" idx="13"/>
          </p:nvPr>
        </p:nvSpPr>
        <p:spPr>
          <a:xfrm>
            <a:off x="6096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 Placeholder 9"/>
          <p:cNvSpPr>
            <a:spLocks noGrp="1"/>
          </p:cNvSpPr>
          <p:nvPr>
            <p:ph type="body" sz="quarter" idx="14"/>
          </p:nvPr>
        </p:nvSpPr>
        <p:spPr>
          <a:xfrm>
            <a:off x="61722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6123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6" grpId="0" build="allAtOnce">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nvers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Picture Placeholder 3"/>
          <p:cNvSpPr>
            <a:spLocks noGrp="1"/>
          </p:cNvSpPr>
          <p:nvPr>
            <p:ph type="pic" sz="quarter" idx="10"/>
          </p:nvPr>
        </p:nvSpPr>
        <p:spPr>
          <a:xfrm>
            <a:off x="6477000" y="1447800"/>
            <a:ext cx="5105400" cy="4724400"/>
          </a:xfrm>
        </p:spPr>
        <p:txBody>
          <a:bodyPr/>
          <a:lstStyle/>
          <a:p>
            <a:endParaRPr lang="en-US" dirty="0"/>
          </a:p>
        </p:txBody>
      </p:sp>
      <p:sp>
        <p:nvSpPr>
          <p:cNvPr id="5" name="Rounded Rectangular Callout 4" descr="speech bubble"/>
          <p:cNvSpPr/>
          <p:nvPr userDrawn="1"/>
        </p:nvSpPr>
        <p:spPr>
          <a:xfrm>
            <a:off x="914400" y="1447800"/>
            <a:ext cx="4114800" cy="3429000"/>
          </a:xfrm>
          <a:prstGeom prst="wedgeRoundRectCallout">
            <a:avLst>
              <a:gd name="adj1" fmla="val 76698"/>
              <a:gd name="adj2" fmla="val -268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7" name="Text Placeholder 6"/>
          <p:cNvSpPr>
            <a:spLocks noGrp="1"/>
          </p:cNvSpPr>
          <p:nvPr>
            <p:ph type="body" sz="quarter" idx="11"/>
          </p:nvPr>
        </p:nvSpPr>
        <p:spPr>
          <a:xfrm>
            <a:off x="1143001" y="1676400"/>
            <a:ext cx="3657600" cy="2971800"/>
          </a:xfrm>
        </p:spPr>
        <p:txBody>
          <a:bodyPr anchor="ctr" anchorCtr="0"/>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Rectangle 5"/>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8" name="TextBox 7"/>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22991105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3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8" name="Rectangle 17"/>
          <p:cNvSpPr>
            <a:spLocks noChangeArrowheads="1"/>
          </p:cNvSpPr>
          <p:nvPr/>
        </p:nvSpPr>
        <p:spPr bwMode="white">
          <a:xfrm>
            <a:off x="11988801"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12" name="Rectangle 11"/>
          <p:cNvSpPr>
            <a:spLocks noChangeArrowheads="1"/>
          </p:cNvSpPr>
          <p:nvPr/>
        </p:nvSpPr>
        <p:spPr bwMode="auto">
          <a:xfrm>
            <a:off x="255948" y="189346"/>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3" name="Text Placeholder 2"/>
          <p:cNvSpPr>
            <a:spLocks noGrp="1"/>
          </p:cNvSpPr>
          <p:nvPr>
            <p:ph type="body" idx="1"/>
          </p:nvPr>
        </p:nvSpPr>
        <p:spPr>
          <a:xfrm>
            <a:off x="585174" y="4610105"/>
            <a:ext cx="2895600" cy="1136903"/>
          </a:xfrm>
        </p:spPr>
        <p:txBody>
          <a:bodyPr anchor="t"/>
          <a:lstStyle>
            <a:lvl1pPr marL="0" indent="0" algn="ctr">
              <a:buNone/>
              <a:defRPr sz="1596" b="1" cap="all" spc="249" baseline="0">
                <a:solidFill>
                  <a:schemeClr val="bg1"/>
                </a:solidFill>
              </a:defRPr>
            </a:lvl1pPr>
            <a:lvl2pPr>
              <a:buNone/>
              <a:defRPr sz="1795">
                <a:solidFill>
                  <a:schemeClr val="tx1">
                    <a:tint val="75000"/>
                  </a:schemeClr>
                </a:solidFill>
              </a:defRPr>
            </a:lvl2pPr>
            <a:lvl3pPr>
              <a:buNone/>
              <a:defRPr sz="1596">
                <a:solidFill>
                  <a:schemeClr val="tx1">
                    <a:tint val="75000"/>
                  </a:schemeClr>
                </a:solidFill>
              </a:defRPr>
            </a:lvl3pPr>
            <a:lvl4pPr>
              <a:buNone/>
              <a:defRPr sz="1397">
                <a:solidFill>
                  <a:schemeClr val="tx1">
                    <a:tint val="75000"/>
                  </a:schemeClr>
                </a:solidFill>
              </a:defRPr>
            </a:lvl4pPr>
            <a:lvl5pPr>
              <a:buNone/>
              <a:defRPr sz="1397">
                <a:solidFill>
                  <a:schemeClr val="tx1">
                    <a:tint val="75000"/>
                  </a:schemeClr>
                </a:solidFill>
              </a:defRPr>
            </a:lvl5pPr>
          </a:lstStyle>
          <a:p>
            <a:pPr lvl="0" eaLnBrk="1" latinLnBrk="0" hangingPunct="1"/>
            <a:r>
              <a:rPr kumimoji="0" lang="en-US"/>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214" tIns="45607" rIns="91214" bIns="45607" anchor="ctr" compatLnSpc="1"/>
          <a:lstStyle/>
          <a:p>
            <a:endParaRPr kumimoji="0" lang="en-US" sz="1795"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793" dirty="0"/>
              <a:t>Instructions</a:t>
            </a:r>
          </a:p>
        </p:txBody>
      </p:sp>
      <p:sp>
        <p:nvSpPr>
          <p:cNvPr id="23" name="Content Placeholder 9"/>
          <p:cNvSpPr>
            <a:spLocks noGrp="1"/>
          </p:cNvSpPr>
          <p:nvPr>
            <p:ph sz="half" idx="10"/>
          </p:nvPr>
        </p:nvSpPr>
        <p:spPr>
          <a:xfrm>
            <a:off x="4068085" y="2115128"/>
            <a:ext cx="5384800" cy="3048000"/>
          </a:xfrm>
        </p:spPr>
        <p:txBody>
          <a:bodyPr/>
          <a:lstStyle>
            <a:lvl1pPr marL="456057" indent="-456057">
              <a:buFont typeface="+mj-lt"/>
              <a:buAutoNum type="arabicPeriod"/>
              <a:defRPr sz="2494"/>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596"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1" y="266698"/>
            <a:ext cx="5413841" cy="711415"/>
          </a:xfrm>
        </p:spPr>
        <p:txBody>
          <a:bodyPr anchor="t">
            <a:normAutofit/>
          </a:bodyPr>
          <a:lstStyle>
            <a:lvl1pPr marL="0" indent="0" algn="l" eaLnBrk="1" latinLnBrk="0" hangingPunct="1">
              <a:buNone/>
              <a:defRPr sz="1795" b="0" u="none" cap="none" spc="249" baseline="0">
                <a:solidFill>
                  <a:schemeClr val="accent5">
                    <a:lumMod val="10000"/>
                  </a:schemeClr>
                </a:solidFill>
              </a:defRPr>
            </a:lvl1pPr>
            <a:lvl2pPr>
              <a:buNone/>
              <a:defRPr sz="1795">
                <a:solidFill>
                  <a:schemeClr val="tx1">
                    <a:tint val="75000"/>
                  </a:schemeClr>
                </a:solidFill>
              </a:defRPr>
            </a:lvl2pPr>
            <a:lvl3pPr>
              <a:buNone/>
              <a:defRPr sz="1596">
                <a:solidFill>
                  <a:schemeClr val="tx1">
                    <a:tint val="75000"/>
                  </a:schemeClr>
                </a:solidFill>
              </a:defRPr>
            </a:lvl3pPr>
            <a:lvl4pPr>
              <a:buNone/>
              <a:defRPr sz="1397">
                <a:solidFill>
                  <a:schemeClr val="tx1">
                    <a:tint val="75000"/>
                  </a:schemeClr>
                </a:solidFill>
              </a:defRPr>
            </a:lvl4pPr>
            <a:lvl5pPr>
              <a:buNone/>
              <a:defRPr sz="1397">
                <a:solidFill>
                  <a:schemeClr val="tx1">
                    <a:tint val="75000"/>
                  </a:schemeClr>
                </a:solidFill>
              </a:defRPr>
            </a:lvl5pPr>
          </a:lstStyle>
          <a:p>
            <a:pPr lvl="0" eaLnBrk="1" latinLnBrk="0" hangingPunct="1"/>
            <a:r>
              <a:rPr kumimoji="0" lang="en-US"/>
              <a:t>Click to edit master text styles </a:t>
            </a:r>
            <a:r>
              <a:rPr lang="en-US"/>
              <a:t> </a:t>
            </a:r>
            <a:endParaRPr kumimoji="0" lang="en-US"/>
          </a:p>
        </p:txBody>
      </p:sp>
      <p:sp>
        <p:nvSpPr>
          <p:cNvPr id="6" name="Text Placeholder 5"/>
          <p:cNvSpPr>
            <a:spLocks noGrp="1"/>
          </p:cNvSpPr>
          <p:nvPr>
            <p:ph type="body" sz="quarter" idx="13"/>
          </p:nvPr>
        </p:nvSpPr>
        <p:spPr>
          <a:xfrm>
            <a:off x="9453563" y="1417640"/>
            <a:ext cx="1574800" cy="428625"/>
          </a:xfrm>
        </p:spPr>
        <p:txBody>
          <a:bodyPr lIns="45720" rIns="45720" anchor="ctr" anchorCtr="0">
            <a:noAutofit/>
          </a:bodyPr>
          <a:lstStyle>
            <a:lvl1pPr marL="0" indent="0" algn="ctr">
              <a:buNone/>
              <a:defRPr sz="1397">
                <a:solidFill>
                  <a:schemeClr val="bg2"/>
                </a:solidFill>
              </a:defRPr>
            </a:lvl1pPr>
          </a:lstStyle>
          <a:p>
            <a:pPr lvl="0"/>
            <a:r>
              <a:rPr lang="en-US"/>
              <a:t>Click to edit Master text styles</a:t>
            </a:r>
          </a:p>
        </p:txBody>
      </p:sp>
      <p:sp>
        <p:nvSpPr>
          <p:cNvPr id="7" name="Text Placeholder 6"/>
          <p:cNvSpPr>
            <a:spLocks noGrp="1"/>
          </p:cNvSpPr>
          <p:nvPr>
            <p:ph type="body" sz="quarter" idx="14" hasCustomPrompt="1"/>
          </p:nvPr>
        </p:nvSpPr>
        <p:spPr>
          <a:xfrm>
            <a:off x="3879851" y="266700"/>
            <a:ext cx="1735138" cy="711200"/>
          </a:xfrm>
        </p:spPr>
        <p:txBody>
          <a:bodyPr>
            <a:noAutofit/>
          </a:bodyPr>
          <a:lstStyle>
            <a:lvl1pPr marL="0" indent="0">
              <a:buFontTx/>
              <a:buNone/>
              <a:defRPr sz="2394">
                <a:solidFill>
                  <a:schemeClr val="accent5">
                    <a:lumMod val="10000"/>
                  </a:schemeClr>
                </a:solidFill>
              </a:defRPr>
            </a:lvl1pPr>
          </a:lstStyle>
          <a:p>
            <a:pPr lvl="0"/>
            <a:r>
              <a:rPr lang="en-US"/>
              <a:t>Type “Purpose:”</a:t>
            </a:r>
          </a:p>
        </p:txBody>
      </p:sp>
      <p:sp>
        <p:nvSpPr>
          <p:cNvPr id="27" name="Rectangle 2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28" name="TextBox 27"/>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2137914971"/>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allout with graphic">
    <p:spTree>
      <p:nvGrpSpPr>
        <p:cNvPr id="1" name=""/>
        <p:cNvGrpSpPr/>
        <p:nvPr/>
      </p:nvGrpSpPr>
      <p:grpSpPr>
        <a:xfrm>
          <a:off x="0" y="0"/>
          <a:ext cx="0" cy="0"/>
          <a:chOff x="0" y="0"/>
          <a:chExt cx="0" cy="0"/>
        </a:xfrm>
      </p:grpSpPr>
      <p:sp>
        <p:nvSpPr>
          <p:cNvPr id="3" name="Rectangle 2" descr="&quot;&quot;"/>
          <p:cNvSpPr/>
          <p:nvPr userDrawn="1"/>
        </p:nvSpPr>
        <p:spPr>
          <a:xfrm>
            <a:off x="1371600" y="1600200"/>
            <a:ext cx="9296400" cy="10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itle 1"/>
          <p:cNvSpPr>
            <a:spLocks noGrp="1"/>
          </p:cNvSpPr>
          <p:nvPr>
            <p:ph type="title"/>
          </p:nvPr>
        </p:nvSpPr>
        <p:spPr/>
        <p:txBody>
          <a:bodyPr>
            <a:normAutofit/>
          </a:bodyPr>
          <a:lstStyle>
            <a:lvl1pPr>
              <a:defRPr kumimoji="0" lang="en-US" sz="3292"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371600" y="1600200"/>
            <a:ext cx="9296400" cy="1066800"/>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1371600" y="2819400"/>
            <a:ext cx="9296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9" name="TextBox 8"/>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17736605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ext with callout">
    <p:spTree>
      <p:nvGrpSpPr>
        <p:cNvPr id="1" name=""/>
        <p:cNvGrpSpPr/>
        <p:nvPr/>
      </p:nvGrpSpPr>
      <p:grpSpPr>
        <a:xfrm>
          <a:off x="0" y="0"/>
          <a:ext cx="0" cy="0"/>
          <a:chOff x="0" y="0"/>
          <a:chExt cx="0" cy="0"/>
        </a:xfrm>
      </p:grpSpPr>
      <p:sp>
        <p:nvSpPr>
          <p:cNvPr id="3" name="Rectangle 2" descr="&quot;&quot;"/>
          <p:cNvSpPr/>
          <p:nvPr userDrawn="1"/>
        </p:nvSpPr>
        <p:spPr>
          <a:xfrm>
            <a:off x="1409075" y="4419600"/>
            <a:ext cx="9296400" cy="17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2" name="Title 1"/>
          <p:cNvSpPr>
            <a:spLocks noGrp="1"/>
          </p:cNvSpPr>
          <p:nvPr>
            <p:ph type="title"/>
          </p:nvPr>
        </p:nvSpPr>
        <p:spPr/>
        <p:txBody>
          <a:bodyPr>
            <a:normAutofit/>
          </a:bodyPr>
          <a:lstStyle>
            <a:lvl1pPr>
              <a:defRPr kumimoji="0" lang="en-US" sz="3292"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400332" y="4419600"/>
            <a:ext cx="9296400" cy="1718872"/>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436380" y="1391312"/>
            <a:ext cx="1134922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9"/>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214" tIns="45607" rIns="91214" bIns="45607" anchor="ctr" compatLnSpc="1"/>
          <a:lstStyle/>
          <a:p>
            <a:pPr algn="r"/>
            <a:fld id="{FF5E4FCA-AA37-4C6B-AF08-C256E9988BBB}" type="slidenum">
              <a:rPr kumimoji="0" lang="en-US" sz="1197" smtClean="0">
                <a:solidFill>
                  <a:schemeClr val="bg2"/>
                </a:solidFill>
              </a:rPr>
              <a:pPr algn="r"/>
              <a:t>‹#›</a:t>
            </a:fld>
            <a:endParaRPr kumimoji="0" lang="en-US" sz="1197" dirty="0">
              <a:solidFill>
                <a:schemeClr val="bg2"/>
              </a:solidFill>
            </a:endParaRPr>
          </a:p>
        </p:txBody>
      </p:sp>
      <p:sp>
        <p:nvSpPr>
          <p:cNvPr id="9" name="TextBox 8"/>
          <p:cNvSpPr txBox="1"/>
          <p:nvPr userDrawn="1"/>
        </p:nvSpPr>
        <p:spPr>
          <a:xfrm>
            <a:off x="203200" y="6391659"/>
            <a:ext cx="7315200" cy="276999"/>
          </a:xfrm>
          <a:prstGeom prst="rect">
            <a:avLst/>
          </a:prstGeom>
          <a:noFill/>
        </p:spPr>
        <p:txBody>
          <a:bodyPr wrap="square" rtlCol="0">
            <a:spAutoFit/>
          </a:bodyPr>
          <a:lstStyle/>
          <a:p>
            <a:r>
              <a:rPr lang="en-US" sz="1197" dirty="0">
                <a:solidFill>
                  <a:schemeClr val="bg2"/>
                </a:solidFill>
              </a:rPr>
              <a:t>Georgia Department of Behavioral Health and Developmental Disabilities</a:t>
            </a:r>
          </a:p>
        </p:txBody>
      </p:sp>
    </p:spTree>
    <p:extLst>
      <p:ext uri="{BB962C8B-B14F-4D97-AF65-F5344CB8AC3E}">
        <p14:creationId xmlns:p14="http://schemas.microsoft.com/office/powerpoint/2010/main" val="333719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2.emf"/><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oleObject" Target="../embeddings/oleObject1.bin"/><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ags" Target="../tags/tag1.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image" Target="../media/image2.emf"/><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oleObject" Target="../embeddings/oleObject2.bin"/><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ags" Target="../tags/tag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vmlDrawing" Target="../drawings/vmlDrawing2.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vmlDrawing" Target="../drawings/vmlDrawing3.v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image" Target="../media/image2.emf"/><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oleObject" Target="../embeddings/oleObject3.bin"/><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theme" Target="../theme/theme5.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image" Target="../media/image2.emf"/><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oleObject" Target="../embeddings/oleObject4.bin"/><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tags" Target="../tags/tag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vmlDrawing" Target="../drawings/vmlDrawing4.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arial" charset="0"/>
              </a:defRPr>
            </a:lvl1pPr>
          </a:lstStyle>
          <a:p>
            <a:fld id="{6B10633E-B5BF-7C48-9753-DDAD0C53CC1F}" type="slidenum">
              <a:rPr lang="en-US" smtClean="0"/>
              <a:pPr/>
              <a:t>‹#›</a:t>
            </a:fld>
            <a:endParaRPr lang="en-US" dirty="0"/>
          </a:p>
        </p:txBody>
      </p:sp>
    </p:spTree>
    <p:extLst>
      <p:ext uri="{BB962C8B-B14F-4D97-AF65-F5344CB8AC3E}">
        <p14:creationId xmlns:p14="http://schemas.microsoft.com/office/powerpoint/2010/main" val="82992833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34" r:id="rId12"/>
    <p:sldLayoutId id="2147483736" r:id="rId13"/>
    <p:sldLayoutId id="2147483737" r:id="rId14"/>
    <p:sldLayoutId id="2147483738" r:id="rId15"/>
    <p:sldLayoutId id="2147483739" r:id="rId16"/>
    <p:sldLayoutId id="2147483740" r:id="rId17"/>
    <p:sldLayoutId id="2147483742" r:id="rId18"/>
    <p:sldLayoutId id="2147483744" r:id="rId19"/>
  </p:sldLayoutIdLst>
  <p:txStyles>
    <p:titleStyle>
      <a:lvl1pPr algn="l" defTabSz="914400" rtl="0" eaLnBrk="1" latinLnBrk="0" hangingPunct="1">
        <a:lnSpc>
          <a:spcPct val="90000"/>
        </a:lnSpc>
        <a:spcBef>
          <a:spcPct val="0"/>
        </a:spcBef>
        <a:buNone/>
        <a:defRPr sz="3600" kern="1200" baseline="0">
          <a:solidFill>
            <a:schemeClr val="tx2"/>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B687B80-CF4A-4973-98B6-C4CB0402A88C}"/>
              </a:ext>
            </a:extLst>
          </p:cNvPr>
          <p:cNvGraphicFramePr>
            <a:graphicFrameLocks noChangeAspect="1"/>
          </p:cNvGraphicFramePr>
          <p:nvPr userDrawn="1">
            <p:custDataLst>
              <p:tags r:id="rId23"/>
            </p:custDataLst>
            <p:extLst>
              <p:ext uri="{D42A27DB-BD31-4B8C-83A1-F6EECF244321}">
                <p14:modId xmlns:p14="http://schemas.microsoft.com/office/powerpoint/2010/main" val="2825269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5" name="think-cell Slide" r:id="rId24" imgW="395" imgH="394" progId="TCLayout.ActiveDocument.1">
                  <p:embed/>
                </p:oleObj>
              </mc:Choice>
              <mc:Fallback>
                <p:oleObj name="think-cell Slide" r:id="rId24" imgW="395" imgH="394" progId="TCLayout.ActiveDocument.1">
                  <p:embed/>
                  <p:pic>
                    <p:nvPicPr>
                      <p:cNvPr id="7" name="Object 6" hidden="1">
                        <a:extLst>
                          <a:ext uri="{FF2B5EF4-FFF2-40B4-BE49-F238E27FC236}">
                            <a16:creationId xmlns:a16="http://schemas.microsoft.com/office/drawing/2014/main" id="{2B687B80-CF4A-4973-98B6-C4CB0402A88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7" baseline="0">
                <a:solidFill>
                  <a:schemeClr val="tx1">
                    <a:tint val="75000"/>
                  </a:schemeClr>
                </a:solidFill>
                <a:latin typeface="arial" charset="0"/>
              </a:defRPr>
            </a:lvl1pPr>
          </a:lstStyle>
          <a:p>
            <a:fld id="{6B10633E-B5BF-7C48-9753-DDAD0C53CC1F}" type="slidenum">
              <a:rPr lang="en-US" smtClean="0"/>
              <a:pPr/>
              <a:t>‹#›</a:t>
            </a:fld>
            <a:endParaRPr lang="en-US" dirty="0"/>
          </a:p>
        </p:txBody>
      </p:sp>
    </p:spTree>
    <p:extLst>
      <p:ext uri="{BB962C8B-B14F-4D97-AF65-F5344CB8AC3E}">
        <p14:creationId xmlns:p14="http://schemas.microsoft.com/office/powerpoint/2010/main" val="96668444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Lst>
  <p:txStyles>
    <p:titleStyle>
      <a:lvl1pPr algn="l" defTabSz="912114" rtl="0" eaLnBrk="1" latinLnBrk="0" hangingPunct="1">
        <a:lnSpc>
          <a:spcPct val="90000"/>
        </a:lnSpc>
        <a:spcBef>
          <a:spcPct val="0"/>
        </a:spcBef>
        <a:buNone/>
        <a:defRPr sz="3591" kern="1200" baseline="0">
          <a:solidFill>
            <a:schemeClr val="tx2"/>
          </a:solidFill>
          <a:latin typeface="arial" charset="0"/>
          <a:ea typeface="+mj-ea"/>
          <a:cs typeface="+mj-cs"/>
        </a:defRPr>
      </a:lvl1pPr>
    </p:titleStyle>
    <p:bodyStyle>
      <a:lvl1pPr marL="228029" indent="-228029" algn="l" defTabSz="912114" rtl="0" eaLnBrk="1" latinLnBrk="0" hangingPunct="1">
        <a:lnSpc>
          <a:spcPct val="90000"/>
        </a:lnSpc>
        <a:spcBef>
          <a:spcPts val="998"/>
        </a:spcBef>
        <a:buFont typeface="Arial"/>
        <a:buChar char="•"/>
        <a:defRPr sz="2793" kern="1200" baseline="0">
          <a:solidFill>
            <a:schemeClr val="tx2"/>
          </a:solidFill>
          <a:latin typeface="arial" charset="0"/>
          <a:ea typeface="+mn-ea"/>
          <a:cs typeface="+mn-cs"/>
        </a:defRPr>
      </a:lvl1pPr>
      <a:lvl2pPr marL="684086" indent="-228029" algn="l" defTabSz="912114" rtl="0" eaLnBrk="1" latinLnBrk="0" hangingPunct="1">
        <a:lnSpc>
          <a:spcPct val="90000"/>
        </a:lnSpc>
        <a:spcBef>
          <a:spcPts val="499"/>
        </a:spcBef>
        <a:buFont typeface="Arial"/>
        <a:buChar char="•"/>
        <a:defRPr sz="2394" kern="1200" baseline="0">
          <a:solidFill>
            <a:schemeClr val="tx2"/>
          </a:solidFill>
          <a:latin typeface="arial" charset="0"/>
          <a:ea typeface="+mn-ea"/>
          <a:cs typeface="+mn-cs"/>
        </a:defRPr>
      </a:lvl2pPr>
      <a:lvl3pPr marL="1140143" indent="-228029" algn="l" defTabSz="912114" rtl="0" eaLnBrk="1" latinLnBrk="0" hangingPunct="1">
        <a:lnSpc>
          <a:spcPct val="90000"/>
        </a:lnSpc>
        <a:spcBef>
          <a:spcPts val="499"/>
        </a:spcBef>
        <a:buFont typeface="Arial"/>
        <a:buChar char="•"/>
        <a:defRPr sz="1995" kern="1200" baseline="0">
          <a:solidFill>
            <a:schemeClr val="tx2"/>
          </a:solidFill>
          <a:latin typeface="arial" charset="0"/>
          <a:ea typeface="+mn-ea"/>
          <a:cs typeface="+mn-cs"/>
        </a:defRPr>
      </a:lvl3pPr>
      <a:lvl4pPr marL="1596200" indent="-228029" algn="l" defTabSz="912114" rtl="0" eaLnBrk="1" latinLnBrk="0" hangingPunct="1">
        <a:lnSpc>
          <a:spcPct val="90000"/>
        </a:lnSpc>
        <a:spcBef>
          <a:spcPts val="499"/>
        </a:spcBef>
        <a:buFont typeface="Arial"/>
        <a:buChar char="•"/>
        <a:defRPr sz="1795" kern="1200" baseline="0">
          <a:solidFill>
            <a:schemeClr val="tx2"/>
          </a:solidFill>
          <a:latin typeface="arial" charset="0"/>
          <a:ea typeface="+mn-ea"/>
          <a:cs typeface="+mn-cs"/>
        </a:defRPr>
      </a:lvl4pPr>
      <a:lvl5pPr marL="2052257" indent="-228029" algn="l" defTabSz="912114" rtl="0" eaLnBrk="1" latinLnBrk="0" hangingPunct="1">
        <a:lnSpc>
          <a:spcPct val="90000"/>
        </a:lnSpc>
        <a:spcBef>
          <a:spcPts val="499"/>
        </a:spcBef>
        <a:buFont typeface="Arial"/>
        <a:buChar char="•"/>
        <a:defRPr sz="1795" kern="1200" baseline="0">
          <a:solidFill>
            <a:schemeClr val="tx2"/>
          </a:solidFill>
          <a:latin typeface="arial" charset="0"/>
          <a:ea typeface="+mn-ea"/>
          <a:cs typeface="+mn-cs"/>
        </a:defRPr>
      </a:lvl5pPr>
      <a:lvl6pPr marL="2508314"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B687B80-CF4A-4973-98B6-C4CB0402A88C}"/>
              </a:ext>
            </a:extLst>
          </p:cNvPr>
          <p:cNvGraphicFramePr>
            <a:graphicFrameLocks noChangeAspect="1"/>
          </p:cNvGraphicFramePr>
          <p:nvPr userDrawn="1">
            <p:custDataLst>
              <p:tags r:id="rId23"/>
            </p:custDataLst>
            <p:extLst>
              <p:ext uri="{D42A27DB-BD31-4B8C-83A1-F6EECF244321}">
                <p14:modId xmlns:p14="http://schemas.microsoft.com/office/powerpoint/2010/main" val="2887668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9" name="think-cell Slide" r:id="rId24" imgW="395" imgH="394" progId="TCLayout.ActiveDocument.1">
                  <p:embed/>
                </p:oleObj>
              </mc:Choice>
              <mc:Fallback>
                <p:oleObj name="think-cell Slide" r:id="rId24" imgW="395" imgH="394" progId="TCLayout.ActiveDocument.1">
                  <p:embed/>
                  <p:pic>
                    <p:nvPicPr>
                      <p:cNvPr id="7" name="Object 6" hidden="1">
                        <a:extLst>
                          <a:ext uri="{FF2B5EF4-FFF2-40B4-BE49-F238E27FC236}">
                            <a16:creationId xmlns:a16="http://schemas.microsoft.com/office/drawing/2014/main" id="{2B687B80-CF4A-4973-98B6-C4CB0402A88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7" baseline="0">
                <a:solidFill>
                  <a:schemeClr val="tx1">
                    <a:tint val="75000"/>
                  </a:schemeClr>
                </a:solidFill>
                <a:latin typeface="arial" charset="0"/>
              </a:defRPr>
            </a:lvl1pPr>
          </a:lstStyle>
          <a:p>
            <a:fld id="{6B10633E-B5BF-7C48-9753-DDAD0C53CC1F}" type="slidenum">
              <a:rPr lang="en-US" smtClean="0"/>
              <a:pPr/>
              <a:t>‹#›</a:t>
            </a:fld>
            <a:endParaRPr lang="en-US" dirty="0"/>
          </a:p>
        </p:txBody>
      </p:sp>
    </p:spTree>
    <p:extLst>
      <p:ext uri="{BB962C8B-B14F-4D97-AF65-F5344CB8AC3E}">
        <p14:creationId xmlns:p14="http://schemas.microsoft.com/office/powerpoint/2010/main" val="213363289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Lst>
  <p:txStyles>
    <p:titleStyle>
      <a:lvl1pPr algn="l" defTabSz="912114" rtl="0" eaLnBrk="1" latinLnBrk="0" hangingPunct="1">
        <a:lnSpc>
          <a:spcPct val="90000"/>
        </a:lnSpc>
        <a:spcBef>
          <a:spcPct val="0"/>
        </a:spcBef>
        <a:buNone/>
        <a:defRPr sz="3591" kern="1200" baseline="0">
          <a:solidFill>
            <a:schemeClr val="tx2"/>
          </a:solidFill>
          <a:latin typeface="arial" charset="0"/>
          <a:ea typeface="+mj-ea"/>
          <a:cs typeface="+mj-cs"/>
        </a:defRPr>
      </a:lvl1pPr>
    </p:titleStyle>
    <p:bodyStyle>
      <a:lvl1pPr marL="228029" indent="-228029" algn="l" defTabSz="912114" rtl="0" eaLnBrk="1" latinLnBrk="0" hangingPunct="1">
        <a:lnSpc>
          <a:spcPct val="90000"/>
        </a:lnSpc>
        <a:spcBef>
          <a:spcPts val="998"/>
        </a:spcBef>
        <a:buFont typeface="Arial"/>
        <a:buChar char="•"/>
        <a:defRPr sz="2793" kern="1200" baseline="0">
          <a:solidFill>
            <a:schemeClr val="tx2"/>
          </a:solidFill>
          <a:latin typeface="arial" charset="0"/>
          <a:ea typeface="+mn-ea"/>
          <a:cs typeface="+mn-cs"/>
        </a:defRPr>
      </a:lvl1pPr>
      <a:lvl2pPr marL="684086" indent="-228029" algn="l" defTabSz="912114" rtl="0" eaLnBrk="1" latinLnBrk="0" hangingPunct="1">
        <a:lnSpc>
          <a:spcPct val="90000"/>
        </a:lnSpc>
        <a:spcBef>
          <a:spcPts val="499"/>
        </a:spcBef>
        <a:buFont typeface="Arial"/>
        <a:buChar char="•"/>
        <a:defRPr sz="2394" kern="1200" baseline="0">
          <a:solidFill>
            <a:schemeClr val="tx2"/>
          </a:solidFill>
          <a:latin typeface="arial" charset="0"/>
          <a:ea typeface="+mn-ea"/>
          <a:cs typeface="+mn-cs"/>
        </a:defRPr>
      </a:lvl2pPr>
      <a:lvl3pPr marL="1140143" indent="-228029" algn="l" defTabSz="912114" rtl="0" eaLnBrk="1" latinLnBrk="0" hangingPunct="1">
        <a:lnSpc>
          <a:spcPct val="90000"/>
        </a:lnSpc>
        <a:spcBef>
          <a:spcPts val="499"/>
        </a:spcBef>
        <a:buFont typeface="Arial"/>
        <a:buChar char="•"/>
        <a:defRPr sz="1995" kern="1200" baseline="0">
          <a:solidFill>
            <a:schemeClr val="tx2"/>
          </a:solidFill>
          <a:latin typeface="arial" charset="0"/>
          <a:ea typeface="+mn-ea"/>
          <a:cs typeface="+mn-cs"/>
        </a:defRPr>
      </a:lvl3pPr>
      <a:lvl4pPr marL="1596200" indent="-228029" algn="l" defTabSz="912114" rtl="0" eaLnBrk="1" latinLnBrk="0" hangingPunct="1">
        <a:lnSpc>
          <a:spcPct val="90000"/>
        </a:lnSpc>
        <a:spcBef>
          <a:spcPts val="499"/>
        </a:spcBef>
        <a:buFont typeface="Arial"/>
        <a:buChar char="•"/>
        <a:defRPr sz="1795" kern="1200" baseline="0">
          <a:solidFill>
            <a:schemeClr val="tx2"/>
          </a:solidFill>
          <a:latin typeface="arial" charset="0"/>
          <a:ea typeface="+mn-ea"/>
          <a:cs typeface="+mn-cs"/>
        </a:defRPr>
      </a:lvl4pPr>
      <a:lvl5pPr marL="2052257" indent="-228029" algn="l" defTabSz="912114" rtl="0" eaLnBrk="1" latinLnBrk="0" hangingPunct="1">
        <a:lnSpc>
          <a:spcPct val="90000"/>
        </a:lnSpc>
        <a:spcBef>
          <a:spcPts val="499"/>
        </a:spcBef>
        <a:buFont typeface="Arial"/>
        <a:buChar char="•"/>
        <a:defRPr sz="1795" kern="1200" baseline="0">
          <a:solidFill>
            <a:schemeClr val="tx2"/>
          </a:solidFill>
          <a:latin typeface="arial" charset="0"/>
          <a:ea typeface="+mn-ea"/>
          <a:cs typeface="+mn-cs"/>
        </a:defRPr>
      </a:lvl5pPr>
      <a:lvl6pPr marL="2508314"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2D452CE-13F6-475E-9811-A4F864251EFD}"/>
              </a:ext>
            </a:extLst>
          </p:cNvPr>
          <p:cNvGraphicFramePr>
            <a:graphicFrameLocks noChangeAspect="1"/>
          </p:cNvGraphicFramePr>
          <p:nvPr userDrawn="1">
            <p:custDataLst>
              <p:tags r:id="rId22"/>
            </p:custDataLst>
            <p:extLst>
              <p:ext uri="{D42A27DB-BD31-4B8C-83A1-F6EECF244321}">
                <p14:modId xmlns:p14="http://schemas.microsoft.com/office/powerpoint/2010/main" val="1050659458"/>
              </p:ext>
            </p:extLst>
          </p:nvPr>
        </p:nvGraphicFramePr>
        <p:xfrm>
          <a:off x="1592" y="1588"/>
          <a:ext cx="1592" cy="1588"/>
        </p:xfrm>
        <a:graphic>
          <a:graphicData uri="http://schemas.openxmlformats.org/presentationml/2006/ole">
            <mc:AlternateContent xmlns:mc="http://schemas.openxmlformats.org/markup-compatibility/2006">
              <mc:Choice xmlns:v="urn:schemas-microsoft-com:vml" Requires="v">
                <p:oleObj spid="_x0000_s20483" name="think-cell Slide" r:id="rId23" imgW="395" imgH="394" progId="TCLayout.ActiveDocument.1">
                  <p:embed/>
                </p:oleObj>
              </mc:Choice>
              <mc:Fallback>
                <p:oleObj name="think-cell Slide" r:id="rId23" imgW="395" imgH="394" progId="TCLayout.ActiveDocument.1">
                  <p:embed/>
                  <p:pic>
                    <p:nvPicPr>
                      <p:cNvPr id="7" name="Object 6" hidden="1">
                        <a:extLst>
                          <a:ext uri="{FF2B5EF4-FFF2-40B4-BE49-F238E27FC236}">
                            <a16:creationId xmlns:a16="http://schemas.microsoft.com/office/drawing/2014/main" id="{32D452CE-13F6-475E-9811-A4F864251EFD}"/>
                          </a:ext>
                        </a:extLst>
                      </p:cNvPr>
                      <p:cNvPicPr/>
                      <p:nvPr/>
                    </p:nvPicPr>
                    <p:blipFill>
                      <a:blip r:embed="rId24"/>
                      <a:stretch>
                        <a:fillRect/>
                      </a:stretch>
                    </p:blipFill>
                    <p:spPr>
                      <a:xfrm>
                        <a:off x="1592" y="1588"/>
                        <a:ext cx="1592" cy="1588"/>
                      </a:xfrm>
                      <a:prstGeom prst="rect">
                        <a:avLst/>
                      </a:prstGeom>
                    </p:spPr>
                  </p:pic>
                </p:oleObj>
              </mc:Fallback>
            </mc:AlternateContent>
          </a:graphicData>
        </a:graphic>
      </p:graphicFrame>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7" baseline="0">
                <a:solidFill>
                  <a:schemeClr val="tx1">
                    <a:tint val="75000"/>
                  </a:schemeClr>
                </a:solidFill>
                <a:latin typeface="arial" charset="0"/>
              </a:defRPr>
            </a:lvl1pPr>
          </a:lstStyle>
          <a:p>
            <a:fld id="{6B10633E-B5BF-7C48-9753-DDAD0C53CC1F}" type="slidenum">
              <a:rPr lang="en-US" smtClean="0"/>
              <a:pPr/>
              <a:t>‹#›</a:t>
            </a:fld>
            <a:endParaRPr lang="en-US" dirty="0"/>
          </a:p>
        </p:txBody>
      </p:sp>
    </p:spTree>
    <p:extLst>
      <p:ext uri="{BB962C8B-B14F-4D97-AF65-F5344CB8AC3E}">
        <p14:creationId xmlns:p14="http://schemas.microsoft.com/office/powerpoint/2010/main" val="121014027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Lst>
  <p:txStyles>
    <p:titleStyle>
      <a:lvl1pPr algn="l" defTabSz="912114" rtl="0" eaLnBrk="1" latinLnBrk="0" hangingPunct="1">
        <a:lnSpc>
          <a:spcPct val="90000"/>
        </a:lnSpc>
        <a:spcBef>
          <a:spcPct val="0"/>
        </a:spcBef>
        <a:buNone/>
        <a:defRPr sz="3591" kern="1200" baseline="0">
          <a:solidFill>
            <a:schemeClr val="tx2"/>
          </a:solidFill>
          <a:latin typeface="arial" charset="0"/>
          <a:ea typeface="+mj-ea"/>
          <a:cs typeface="+mj-cs"/>
        </a:defRPr>
      </a:lvl1pPr>
    </p:titleStyle>
    <p:bodyStyle>
      <a:lvl1pPr marL="228029" indent="-228029" algn="l" defTabSz="912114" rtl="0" eaLnBrk="1" latinLnBrk="0" hangingPunct="1">
        <a:lnSpc>
          <a:spcPct val="90000"/>
        </a:lnSpc>
        <a:spcBef>
          <a:spcPts val="998"/>
        </a:spcBef>
        <a:buFont typeface="Arial"/>
        <a:buChar char="•"/>
        <a:defRPr sz="2793" kern="1200" baseline="0">
          <a:solidFill>
            <a:schemeClr val="tx2"/>
          </a:solidFill>
          <a:latin typeface="arial" charset="0"/>
          <a:ea typeface="+mn-ea"/>
          <a:cs typeface="+mn-cs"/>
        </a:defRPr>
      </a:lvl1pPr>
      <a:lvl2pPr marL="684086" indent="-228029" algn="l" defTabSz="912114" rtl="0" eaLnBrk="1" latinLnBrk="0" hangingPunct="1">
        <a:lnSpc>
          <a:spcPct val="90000"/>
        </a:lnSpc>
        <a:spcBef>
          <a:spcPts val="499"/>
        </a:spcBef>
        <a:buFont typeface="Arial"/>
        <a:buChar char="•"/>
        <a:defRPr sz="2394" kern="1200" baseline="0">
          <a:solidFill>
            <a:schemeClr val="tx2"/>
          </a:solidFill>
          <a:latin typeface="arial" charset="0"/>
          <a:ea typeface="+mn-ea"/>
          <a:cs typeface="+mn-cs"/>
        </a:defRPr>
      </a:lvl2pPr>
      <a:lvl3pPr marL="1140143" indent="-228029" algn="l" defTabSz="912114" rtl="0" eaLnBrk="1" latinLnBrk="0" hangingPunct="1">
        <a:lnSpc>
          <a:spcPct val="90000"/>
        </a:lnSpc>
        <a:spcBef>
          <a:spcPts val="499"/>
        </a:spcBef>
        <a:buFont typeface="Arial"/>
        <a:buChar char="•"/>
        <a:defRPr sz="1995" kern="1200" baseline="0">
          <a:solidFill>
            <a:schemeClr val="tx2"/>
          </a:solidFill>
          <a:latin typeface="arial" charset="0"/>
          <a:ea typeface="+mn-ea"/>
          <a:cs typeface="+mn-cs"/>
        </a:defRPr>
      </a:lvl3pPr>
      <a:lvl4pPr marL="1596200" indent="-228029" algn="l" defTabSz="912114" rtl="0" eaLnBrk="1" latinLnBrk="0" hangingPunct="1">
        <a:lnSpc>
          <a:spcPct val="90000"/>
        </a:lnSpc>
        <a:spcBef>
          <a:spcPts val="499"/>
        </a:spcBef>
        <a:buFont typeface="Arial"/>
        <a:buChar char="•"/>
        <a:defRPr sz="1795" kern="1200" baseline="0">
          <a:solidFill>
            <a:schemeClr val="tx2"/>
          </a:solidFill>
          <a:latin typeface="arial" charset="0"/>
          <a:ea typeface="+mn-ea"/>
          <a:cs typeface="+mn-cs"/>
        </a:defRPr>
      </a:lvl4pPr>
      <a:lvl5pPr marL="2052257" indent="-228029" algn="l" defTabSz="912114" rtl="0" eaLnBrk="1" latinLnBrk="0" hangingPunct="1">
        <a:lnSpc>
          <a:spcPct val="90000"/>
        </a:lnSpc>
        <a:spcBef>
          <a:spcPts val="499"/>
        </a:spcBef>
        <a:buFont typeface="Arial"/>
        <a:buChar char="•"/>
        <a:defRPr sz="1795" kern="1200" baseline="0">
          <a:solidFill>
            <a:schemeClr val="tx2"/>
          </a:solidFill>
          <a:latin typeface="arial" charset="0"/>
          <a:ea typeface="+mn-ea"/>
          <a:cs typeface="+mn-cs"/>
        </a:defRPr>
      </a:lvl5pPr>
      <a:lvl6pPr marL="2508314"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B687B80-CF4A-4973-98B6-C4CB0402A88C}"/>
              </a:ext>
            </a:extLst>
          </p:cNvPr>
          <p:cNvGraphicFramePr>
            <a:graphicFrameLocks noChangeAspect="1"/>
          </p:cNvGraphicFramePr>
          <p:nvPr userDrawn="1">
            <p:custDataLst>
              <p:tags r:id="rId23"/>
            </p:custDataLst>
            <p:extLst>
              <p:ext uri="{D42A27DB-BD31-4B8C-83A1-F6EECF244321}">
                <p14:modId xmlns:p14="http://schemas.microsoft.com/office/powerpoint/2010/main" val="1561618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7" name="think-cell Slide" r:id="rId24" imgW="395" imgH="394" progId="TCLayout.ActiveDocument.1">
                  <p:embed/>
                </p:oleObj>
              </mc:Choice>
              <mc:Fallback>
                <p:oleObj name="think-cell Slide" r:id="rId24" imgW="395" imgH="394" progId="TCLayout.ActiveDocument.1">
                  <p:embed/>
                  <p:pic>
                    <p:nvPicPr>
                      <p:cNvPr id="7" name="Object 6" hidden="1">
                        <a:extLst>
                          <a:ext uri="{FF2B5EF4-FFF2-40B4-BE49-F238E27FC236}">
                            <a16:creationId xmlns:a16="http://schemas.microsoft.com/office/drawing/2014/main" id="{2B687B80-CF4A-4973-98B6-C4CB0402A88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baseline="0">
                <a:solidFill>
                  <a:schemeClr val="tx1">
                    <a:tint val="75000"/>
                  </a:schemeClr>
                </a:solidFill>
                <a:latin typeface="arial" charset="0"/>
              </a:defRPr>
            </a:lvl1pPr>
          </a:lstStyle>
          <a:p>
            <a:r>
              <a:rPr lang="en-US" dirty="0"/>
              <a:t>Course Title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7" baseline="0">
                <a:solidFill>
                  <a:schemeClr val="tx1">
                    <a:tint val="75000"/>
                  </a:schemeClr>
                </a:solidFill>
                <a:latin typeface="arial" charset="0"/>
              </a:defRPr>
            </a:lvl1pPr>
          </a:lstStyle>
          <a:p>
            <a:fld id="{6B10633E-B5BF-7C48-9753-DDAD0C53CC1F}" type="slidenum">
              <a:rPr lang="en-US" smtClean="0"/>
              <a:pPr/>
              <a:t>‹#›</a:t>
            </a:fld>
            <a:endParaRPr lang="en-US" dirty="0"/>
          </a:p>
        </p:txBody>
      </p:sp>
    </p:spTree>
    <p:extLst>
      <p:ext uri="{BB962C8B-B14F-4D97-AF65-F5344CB8AC3E}">
        <p14:creationId xmlns:p14="http://schemas.microsoft.com/office/powerpoint/2010/main" val="1363380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Lst>
  <p:txStyles>
    <p:titleStyle>
      <a:lvl1pPr algn="l" defTabSz="912114" rtl="0" eaLnBrk="1" latinLnBrk="0" hangingPunct="1">
        <a:lnSpc>
          <a:spcPct val="90000"/>
        </a:lnSpc>
        <a:spcBef>
          <a:spcPct val="0"/>
        </a:spcBef>
        <a:buNone/>
        <a:defRPr sz="3591" kern="1200" baseline="0">
          <a:solidFill>
            <a:schemeClr val="tx2"/>
          </a:solidFill>
          <a:latin typeface="arial" charset="0"/>
          <a:ea typeface="+mj-ea"/>
          <a:cs typeface="+mj-cs"/>
        </a:defRPr>
      </a:lvl1pPr>
    </p:titleStyle>
    <p:bodyStyle>
      <a:lvl1pPr marL="228029" indent="-228029" algn="l" defTabSz="912114" rtl="0" eaLnBrk="1" latinLnBrk="0" hangingPunct="1">
        <a:lnSpc>
          <a:spcPct val="90000"/>
        </a:lnSpc>
        <a:spcBef>
          <a:spcPts val="998"/>
        </a:spcBef>
        <a:buFont typeface="Arial"/>
        <a:buChar char="•"/>
        <a:defRPr sz="2793" kern="1200" baseline="0">
          <a:solidFill>
            <a:schemeClr val="tx2"/>
          </a:solidFill>
          <a:latin typeface="arial" charset="0"/>
          <a:ea typeface="+mn-ea"/>
          <a:cs typeface="+mn-cs"/>
        </a:defRPr>
      </a:lvl1pPr>
      <a:lvl2pPr marL="684086" indent="-228029" algn="l" defTabSz="912114" rtl="0" eaLnBrk="1" latinLnBrk="0" hangingPunct="1">
        <a:lnSpc>
          <a:spcPct val="90000"/>
        </a:lnSpc>
        <a:spcBef>
          <a:spcPts val="499"/>
        </a:spcBef>
        <a:buFont typeface="Arial"/>
        <a:buChar char="•"/>
        <a:defRPr sz="2394" kern="1200" baseline="0">
          <a:solidFill>
            <a:schemeClr val="tx2"/>
          </a:solidFill>
          <a:latin typeface="arial" charset="0"/>
          <a:ea typeface="+mn-ea"/>
          <a:cs typeface="+mn-cs"/>
        </a:defRPr>
      </a:lvl2pPr>
      <a:lvl3pPr marL="1140143" indent="-228029" algn="l" defTabSz="912114" rtl="0" eaLnBrk="1" latinLnBrk="0" hangingPunct="1">
        <a:lnSpc>
          <a:spcPct val="90000"/>
        </a:lnSpc>
        <a:spcBef>
          <a:spcPts val="499"/>
        </a:spcBef>
        <a:buFont typeface="Arial"/>
        <a:buChar char="•"/>
        <a:defRPr sz="1995" kern="1200" baseline="0">
          <a:solidFill>
            <a:schemeClr val="tx2"/>
          </a:solidFill>
          <a:latin typeface="arial" charset="0"/>
          <a:ea typeface="+mn-ea"/>
          <a:cs typeface="+mn-cs"/>
        </a:defRPr>
      </a:lvl3pPr>
      <a:lvl4pPr marL="1596200" indent="-228029" algn="l" defTabSz="912114" rtl="0" eaLnBrk="1" latinLnBrk="0" hangingPunct="1">
        <a:lnSpc>
          <a:spcPct val="90000"/>
        </a:lnSpc>
        <a:spcBef>
          <a:spcPts val="499"/>
        </a:spcBef>
        <a:buFont typeface="Arial"/>
        <a:buChar char="•"/>
        <a:defRPr sz="1795" kern="1200" baseline="0">
          <a:solidFill>
            <a:schemeClr val="tx2"/>
          </a:solidFill>
          <a:latin typeface="arial" charset="0"/>
          <a:ea typeface="+mn-ea"/>
          <a:cs typeface="+mn-cs"/>
        </a:defRPr>
      </a:lvl4pPr>
      <a:lvl5pPr marL="2052257" indent="-228029" algn="l" defTabSz="912114" rtl="0" eaLnBrk="1" latinLnBrk="0" hangingPunct="1">
        <a:lnSpc>
          <a:spcPct val="90000"/>
        </a:lnSpc>
        <a:spcBef>
          <a:spcPts val="499"/>
        </a:spcBef>
        <a:buFont typeface="Arial"/>
        <a:buChar char="•"/>
        <a:defRPr sz="1795" kern="1200" baseline="0">
          <a:solidFill>
            <a:schemeClr val="tx2"/>
          </a:solidFill>
          <a:latin typeface="arial" charset="0"/>
          <a:ea typeface="+mn-ea"/>
          <a:cs typeface="+mn-cs"/>
        </a:defRPr>
      </a:lvl5pPr>
      <a:lvl6pPr marL="2508314"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madebydarwin.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1.xml"/><Relationship Id="rId7" Type="http://schemas.openxmlformats.org/officeDocument/2006/relationships/image" Target="../media/image2.e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12.jpeg"/><Relationship Id="rId4" Type="http://schemas.openxmlformats.org/officeDocument/2006/relationships/notesSlide" Target="../notesSlides/notesSlide16.xml"/><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1.xml"/><Relationship Id="rId7" Type="http://schemas.openxmlformats.org/officeDocument/2006/relationships/image" Target="../media/image2.e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15.jpeg"/><Relationship Id="rId10" Type="http://schemas.openxmlformats.org/officeDocument/2006/relationships/image" Target="../media/image17.png"/><Relationship Id="rId4" Type="http://schemas.openxmlformats.org/officeDocument/2006/relationships/notesSlide" Target="../notesSlides/notesSlide17.xml"/><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1.xml"/><Relationship Id="rId7" Type="http://schemas.openxmlformats.org/officeDocument/2006/relationships/image" Target="../media/image18.pn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2.emf"/><Relationship Id="rId11" Type="http://schemas.openxmlformats.org/officeDocument/2006/relationships/image" Target="../media/image13.png"/><Relationship Id="rId5" Type="http://schemas.openxmlformats.org/officeDocument/2006/relationships/oleObject" Target="../embeddings/oleObject7.bin"/><Relationship Id="rId10" Type="http://schemas.openxmlformats.org/officeDocument/2006/relationships/image" Target="../media/image21.png"/><Relationship Id="rId4" Type="http://schemas.openxmlformats.org/officeDocument/2006/relationships/notesSlide" Target="../notesSlides/notesSlide18.xml"/><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1.xml"/><Relationship Id="rId7" Type="http://schemas.openxmlformats.org/officeDocument/2006/relationships/image" Target="../media/image13.pn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2.emf"/><Relationship Id="rId5" Type="http://schemas.openxmlformats.org/officeDocument/2006/relationships/oleObject" Target="../embeddings/oleObject8.bin"/><Relationship Id="rId4" Type="http://schemas.openxmlformats.org/officeDocument/2006/relationships/notesSlide" Target="../notesSlides/notesSlide19.xml"/><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1.xml"/><Relationship Id="rId7" Type="http://schemas.openxmlformats.org/officeDocument/2006/relationships/image" Target="../media/image13.png"/><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2.emf"/><Relationship Id="rId5" Type="http://schemas.openxmlformats.org/officeDocument/2006/relationships/oleObject" Target="../embeddings/oleObject9.bin"/><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80.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2.emf"/><Relationship Id="rId5" Type="http://schemas.openxmlformats.org/officeDocument/2006/relationships/oleObject" Target="../embeddings/oleObject10.bin"/><Relationship Id="rId10" Type="http://schemas.openxmlformats.org/officeDocument/2006/relationships/image" Target="../media/image26.svg"/><Relationship Id="rId4" Type="http://schemas.openxmlformats.org/officeDocument/2006/relationships/notesSlide" Target="../notesSlides/notesSlide21.xml"/><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13.pn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oleObject" Target="../embeddings/oleObject11.bin"/><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1.xml"/><Relationship Id="rId7" Type="http://schemas.openxmlformats.org/officeDocument/2006/relationships/image" Target="../media/image2.emf"/><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27.png"/><Relationship Id="rId4" Type="http://schemas.openxmlformats.org/officeDocument/2006/relationships/notesSlide" Target="../notesSlides/notesSlide23.xml"/><Relationship Id="rId9" Type="http://schemas.openxmlformats.org/officeDocument/2006/relationships/comments" Target="../comments/comment1.xml"/></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1.xml"/><Relationship Id="rId7" Type="http://schemas.openxmlformats.org/officeDocument/2006/relationships/image" Target="../media/image2.emf"/><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image" Target="../media/image27.png"/><Relationship Id="rId10" Type="http://schemas.openxmlformats.org/officeDocument/2006/relationships/image" Target="../media/image29.svg"/><Relationship Id="rId4" Type="http://schemas.openxmlformats.org/officeDocument/2006/relationships/notesSlide" Target="../notesSlides/notesSlide24.xml"/><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1.xml"/><Relationship Id="rId7" Type="http://schemas.openxmlformats.org/officeDocument/2006/relationships/image" Target="../media/image2.emf"/><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image" Target="../media/image27.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80.xml"/><Relationship Id="rId7" Type="http://schemas.openxmlformats.org/officeDocument/2006/relationships/image" Target="../media/image2.emf"/><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oleObject" Target="../embeddings/oleObject15.bin"/><Relationship Id="rId11" Type="http://schemas.openxmlformats.org/officeDocument/2006/relationships/image" Target="../media/image13.png"/><Relationship Id="rId5" Type="http://schemas.openxmlformats.org/officeDocument/2006/relationships/image" Target="../media/image27.png"/><Relationship Id="rId10" Type="http://schemas.openxmlformats.org/officeDocument/2006/relationships/image" Target="../media/image31.svg"/><Relationship Id="rId4" Type="http://schemas.openxmlformats.org/officeDocument/2006/relationships/notesSlide" Target="../notesSlides/notesSlide26.xml"/><Relationship Id="rId9"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13.png"/><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image" Target="../media/image2.emf"/><Relationship Id="rId5" Type="http://schemas.openxmlformats.org/officeDocument/2006/relationships/oleObject" Target="../embeddings/oleObject16.bin"/><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61.xml"/><Relationship Id="rId7" Type="http://schemas.openxmlformats.org/officeDocument/2006/relationships/image" Target="../media/image13.png"/><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image" Target="../media/image2.emf"/><Relationship Id="rId5" Type="http://schemas.openxmlformats.org/officeDocument/2006/relationships/oleObject" Target="../embeddings/oleObject17.bin"/><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61.xml"/><Relationship Id="rId7" Type="http://schemas.openxmlformats.org/officeDocument/2006/relationships/image" Target="../media/image13.png"/><Relationship Id="rId2" Type="http://schemas.openxmlformats.org/officeDocument/2006/relationships/tags" Target="../tags/tag18.xml"/><Relationship Id="rId1" Type="http://schemas.openxmlformats.org/officeDocument/2006/relationships/vmlDrawing" Target="../drawings/vmlDrawing18.vml"/><Relationship Id="rId6" Type="http://schemas.openxmlformats.org/officeDocument/2006/relationships/image" Target="../media/image2.emf"/><Relationship Id="rId5" Type="http://schemas.openxmlformats.org/officeDocument/2006/relationships/oleObject" Target="../embeddings/oleObject18.bin"/><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1.xml"/><Relationship Id="rId7" Type="http://schemas.openxmlformats.org/officeDocument/2006/relationships/image" Target="../media/image13.png"/><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image" Target="../media/image2.emf"/><Relationship Id="rId11" Type="http://schemas.microsoft.com/office/2007/relationships/hdphoto" Target="../media/hdphoto2.wdp"/><Relationship Id="rId5" Type="http://schemas.openxmlformats.org/officeDocument/2006/relationships/oleObject" Target="../embeddings/oleObject19.bin"/><Relationship Id="rId10" Type="http://schemas.openxmlformats.org/officeDocument/2006/relationships/image" Target="../media/image35.png"/><Relationship Id="rId4" Type="http://schemas.openxmlformats.org/officeDocument/2006/relationships/notesSlide" Target="../notesSlides/notesSlide30.xml"/><Relationship Id="rId9"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1.xml"/><Relationship Id="rId7" Type="http://schemas.openxmlformats.org/officeDocument/2006/relationships/image" Target="../media/image13.png"/><Relationship Id="rId2" Type="http://schemas.openxmlformats.org/officeDocument/2006/relationships/tags" Target="../tags/tag20.xml"/><Relationship Id="rId1" Type="http://schemas.openxmlformats.org/officeDocument/2006/relationships/vmlDrawing" Target="../drawings/vmlDrawing20.vml"/><Relationship Id="rId6" Type="http://schemas.openxmlformats.org/officeDocument/2006/relationships/image" Target="../media/image2.emf"/><Relationship Id="rId5" Type="http://schemas.openxmlformats.org/officeDocument/2006/relationships/oleObject" Target="../embeddings/oleObject20.bin"/><Relationship Id="rId10" Type="http://schemas.openxmlformats.org/officeDocument/2006/relationships/image" Target="../media/image37.png"/><Relationship Id="rId4" Type="http://schemas.openxmlformats.org/officeDocument/2006/relationships/notesSlide" Target="../notesSlides/notesSlide31.xml"/><Relationship Id="rId9" Type="http://schemas.microsoft.com/office/2007/relationships/hdphoto" Target="../media/hdphoto3.wdp"/></Relationships>
</file>

<file path=ppt/slides/_rels/slide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1.xml"/><Relationship Id="rId7" Type="http://schemas.openxmlformats.org/officeDocument/2006/relationships/image" Target="../media/image2.emf"/><Relationship Id="rId2" Type="http://schemas.openxmlformats.org/officeDocument/2006/relationships/tags" Target="../tags/tag21.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image" Target="../media/image15.jpeg"/><Relationship Id="rId10" Type="http://schemas.openxmlformats.org/officeDocument/2006/relationships/hyperlink" Target="http://www.988ga.org/" TargetMode="External"/><Relationship Id="rId4" Type="http://schemas.openxmlformats.org/officeDocument/2006/relationships/notesSlide" Target="../notesSlides/notesSlide32.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497" y="4687321"/>
            <a:ext cx="896964" cy="1323861"/>
          </a:xfrm>
          <a:prstGeom prst="rect">
            <a:avLst/>
          </a:prstGeom>
        </p:spPr>
      </p:pic>
      <p:sp>
        <p:nvSpPr>
          <p:cNvPr id="12" name="Subtitle 11"/>
          <p:cNvSpPr>
            <a:spLocks noGrp="1"/>
          </p:cNvSpPr>
          <p:nvPr>
            <p:ph type="subTitle" idx="1"/>
          </p:nvPr>
        </p:nvSpPr>
        <p:spPr>
          <a:xfrm>
            <a:off x="4447308" y="3754438"/>
            <a:ext cx="7606147" cy="394481"/>
          </a:xfrm>
        </p:spPr>
        <p:txBody>
          <a:bodyPr>
            <a:normAutofit/>
          </a:bodyPr>
          <a:lstStyle/>
          <a:p>
            <a:r>
              <a:rPr lang="en-US" sz="1700" dirty="0"/>
              <a:t>Georgia Department of Behavioral Health &amp; Developmental Disabilities</a:t>
            </a:r>
          </a:p>
        </p:txBody>
      </p:sp>
      <p:cxnSp>
        <p:nvCxnSpPr>
          <p:cNvPr id="6" name="Straight Connector 5"/>
          <p:cNvCxnSpPr/>
          <p:nvPr/>
        </p:nvCxnSpPr>
        <p:spPr>
          <a:xfrm>
            <a:off x="4902200" y="1908619"/>
            <a:ext cx="668020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75199" y="513812"/>
            <a:ext cx="6807201" cy="1200329"/>
          </a:xfrm>
          <a:prstGeom prst="rect">
            <a:avLst/>
          </a:prstGeom>
          <a:noFill/>
        </p:spPr>
        <p:txBody>
          <a:bodyPr wrap="square" rtlCol="0" anchor="t">
            <a:spAutoFit/>
          </a:bodyPr>
          <a:lstStyle/>
          <a:p>
            <a:pPr>
              <a:spcAft>
                <a:spcPts val="600"/>
              </a:spcAft>
            </a:pPr>
            <a:r>
              <a:rPr lang="en-US" sz="3600" dirty="0">
                <a:solidFill>
                  <a:schemeClr val="tx2"/>
                </a:solidFill>
                <a:latin typeface="Arial"/>
                <a:cs typeface="Arial"/>
              </a:rPr>
              <a:t>Behavioral Health </a:t>
            </a:r>
            <a:br>
              <a:rPr lang="en-US" sz="3600" dirty="0">
                <a:solidFill>
                  <a:schemeClr val="tx2"/>
                </a:solidFill>
                <a:latin typeface="Arial"/>
                <a:cs typeface="Arial"/>
              </a:rPr>
            </a:br>
            <a:r>
              <a:rPr lang="en-US" sz="3600" dirty="0">
                <a:solidFill>
                  <a:schemeClr val="tx2"/>
                </a:solidFill>
                <a:latin typeface="Arial"/>
                <a:cs typeface="Arial"/>
              </a:rPr>
              <a:t>Coordinating Council Meeting </a:t>
            </a:r>
          </a:p>
        </p:txBody>
      </p:sp>
      <p:sp>
        <p:nvSpPr>
          <p:cNvPr id="9" name="TextBox 8"/>
          <p:cNvSpPr txBox="1"/>
          <p:nvPr/>
        </p:nvSpPr>
        <p:spPr>
          <a:xfrm>
            <a:off x="4775199" y="5213493"/>
            <a:ext cx="5504514" cy="784830"/>
          </a:xfrm>
          <a:prstGeom prst="rect">
            <a:avLst/>
          </a:prstGeom>
          <a:noFill/>
        </p:spPr>
        <p:txBody>
          <a:bodyPr wrap="square" rtlCol="0" anchor="t">
            <a:spAutoFit/>
          </a:bodyPr>
          <a:lstStyle/>
          <a:p>
            <a:pPr>
              <a:spcAft>
                <a:spcPts val="600"/>
              </a:spcAft>
            </a:pPr>
            <a:endParaRPr lang="en-US" sz="2000" dirty="0">
              <a:solidFill>
                <a:schemeClr val="tx2"/>
              </a:solidFill>
              <a:latin typeface="Arial"/>
              <a:cs typeface="Arial"/>
            </a:endParaRPr>
          </a:p>
          <a:p>
            <a:pPr>
              <a:spcAft>
                <a:spcPts val="600"/>
              </a:spcAft>
            </a:pPr>
            <a:r>
              <a:rPr lang="en-US" sz="2000" dirty="0">
                <a:solidFill>
                  <a:schemeClr val="tx2"/>
                </a:solidFill>
                <a:latin typeface="Arial"/>
                <a:cs typeface="Arial"/>
              </a:rPr>
              <a:t>May 11, 2022</a:t>
            </a:r>
          </a:p>
        </p:txBody>
      </p:sp>
    </p:spTree>
    <p:extLst>
      <p:ext uri="{BB962C8B-B14F-4D97-AF65-F5344CB8AC3E}">
        <p14:creationId xmlns:p14="http://schemas.microsoft.com/office/powerpoint/2010/main" val="1043128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p:txBody>
          <a:bodyPr/>
          <a:lstStyle/>
          <a:p>
            <a:r>
              <a:rPr lang="en-US" sz="3600" b="1" dirty="0">
                <a:effectLst/>
                <a:latin typeface="+mn-lt"/>
                <a:ea typeface="Cambria" panose="02040503050406030204" pitchFamily="18" charset="0"/>
                <a:cs typeface="Cambria" panose="02040503050406030204" pitchFamily="18" charset="0"/>
              </a:rPr>
              <a:t>SOC State Plan </a:t>
            </a:r>
            <a:endParaRPr lang="en-US" dirty="0">
              <a:latin typeface="+mn-lt"/>
            </a:endParaRPr>
          </a:p>
        </p:txBody>
      </p:sp>
      <p:sp>
        <p:nvSpPr>
          <p:cNvPr id="3" name="Content Placeholder 2">
            <a:extLst>
              <a:ext uri="{FF2B5EF4-FFF2-40B4-BE49-F238E27FC236}">
                <a16:creationId xmlns:a16="http://schemas.microsoft.com/office/drawing/2014/main" id="{F1A58ECF-AF86-436F-9CDE-EE478505F21B}"/>
              </a:ext>
            </a:extLst>
          </p:cNvPr>
          <p:cNvSpPr>
            <a:spLocks noGrp="1"/>
          </p:cNvSpPr>
          <p:nvPr>
            <p:ph idx="1"/>
          </p:nvPr>
        </p:nvSpPr>
        <p:spPr>
          <a:xfrm>
            <a:off x="901995" y="1690577"/>
            <a:ext cx="10451805" cy="3891516"/>
          </a:xfrm>
        </p:spPr>
        <p:txBody>
          <a:bodyPr>
            <a:normAutofit/>
          </a:bodyPr>
          <a:lstStyle/>
          <a:p>
            <a:pPr marL="457189" lvl="1" indent="0">
              <a:buNone/>
            </a:pPr>
            <a:endParaRPr lang="en-US" i="1" dirty="0">
              <a:solidFill>
                <a:srgbClr val="1F3864"/>
              </a:solidFill>
              <a:latin typeface="+mn-lt"/>
              <a:ea typeface="Calibri" panose="020F0502020204030204" pitchFamily="34" charset="0"/>
            </a:endParaRPr>
          </a:p>
          <a:p>
            <a:pPr marL="0" indent="0">
              <a:buNone/>
            </a:pPr>
            <a:r>
              <a:rPr lang="en-US" dirty="0"/>
              <a:t>Phase 1: Prevention and Early Screening</a:t>
            </a:r>
          </a:p>
          <a:p>
            <a:pPr marL="0" indent="0">
              <a:buNone/>
            </a:pPr>
            <a:r>
              <a:rPr lang="en-US" dirty="0"/>
              <a:t>Phase 2: Early Intervention</a:t>
            </a:r>
          </a:p>
          <a:p>
            <a:pPr marL="0" indent="0">
              <a:buNone/>
            </a:pPr>
            <a:r>
              <a:rPr lang="en-US" dirty="0"/>
              <a:t>Phase 3: Intervention</a:t>
            </a:r>
          </a:p>
          <a:p>
            <a:pPr marL="0" indent="0">
              <a:buNone/>
            </a:pPr>
            <a:r>
              <a:rPr lang="en-US" dirty="0"/>
              <a:t>Phase 4: Late Intervention</a:t>
            </a:r>
          </a:p>
          <a:p>
            <a:pPr marL="0" indent="0">
              <a:buNone/>
            </a:pPr>
            <a:r>
              <a:rPr lang="en-US" dirty="0"/>
              <a:t>Phase 5: Spanning the Continuum of Care</a:t>
            </a:r>
          </a:p>
          <a:p>
            <a:pPr marL="457189" lvl="1" indent="0">
              <a:buNone/>
            </a:pPr>
            <a:endParaRPr lang="en-US" dirty="0">
              <a:effectLst/>
              <a:latin typeface="+mn-lt"/>
              <a:ea typeface="Calibri" panose="020F0502020204030204" pitchFamily="34" charset="0"/>
            </a:endParaRPr>
          </a:p>
          <a:p>
            <a:pPr marL="0" marR="0" lvl="0" indent="0" algn="l" defTabSz="914377"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457189" lvl="1" indent="0">
              <a:buNone/>
            </a:pPr>
            <a:endParaRPr lang="en-US" dirty="0"/>
          </a:p>
          <a:p>
            <a:endParaRPr lang="en-US" dirty="0"/>
          </a:p>
        </p:txBody>
      </p:sp>
    </p:spTree>
    <p:extLst>
      <p:ext uri="{BB962C8B-B14F-4D97-AF65-F5344CB8AC3E}">
        <p14:creationId xmlns:p14="http://schemas.microsoft.com/office/powerpoint/2010/main" val="365028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p:txBody>
          <a:bodyPr/>
          <a:lstStyle/>
          <a:p>
            <a:r>
              <a:rPr lang="en-US" sz="3600" b="1" dirty="0">
                <a:effectLst/>
                <a:latin typeface="+mn-lt"/>
                <a:ea typeface="Cambria" panose="02040503050406030204" pitchFamily="18" charset="0"/>
                <a:cs typeface="Cambria" panose="02040503050406030204" pitchFamily="18" charset="0"/>
              </a:rPr>
              <a:t>HB 1013 – Mental Health Parity Act (MHPA)</a:t>
            </a:r>
            <a:endParaRPr lang="en-US" dirty="0">
              <a:latin typeface="+mn-lt"/>
            </a:endParaRPr>
          </a:p>
        </p:txBody>
      </p:sp>
      <p:sp>
        <p:nvSpPr>
          <p:cNvPr id="3" name="Content Placeholder 2">
            <a:extLst>
              <a:ext uri="{FF2B5EF4-FFF2-40B4-BE49-F238E27FC236}">
                <a16:creationId xmlns:a16="http://schemas.microsoft.com/office/drawing/2014/main" id="{F1A58ECF-AF86-436F-9CDE-EE478505F21B}"/>
              </a:ext>
            </a:extLst>
          </p:cNvPr>
          <p:cNvSpPr>
            <a:spLocks noGrp="1"/>
          </p:cNvSpPr>
          <p:nvPr>
            <p:ph idx="1"/>
          </p:nvPr>
        </p:nvSpPr>
        <p:spPr>
          <a:xfrm>
            <a:off x="901995" y="1621464"/>
            <a:ext cx="10451805" cy="4933507"/>
          </a:xfrm>
        </p:spPr>
        <p:txBody>
          <a:bodyPr>
            <a:normAutofit/>
          </a:bodyPr>
          <a:lstStyle/>
          <a:p>
            <a:pPr marL="457189" lvl="1" indent="0">
              <a:buNone/>
            </a:pPr>
            <a:endParaRPr lang="en-US" i="1" dirty="0">
              <a:solidFill>
                <a:srgbClr val="1F3864"/>
              </a:solidFill>
              <a:effectLst/>
              <a:latin typeface="+mn-lt"/>
              <a:ea typeface="Calibri" panose="020F0502020204030204" pitchFamily="34" charset="0"/>
            </a:endParaRPr>
          </a:p>
          <a:p>
            <a:pPr marL="0" indent="0">
              <a:buNone/>
            </a:pPr>
            <a:r>
              <a:rPr lang="en-US" dirty="0"/>
              <a:t>Part I: Georgia Mental Health Parity Act</a:t>
            </a:r>
          </a:p>
          <a:p>
            <a:pPr marL="0" indent="0">
              <a:buNone/>
            </a:pPr>
            <a:r>
              <a:rPr lang="en-US" dirty="0"/>
              <a:t>Part II: Workforce and System Development</a:t>
            </a:r>
          </a:p>
          <a:p>
            <a:pPr marL="0" indent="0">
              <a:buNone/>
            </a:pPr>
            <a:r>
              <a:rPr lang="en-US" dirty="0"/>
              <a:t>Part III: Involuntary Commitment</a:t>
            </a:r>
          </a:p>
          <a:p>
            <a:pPr marL="0" indent="0">
              <a:buNone/>
            </a:pPr>
            <a:r>
              <a:rPr lang="en-US" dirty="0"/>
              <a:t>Part IV: Mental Health Courts and Corrections</a:t>
            </a:r>
          </a:p>
          <a:p>
            <a:pPr marL="0" indent="0">
              <a:buNone/>
            </a:pPr>
            <a:r>
              <a:rPr lang="en-US" dirty="0"/>
              <a:t>Part V: Child and Adolescent Behavioral Health</a:t>
            </a:r>
          </a:p>
          <a:p>
            <a:pPr marL="0" indent="0">
              <a:buNone/>
            </a:pPr>
            <a:r>
              <a:rPr lang="en-US" dirty="0"/>
              <a:t>Part VI: Behavioral Health Reform and Innovation Commission   </a:t>
            </a:r>
          </a:p>
          <a:p>
            <a:pPr marL="457189" lvl="1" indent="0">
              <a:buNone/>
            </a:pPr>
            <a:endParaRPr lang="en-US" dirty="0">
              <a:effectLst/>
              <a:latin typeface="+mn-lt"/>
              <a:ea typeface="Calibri" panose="020F0502020204030204" pitchFamily="34" charset="0"/>
            </a:endParaRPr>
          </a:p>
          <a:p>
            <a:pPr marL="0" marR="0" lvl="0" indent="0" algn="l" defTabSz="914377"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457189" lvl="1" indent="0">
              <a:buNone/>
            </a:pPr>
            <a:endParaRPr lang="en-US" dirty="0"/>
          </a:p>
          <a:p>
            <a:endParaRPr lang="en-US" dirty="0"/>
          </a:p>
        </p:txBody>
      </p:sp>
    </p:spTree>
    <p:extLst>
      <p:ext uri="{BB962C8B-B14F-4D97-AF65-F5344CB8AC3E}">
        <p14:creationId xmlns:p14="http://schemas.microsoft.com/office/powerpoint/2010/main" val="3723897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p:txBody>
          <a:bodyPr/>
          <a:lstStyle/>
          <a:p>
            <a:r>
              <a:rPr lang="en-US" b="1" dirty="0">
                <a:latin typeface="+mn-lt"/>
              </a:rPr>
              <a:t>MHPA &amp; SOC State Plan</a:t>
            </a:r>
          </a:p>
        </p:txBody>
      </p:sp>
      <p:sp>
        <p:nvSpPr>
          <p:cNvPr id="3" name="Content Placeholder 2">
            <a:extLst>
              <a:ext uri="{FF2B5EF4-FFF2-40B4-BE49-F238E27FC236}">
                <a16:creationId xmlns:a16="http://schemas.microsoft.com/office/drawing/2014/main" id="{F1A58ECF-AF86-436F-9CDE-EE478505F21B}"/>
              </a:ext>
            </a:extLst>
          </p:cNvPr>
          <p:cNvSpPr>
            <a:spLocks noGrp="1"/>
          </p:cNvSpPr>
          <p:nvPr>
            <p:ph idx="1"/>
          </p:nvPr>
        </p:nvSpPr>
        <p:spPr>
          <a:xfrm>
            <a:off x="901995" y="1621464"/>
            <a:ext cx="10451805" cy="4933507"/>
          </a:xfrm>
        </p:spPr>
        <p:txBody>
          <a:bodyPr>
            <a:normAutofit/>
          </a:bodyPr>
          <a:lstStyle/>
          <a:p>
            <a:pPr marL="457189" lvl="1" indent="0">
              <a:buNone/>
            </a:pPr>
            <a:endParaRPr lang="en-US" i="1" dirty="0">
              <a:solidFill>
                <a:srgbClr val="1F3864"/>
              </a:solidFill>
              <a:latin typeface="+mn-lt"/>
              <a:ea typeface="Calibri" panose="020F0502020204030204" pitchFamily="34" charset="0"/>
            </a:endParaRPr>
          </a:p>
          <a:p>
            <a:pPr marL="457189" lvl="1" indent="0">
              <a:buNone/>
            </a:pPr>
            <a:endParaRPr lang="en-US" dirty="0">
              <a:effectLst/>
              <a:latin typeface="+mn-lt"/>
              <a:ea typeface="Calibri" panose="020F0502020204030204" pitchFamily="34" charset="0"/>
            </a:endParaRPr>
          </a:p>
          <a:p>
            <a:pPr marL="0" marR="0" lvl="0" indent="0" algn="l" defTabSz="914377"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457189" lvl="1" indent="0">
              <a:buNone/>
            </a:pPr>
            <a:endParaRPr lang="en-US" dirty="0"/>
          </a:p>
          <a:p>
            <a:endParaRPr lang="en-US" dirty="0"/>
          </a:p>
        </p:txBody>
      </p:sp>
      <p:pic>
        <p:nvPicPr>
          <p:cNvPr id="42" name="Picture 41">
            <a:extLst>
              <a:ext uri="{FF2B5EF4-FFF2-40B4-BE49-F238E27FC236}">
                <a16:creationId xmlns:a16="http://schemas.microsoft.com/office/drawing/2014/main" id="{205CFE6F-1EAD-7887-70B1-FE8B2A5F5BE1}"/>
              </a:ext>
            </a:extLst>
          </p:cNvPr>
          <p:cNvPicPr>
            <a:picLocks noChangeAspect="1"/>
          </p:cNvPicPr>
          <p:nvPr/>
        </p:nvPicPr>
        <p:blipFill rotWithShape="1">
          <a:blip r:embed="rId3"/>
          <a:srcRect l="23198" t="19070" r="23779" b="11628"/>
          <a:stretch/>
        </p:blipFill>
        <p:spPr>
          <a:xfrm>
            <a:off x="1855381" y="1470772"/>
            <a:ext cx="7745819" cy="5185207"/>
          </a:xfrm>
          <a:prstGeom prst="rect">
            <a:avLst/>
          </a:prstGeom>
        </p:spPr>
      </p:pic>
    </p:spTree>
    <p:extLst>
      <p:ext uri="{BB962C8B-B14F-4D97-AF65-F5344CB8AC3E}">
        <p14:creationId xmlns:p14="http://schemas.microsoft.com/office/powerpoint/2010/main" val="293918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p:txBody>
          <a:bodyPr/>
          <a:lstStyle/>
          <a:p>
            <a:r>
              <a:rPr lang="en-US" b="1" dirty="0">
                <a:latin typeface="+mn-lt"/>
                <a:ea typeface="Cambria" panose="02040503050406030204" pitchFamily="18" charset="0"/>
              </a:rPr>
              <a:t>MHPA &amp; IDT Workgroups </a:t>
            </a:r>
            <a:endParaRPr lang="en-US" dirty="0">
              <a:latin typeface="+mn-lt"/>
            </a:endParaRPr>
          </a:p>
        </p:txBody>
      </p:sp>
      <p:sp>
        <p:nvSpPr>
          <p:cNvPr id="3" name="Content Placeholder 2">
            <a:extLst>
              <a:ext uri="{FF2B5EF4-FFF2-40B4-BE49-F238E27FC236}">
                <a16:creationId xmlns:a16="http://schemas.microsoft.com/office/drawing/2014/main" id="{F1A58ECF-AF86-436F-9CDE-EE478505F21B}"/>
              </a:ext>
            </a:extLst>
          </p:cNvPr>
          <p:cNvSpPr>
            <a:spLocks noGrp="1"/>
          </p:cNvSpPr>
          <p:nvPr>
            <p:ph idx="1"/>
          </p:nvPr>
        </p:nvSpPr>
        <p:spPr>
          <a:xfrm>
            <a:off x="901995" y="1621464"/>
            <a:ext cx="10451805" cy="4933507"/>
          </a:xfrm>
        </p:spPr>
        <p:txBody>
          <a:bodyPr>
            <a:normAutofit/>
          </a:bodyPr>
          <a:lstStyle/>
          <a:p>
            <a:pPr marL="457189" lvl="1" indent="0">
              <a:buNone/>
            </a:pPr>
            <a:endParaRPr lang="en-US" i="1" dirty="0">
              <a:solidFill>
                <a:srgbClr val="1F3864"/>
              </a:solidFill>
              <a:effectLst/>
              <a:latin typeface="+mn-lt"/>
              <a:ea typeface="Calibri" panose="020F0502020204030204" pitchFamily="34" charset="0"/>
            </a:endParaRPr>
          </a:p>
          <a:p>
            <a:pPr marL="457189" lvl="1" indent="0">
              <a:buNone/>
            </a:pPr>
            <a:endParaRPr lang="en-US" dirty="0">
              <a:effectLst/>
              <a:latin typeface="+mn-lt"/>
              <a:ea typeface="Calibri" panose="020F0502020204030204" pitchFamily="34" charset="0"/>
            </a:endParaRPr>
          </a:p>
          <a:p>
            <a:pPr marL="0" marR="0" lvl="0" indent="0" algn="l" defTabSz="914377"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457189" lvl="1" indent="0">
              <a:buNone/>
            </a:pPr>
            <a:endParaRPr lang="en-US" dirty="0"/>
          </a:p>
          <a:p>
            <a:endParaRPr lang="en-US" dirty="0"/>
          </a:p>
        </p:txBody>
      </p:sp>
      <p:pic>
        <p:nvPicPr>
          <p:cNvPr id="7" name="Picture 6">
            <a:extLst>
              <a:ext uri="{FF2B5EF4-FFF2-40B4-BE49-F238E27FC236}">
                <a16:creationId xmlns:a16="http://schemas.microsoft.com/office/drawing/2014/main" id="{D2D6F9B0-63A2-4AC1-A6BD-1C276E15B356}"/>
              </a:ext>
            </a:extLst>
          </p:cNvPr>
          <p:cNvPicPr>
            <a:picLocks noChangeAspect="1"/>
          </p:cNvPicPr>
          <p:nvPr/>
        </p:nvPicPr>
        <p:blipFill rotWithShape="1">
          <a:blip r:embed="rId3"/>
          <a:srcRect l="37893" t="32481" r="23778" b="16279"/>
          <a:stretch/>
        </p:blipFill>
        <p:spPr>
          <a:xfrm>
            <a:off x="2126512" y="1293321"/>
            <a:ext cx="7129129" cy="5361038"/>
          </a:xfrm>
          <a:prstGeom prst="rect">
            <a:avLst/>
          </a:prstGeom>
        </p:spPr>
      </p:pic>
    </p:spTree>
    <p:extLst>
      <p:ext uri="{BB962C8B-B14F-4D97-AF65-F5344CB8AC3E}">
        <p14:creationId xmlns:p14="http://schemas.microsoft.com/office/powerpoint/2010/main" val="2163345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D3C4-78D0-435A-A293-7DA60B56F6B0}"/>
              </a:ext>
            </a:extLst>
          </p:cNvPr>
          <p:cNvSpPr>
            <a:spLocks noGrp="1"/>
          </p:cNvSpPr>
          <p:nvPr>
            <p:ph type="title"/>
          </p:nvPr>
        </p:nvSpPr>
        <p:spPr/>
        <p:txBody>
          <a:bodyPr/>
          <a:lstStyle/>
          <a:p>
            <a:r>
              <a:rPr lang="en-US" b="1" dirty="0"/>
              <a:t>IDT/SOC Rebranding </a:t>
            </a:r>
            <a:endParaRPr lang="en-US" dirty="0"/>
          </a:p>
        </p:txBody>
      </p:sp>
      <p:sp>
        <p:nvSpPr>
          <p:cNvPr id="3" name="Content Placeholder 2">
            <a:extLst>
              <a:ext uri="{FF2B5EF4-FFF2-40B4-BE49-F238E27FC236}">
                <a16:creationId xmlns:a16="http://schemas.microsoft.com/office/drawing/2014/main" id="{B9715737-B9B4-4AA7-8EC0-13104515E272}"/>
              </a:ext>
            </a:extLst>
          </p:cNvPr>
          <p:cNvSpPr>
            <a:spLocks noGrp="1"/>
          </p:cNvSpPr>
          <p:nvPr>
            <p:ph idx="1"/>
          </p:nvPr>
        </p:nvSpPr>
        <p:spPr>
          <a:xfrm>
            <a:off x="423862" y="1470773"/>
            <a:ext cx="11431440" cy="4961926"/>
          </a:xfrm>
        </p:spPr>
        <p:txBody>
          <a:bodyPr>
            <a:normAutofit fontScale="92500" lnSpcReduction="10000"/>
          </a:bodyPr>
          <a:lstStyle/>
          <a:p>
            <a:pPr marL="0" marR="781050" indent="0" rtl="0">
              <a:spcBef>
                <a:spcPts val="0"/>
              </a:spcBef>
              <a:spcAft>
                <a:spcPts val="0"/>
              </a:spcAft>
              <a:buNone/>
            </a:pPr>
            <a:r>
              <a:rPr lang="en-US" sz="2400" b="1" i="0" u="none" strike="noStrike" dirty="0">
                <a:solidFill>
                  <a:srgbClr val="353535"/>
                </a:solidFill>
                <a:effectLst/>
                <a:latin typeface="+mn-lt"/>
              </a:rPr>
              <a:t>Darwin</a:t>
            </a:r>
            <a:r>
              <a:rPr lang="en-US" sz="2400" b="0" i="0" u="none" strike="noStrike" dirty="0">
                <a:solidFill>
                  <a:srgbClr val="353535"/>
                </a:solidFill>
                <a:effectLst/>
                <a:latin typeface="+mn-lt"/>
              </a:rPr>
              <a:t> (</a:t>
            </a:r>
            <a:r>
              <a:rPr lang="en-US" sz="2400" b="0" i="0" u="none" strike="noStrike" dirty="0">
                <a:solidFill>
                  <a:srgbClr val="353535"/>
                </a:solidFill>
                <a:effectLst/>
                <a:latin typeface="+mn-lt"/>
                <a:hlinkClick r:id="rId2"/>
              </a:rPr>
              <a:t>www.madebydarwin.com</a:t>
            </a:r>
            <a:r>
              <a:rPr lang="en-US" sz="2400" b="0" i="0" u="none" strike="noStrike" dirty="0">
                <a:solidFill>
                  <a:srgbClr val="353535"/>
                </a:solidFill>
                <a:effectLst/>
                <a:latin typeface="+mn-lt"/>
              </a:rPr>
              <a:t>) </a:t>
            </a:r>
          </a:p>
          <a:p>
            <a:pPr marL="0" marR="781050" indent="0" rtl="0">
              <a:spcBef>
                <a:spcPts val="0"/>
              </a:spcBef>
              <a:spcAft>
                <a:spcPts val="0"/>
              </a:spcAft>
              <a:buNone/>
            </a:pPr>
            <a:endParaRPr lang="en-US" sz="2400" b="0" i="0" u="none" strike="noStrike" dirty="0">
              <a:solidFill>
                <a:srgbClr val="353535"/>
              </a:solidFill>
              <a:effectLst/>
              <a:latin typeface="+mn-lt"/>
            </a:endParaRPr>
          </a:p>
          <a:p>
            <a:pPr marL="0" marR="781050" indent="0" rtl="0">
              <a:spcBef>
                <a:spcPts val="0"/>
              </a:spcBef>
              <a:spcAft>
                <a:spcPts val="0"/>
              </a:spcAft>
              <a:buNone/>
            </a:pPr>
            <a:endParaRPr lang="en-US" sz="2400" dirty="0">
              <a:solidFill>
                <a:srgbClr val="353535"/>
              </a:solidFill>
              <a:latin typeface="+mn-lt"/>
            </a:endParaRPr>
          </a:p>
          <a:p>
            <a:pPr marL="0" indent="0">
              <a:buNone/>
            </a:pPr>
            <a:r>
              <a:rPr lang="en-US" sz="2400" b="1" dirty="0">
                <a:solidFill>
                  <a:srgbClr val="000000"/>
                </a:solidFill>
                <a:latin typeface="+mn-lt"/>
              </a:rPr>
              <a:t>Project Goals</a:t>
            </a:r>
            <a:r>
              <a:rPr lang="en-US" sz="2400" b="1" dirty="0">
                <a:solidFill>
                  <a:srgbClr val="000000"/>
                </a:solidFill>
                <a:latin typeface="+mn-lt"/>
                <a:ea typeface="Calibri" panose="020F0502020204030204" pitchFamily="34" charset="0"/>
              </a:rPr>
              <a:t> </a:t>
            </a:r>
            <a:endParaRPr lang="en-US" sz="2400" b="1" dirty="0">
              <a:solidFill>
                <a:srgbClr val="000000"/>
              </a:solidFill>
              <a:effectLst/>
              <a:latin typeface="+mn-lt"/>
              <a:ea typeface="Calibri" panose="020F0502020204030204" pitchFamily="34" charset="0"/>
            </a:endParaRPr>
          </a:p>
          <a:p>
            <a:pPr lvl="1"/>
            <a:r>
              <a:rPr lang="en-US" dirty="0">
                <a:solidFill>
                  <a:srgbClr val="000000"/>
                </a:solidFill>
                <a:latin typeface="+mn-lt"/>
                <a:ea typeface="Calibri" panose="020F0502020204030204" pitchFamily="34" charset="0"/>
              </a:rPr>
              <a:t>To sharpen our focus </a:t>
            </a:r>
            <a:endParaRPr lang="en-US" dirty="0">
              <a:solidFill>
                <a:srgbClr val="000000"/>
              </a:solidFill>
              <a:effectLst/>
              <a:latin typeface="+mn-lt"/>
              <a:ea typeface="Calibri" panose="020F0502020204030204" pitchFamily="34" charset="0"/>
            </a:endParaRPr>
          </a:p>
          <a:p>
            <a:pPr lvl="1"/>
            <a:r>
              <a:rPr lang="en-US" dirty="0">
                <a:solidFill>
                  <a:srgbClr val="000000"/>
                </a:solidFill>
                <a:effectLst/>
                <a:latin typeface="+mn-lt"/>
                <a:ea typeface="Calibri" panose="020F0502020204030204" pitchFamily="34" charset="0"/>
              </a:rPr>
              <a:t>Examine </a:t>
            </a:r>
            <a:r>
              <a:rPr lang="en-US" dirty="0">
                <a:solidFill>
                  <a:srgbClr val="000000"/>
                </a:solidFill>
                <a:latin typeface="+mn-lt"/>
                <a:ea typeface="Calibri" panose="020F0502020204030204" pitchFamily="34" charset="0"/>
              </a:rPr>
              <a:t>the effectiveness of our current work </a:t>
            </a:r>
          </a:p>
          <a:p>
            <a:pPr lvl="1"/>
            <a:r>
              <a:rPr lang="en-US" dirty="0">
                <a:solidFill>
                  <a:srgbClr val="000000"/>
                </a:solidFill>
                <a:effectLst/>
                <a:latin typeface="+mn-lt"/>
                <a:ea typeface="Calibri" panose="020F0502020204030204" pitchFamily="34" charset="0"/>
              </a:rPr>
              <a:t>Explore insights and opportunities for our future </a:t>
            </a:r>
          </a:p>
          <a:p>
            <a:pPr marL="457189" lvl="1" indent="0">
              <a:buNone/>
            </a:pPr>
            <a:endParaRPr lang="en-US" dirty="0">
              <a:solidFill>
                <a:srgbClr val="000000"/>
              </a:solidFill>
              <a:effectLst/>
              <a:latin typeface="+mn-lt"/>
              <a:ea typeface="Calibri" panose="020F0502020204030204" pitchFamily="34" charset="0"/>
            </a:endParaRPr>
          </a:p>
          <a:p>
            <a:pPr marL="0" marR="781050" indent="0" rtl="0">
              <a:spcBef>
                <a:spcPts val="0"/>
              </a:spcBef>
              <a:spcAft>
                <a:spcPts val="0"/>
              </a:spcAft>
              <a:buNone/>
            </a:pPr>
            <a:endParaRPr lang="en-US" sz="2400" b="0" i="0" u="none" strike="noStrike" dirty="0">
              <a:solidFill>
                <a:srgbClr val="353535"/>
              </a:solidFill>
              <a:effectLst/>
              <a:latin typeface="+mn-lt"/>
            </a:endParaRPr>
          </a:p>
          <a:p>
            <a:pPr marL="0" marR="781050" indent="0" rtl="0">
              <a:spcBef>
                <a:spcPts val="0"/>
              </a:spcBef>
              <a:spcAft>
                <a:spcPts val="0"/>
              </a:spcAft>
              <a:buNone/>
            </a:pPr>
            <a:r>
              <a:rPr lang="en-US" sz="2400" b="1" i="0" u="none" strike="noStrike" dirty="0">
                <a:solidFill>
                  <a:srgbClr val="353535"/>
                </a:solidFill>
                <a:effectLst/>
                <a:latin typeface="+mn-lt"/>
              </a:rPr>
              <a:t>Project Phases  </a:t>
            </a:r>
          </a:p>
          <a:p>
            <a:pPr marR="781050" lvl="1">
              <a:spcBef>
                <a:spcPts val="0"/>
              </a:spcBef>
            </a:pPr>
            <a:r>
              <a:rPr lang="en-US" dirty="0">
                <a:solidFill>
                  <a:srgbClr val="353535"/>
                </a:solidFill>
                <a:latin typeface="+mn-lt"/>
              </a:rPr>
              <a:t>Key stakeholder interviews </a:t>
            </a:r>
          </a:p>
          <a:p>
            <a:pPr marR="781050" lvl="1">
              <a:spcBef>
                <a:spcPts val="0"/>
              </a:spcBef>
            </a:pPr>
            <a:r>
              <a:rPr lang="en-US" dirty="0">
                <a:solidFill>
                  <a:srgbClr val="353535"/>
                </a:solidFill>
                <a:latin typeface="+mn-lt"/>
              </a:rPr>
              <a:t>Survey of current stakeholders </a:t>
            </a:r>
          </a:p>
          <a:p>
            <a:pPr marR="781050" lvl="1">
              <a:spcBef>
                <a:spcPts val="0"/>
              </a:spcBef>
            </a:pPr>
            <a:r>
              <a:rPr lang="en-US" b="0" i="0" u="none" strike="noStrike" dirty="0">
                <a:solidFill>
                  <a:srgbClr val="353535"/>
                </a:solidFill>
                <a:effectLst/>
                <a:latin typeface="+mn-lt"/>
              </a:rPr>
              <a:t>I</a:t>
            </a:r>
            <a:r>
              <a:rPr lang="en-US" dirty="0">
                <a:solidFill>
                  <a:srgbClr val="353535"/>
                </a:solidFill>
                <a:latin typeface="+mn-lt"/>
              </a:rPr>
              <a:t>mmersion &amp; Insights Workshops </a:t>
            </a:r>
          </a:p>
          <a:p>
            <a:pPr marR="781050" lvl="1">
              <a:spcBef>
                <a:spcPts val="0"/>
              </a:spcBef>
            </a:pPr>
            <a:r>
              <a:rPr lang="en-US" b="0" i="0" u="none" strike="noStrike" dirty="0">
                <a:solidFill>
                  <a:srgbClr val="353535"/>
                </a:solidFill>
                <a:effectLst/>
                <a:latin typeface="+mn-lt"/>
              </a:rPr>
              <a:t>Recommendations developed for BHCC review and approval </a:t>
            </a:r>
          </a:p>
          <a:p>
            <a:pPr marL="0" indent="0">
              <a:buNone/>
            </a:pPr>
            <a:br>
              <a:rPr lang="en-US" sz="2400" dirty="0">
                <a:latin typeface="+mn-lt"/>
              </a:rPr>
            </a:br>
            <a:endParaRPr lang="en-US" sz="1800" dirty="0">
              <a:solidFill>
                <a:srgbClr val="000000"/>
              </a:solidFill>
              <a:latin typeface="+mn-lt"/>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83609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D3C4-78D0-435A-A293-7DA60B56F6B0}"/>
              </a:ext>
            </a:extLst>
          </p:cNvPr>
          <p:cNvSpPr>
            <a:spLocks noGrp="1"/>
          </p:cNvSpPr>
          <p:nvPr>
            <p:ph type="title"/>
          </p:nvPr>
        </p:nvSpPr>
        <p:spPr/>
        <p:txBody>
          <a:bodyPr/>
          <a:lstStyle/>
          <a:p>
            <a:r>
              <a:rPr lang="en-US" b="1" dirty="0"/>
              <a:t>Early Observations  </a:t>
            </a:r>
            <a:endParaRPr lang="en-US" dirty="0"/>
          </a:p>
        </p:txBody>
      </p:sp>
      <p:sp>
        <p:nvSpPr>
          <p:cNvPr id="3" name="Content Placeholder 2">
            <a:extLst>
              <a:ext uri="{FF2B5EF4-FFF2-40B4-BE49-F238E27FC236}">
                <a16:creationId xmlns:a16="http://schemas.microsoft.com/office/drawing/2014/main" id="{B9715737-B9B4-4AA7-8EC0-13104515E272}"/>
              </a:ext>
            </a:extLst>
          </p:cNvPr>
          <p:cNvSpPr>
            <a:spLocks noGrp="1"/>
          </p:cNvSpPr>
          <p:nvPr>
            <p:ph idx="1"/>
          </p:nvPr>
        </p:nvSpPr>
        <p:spPr>
          <a:xfrm>
            <a:off x="423862" y="1470773"/>
            <a:ext cx="11431440" cy="4961926"/>
          </a:xfrm>
        </p:spPr>
        <p:txBody>
          <a:bodyPr>
            <a:normAutofit/>
          </a:bodyPr>
          <a:lstStyle/>
          <a:p>
            <a:pPr marL="0" indent="0">
              <a:buNone/>
            </a:pPr>
            <a:br>
              <a:rPr lang="en-US" sz="2400" dirty="0">
                <a:latin typeface="+mn-lt"/>
              </a:rPr>
            </a:br>
            <a:endParaRPr lang="en-US" sz="1800" dirty="0">
              <a:solidFill>
                <a:srgbClr val="000000"/>
              </a:solidFill>
              <a:latin typeface="+mn-lt"/>
              <a:ea typeface="Calibri" panose="020F0502020204030204" pitchFamily="34" charset="0"/>
            </a:endParaRPr>
          </a:p>
          <a:p>
            <a:pPr marL="0" indent="0">
              <a:buNone/>
            </a:pPr>
            <a:endParaRPr lang="en-US" dirty="0"/>
          </a:p>
        </p:txBody>
      </p:sp>
      <p:sp>
        <p:nvSpPr>
          <p:cNvPr id="4" name="Content Placeholder 2">
            <a:extLst>
              <a:ext uri="{FF2B5EF4-FFF2-40B4-BE49-F238E27FC236}">
                <a16:creationId xmlns:a16="http://schemas.microsoft.com/office/drawing/2014/main" id="{9B86523C-E2A9-98D5-260D-88C8737F5AC0}"/>
              </a:ext>
            </a:extLst>
          </p:cNvPr>
          <p:cNvSpPr txBox="1">
            <a:spLocks/>
          </p:cNvSpPr>
          <p:nvPr/>
        </p:nvSpPr>
        <p:spPr>
          <a:xfrm>
            <a:off x="576262" y="1623173"/>
            <a:ext cx="11431440" cy="49619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783" indent="-228594" algn="l" defTabSz="914377"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2971" indent="-228594" algn="l" defTabSz="914377"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160" indent="-228594" algn="l" defTabSz="914377"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349" indent="-228594" algn="l" defTabSz="914377"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781050" lvl="1">
              <a:spcBef>
                <a:spcPts val="0"/>
              </a:spcBef>
            </a:pPr>
            <a:r>
              <a:rPr lang="en-US" sz="2800" dirty="0">
                <a:solidFill>
                  <a:srgbClr val="353535"/>
                </a:solidFill>
                <a:latin typeface="+mn-lt"/>
              </a:rPr>
              <a:t>A need for </a:t>
            </a:r>
            <a:r>
              <a:rPr lang="en-US" sz="2800" b="1" i="1" dirty="0">
                <a:solidFill>
                  <a:srgbClr val="353535"/>
                </a:solidFill>
                <a:latin typeface="+mn-lt"/>
              </a:rPr>
              <a:t>clarity </a:t>
            </a:r>
            <a:r>
              <a:rPr lang="en-US" sz="2800" dirty="0">
                <a:solidFill>
                  <a:srgbClr val="353535"/>
                </a:solidFill>
                <a:latin typeface="+mn-lt"/>
              </a:rPr>
              <a:t>around IDT and SOC work. </a:t>
            </a:r>
          </a:p>
          <a:p>
            <a:pPr marL="457189" marR="781050" lvl="1" indent="0">
              <a:spcBef>
                <a:spcPts val="0"/>
              </a:spcBef>
              <a:buNone/>
            </a:pPr>
            <a:endParaRPr lang="en-US" sz="2800" dirty="0">
              <a:solidFill>
                <a:srgbClr val="353535"/>
              </a:solidFill>
              <a:latin typeface="+mn-lt"/>
            </a:endParaRPr>
          </a:p>
          <a:p>
            <a:pPr marR="781050" lvl="1">
              <a:spcBef>
                <a:spcPts val="0"/>
              </a:spcBef>
            </a:pPr>
            <a:r>
              <a:rPr lang="en-US" sz="2800" dirty="0">
                <a:solidFill>
                  <a:srgbClr val="353535"/>
                </a:solidFill>
                <a:latin typeface="+mn-lt"/>
              </a:rPr>
              <a:t>To be </a:t>
            </a:r>
            <a:r>
              <a:rPr lang="en-US" sz="2800" b="1" i="1" dirty="0">
                <a:solidFill>
                  <a:srgbClr val="353535"/>
                </a:solidFill>
                <a:latin typeface="+mn-lt"/>
              </a:rPr>
              <a:t>seen</a:t>
            </a:r>
            <a:r>
              <a:rPr lang="en-US" sz="2800" dirty="0">
                <a:solidFill>
                  <a:srgbClr val="353535"/>
                </a:solidFill>
                <a:latin typeface="+mn-lt"/>
              </a:rPr>
              <a:t> and </a:t>
            </a:r>
            <a:r>
              <a:rPr lang="en-US" sz="2800" b="1" i="1" dirty="0">
                <a:solidFill>
                  <a:srgbClr val="353535"/>
                </a:solidFill>
                <a:latin typeface="+mn-lt"/>
              </a:rPr>
              <a:t>heard</a:t>
            </a:r>
            <a:r>
              <a:rPr lang="en-US" sz="2800" dirty="0">
                <a:solidFill>
                  <a:srgbClr val="353535"/>
                </a:solidFill>
                <a:latin typeface="+mn-lt"/>
              </a:rPr>
              <a:t> as subject matter experts for behavioral health. </a:t>
            </a:r>
          </a:p>
          <a:p>
            <a:pPr marL="457189" marR="781050" lvl="1" indent="0">
              <a:spcBef>
                <a:spcPts val="0"/>
              </a:spcBef>
              <a:buNone/>
            </a:pPr>
            <a:endParaRPr lang="en-US" sz="2800" dirty="0">
              <a:solidFill>
                <a:srgbClr val="353535"/>
              </a:solidFill>
              <a:latin typeface="+mn-lt"/>
            </a:endParaRPr>
          </a:p>
          <a:p>
            <a:pPr marR="781050" lvl="1">
              <a:spcBef>
                <a:spcPts val="0"/>
              </a:spcBef>
            </a:pPr>
            <a:r>
              <a:rPr lang="en-US" sz="2800" dirty="0">
                <a:solidFill>
                  <a:srgbClr val="353535"/>
                </a:solidFill>
                <a:latin typeface="+mn-lt"/>
              </a:rPr>
              <a:t>More </a:t>
            </a:r>
            <a:r>
              <a:rPr lang="en-US" sz="2800" b="1" i="1" dirty="0">
                <a:solidFill>
                  <a:srgbClr val="353535"/>
                </a:solidFill>
                <a:latin typeface="+mn-lt"/>
              </a:rPr>
              <a:t>support</a:t>
            </a:r>
            <a:r>
              <a:rPr lang="en-US" sz="2800" dirty="0">
                <a:solidFill>
                  <a:srgbClr val="353535"/>
                </a:solidFill>
                <a:latin typeface="+mn-lt"/>
              </a:rPr>
              <a:t> and </a:t>
            </a:r>
            <a:r>
              <a:rPr lang="en-US" sz="2800" b="1" i="1" dirty="0">
                <a:solidFill>
                  <a:srgbClr val="353535"/>
                </a:solidFill>
                <a:latin typeface="+mn-lt"/>
              </a:rPr>
              <a:t>promotion</a:t>
            </a:r>
            <a:r>
              <a:rPr lang="en-US" sz="2800" dirty="0">
                <a:solidFill>
                  <a:srgbClr val="353535"/>
                </a:solidFill>
                <a:latin typeface="+mn-lt"/>
              </a:rPr>
              <a:t> of IDT initiatives and activities.</a:t>
            </a:r>
          </a:p>
          <a:p>
            <a:pPr marR="781050" lvl="1">
              <a:spcBef>
                <a:spcPts val="0"/>
              </a:spcBef>
            </a:pPr>
            <a:endParaRPr lang="en-US" sz="2800" dirty="0">
              <a:solidFill>
                <a:srgbClr val="353535"/>
              </a:solidFill>
              <a:latin typeface="+mn-lt"/>
            </a:endParaRPr>
          </a:p>
          <a:p>
            <a:pPr marR="781050" lvl="1">
              <a:spcBef>
                <a:spcPts val="0"/>
              </a:spcBef>
            </a:pPr>
            <a:r>
              <a:rPr lang="en-US" sz="2800" dirty="0">
                <a:solidFill>
                  <a:srgbClr val="353535"/>
                </a:solidFill>
                <a:latin typeface="+mn-lt"/>
              </a:rPr>
              <a:t>Be </a:t>
            </a:r>
            <a:r>
              <a:rPr lang="en-US" sz="2800" b="1" i="1" dirty="0">
                <a:solidFill>
                  <a:srgbClr val="353535"/>
                </a:solidFill>
                <a:latin typeface="+mn-lt"/>
              </a:rPr>
              <a:t>invited</a:t>
            </a:r>
            <a:r>
              <a:rPr lang="en-US" sz="2800" dirty="0">
                <a:solidFill>
                  <a:srgbClr val="353535"/>
                </a:solidFill>
                <a:latin typeface="+mn-lt"/>
              </a:rPr>
              <a:t> to the table when important discussions are taking place. </a:t>
            </a:r>
          </a:p>
          <a:p>
            <a:pPr marL="457189" marR="781050" lvl="1" indent="0">
              <a:spcBef>
                <a:spcPts val="0"/>
              </a:spcBef>
              <a:buNone/>
            </a:pPr>
            <a:endParaRPr lang="en-US" sz="2800" dirty="0">
              <a:solidFill>
                <a:srgbClr val="353535"/>
              </a:solidFill>
              <a:latin typeface="+mn-lt"/>
            </a:endParaRPr>
          </a:p>
          <a:p>
            <a:pPr marR="781050" lvl="1">
              <a:spcBef>
                <a:spcPts val="0"/>
              </a:spcBef>
            </a:pPr>
            <a:endParaRPr lang="en-US" sz="2800" dirty="0">
              <a:solidFill>
                <a:srgbClr val="353535"/>
              </a:solidFill>
              <a:latin typeface="+mn-lt"/>
            </a:endParaRPr>
          </a:p>
          <a:p>
            <a:pPr marL="0" indent="0">
              <a:buFont typeface="Arial"/>
              <a:buNone/>
            </a:pPr>
            <a:br>
              <a:rPr lang="en-US" sz="2400" dirty="0">
                <a:latin typeface="+mn-lt"/>
              </a:rPr>
            </a:br>
            <a:endParaRPr lang="en-US" sz="1800" dirty="0">
              <a:solidFill>
                <a:srgbClr val="000000"/>
              </a:solidFill>
              <a:latin typeface="+mn-lt"/>
              <a:ea typeface="Calibri" panose="020F0502020204030204" pitchFamily="34" charset="0"/>
            </a:endParaRPr>
          </a:p>
          <a:p>
            <a:pPr marL="0" indent="0">
              <a:buFont typeface="Arial"/>
              <a:buNone/>
            </a:pPr>
            <a:endParaRPr lang="en-US" dirty="0"/>
          </a:p>
        </p:txBody>
      </p:sp>
    </p:spTree>
    <p:extLst>
      <p:ext uri="{BB962C8B-B14F-4D97-AF65-F5344CB8AC3E}">
        <p14:creationId xmlns:p14="http://schemas.microsoft.com/office/powerpoint/2010/main" val="3921183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5086-3C18-4042-8F91-B2C60BDDBE5D}"/>
              </a:ext>
            </a:extLst>
          </p:cNvPr>
          <p:cNvSpPr>
            <a:spLocks noGrp="1"/>
          </p:cNvSpPr>
          <p:nvPr>
            <p:ph type="title"/>
          </p:nvPr>
        </p:nvSpPr>
        <p:spPr/>
        <p:txBody>
          <a:bodyPr/>
          <a:lstStyle/>
          <a:p>
            <a:r>
              <a:rPr lang="en-US" b="1" dirty="0"/>
              <a:t>IDT Executive Committee </a:t>
            </a:r>
          </a:p>
        </p:txBody>
      </p:sp>
      <p:sp>
        <p:nvSpPr>
          <p:cNvPr id="3" name="Content Placeholder 2">
            <a:extLst>
              <a:ext uri="{FF2B5EF4-FFF2-40B4-BE49-F238E27FC236}">
                <a16:creationId xmlns:a16="http://schemas.microsoft.com/office/drawing/2014/main" id="{FB12A323-0FC7-4447-8E1F-E9199F710079}"/>
              </a:ext>
            </a:extLst>
          </p:cNvPr>
          <p:cNvSpPr>
            <a:spLocks noGrp="1"/>
          </p:cNvSpPr>
          <p:nvPr>
            <p:ph idx="1"/>
          </p:nvPr>
        </p:nvSpPr>
        <p:spPr>
          <a:xfrm>
            <a:off x="838200" y="1825625"/>
            <a:ext cx="10666228" cy="3857477"/>
          </a:xfrm>
        </p:spPr>
        <p:txBody>
          <a:bodyPr/>
          <a:lstStyle/>
          <a:p>
            <a:r>
              <a:rPr lang="en-US" sz="2400" b="1" dirty="0">
                <a:latin typeface="+mn-lt"/>
              </a:rPr>
              <a:t>Current Committee Members </a:t>
            </a:r>
          </a:p>
          <a:p>
            <a:pPr lvl="1" fontAlgn="base">
              <a:buFont typeface="Arial" panose="020B0604020202020204" pitchFamily="34" charset="0"/>
              <a:buChar char="•"/>
            </a:pPr>
            <a:r>
              <a:rPr lang="en-US" sz="2000" b="0" i="1" u="none" strike="noStrike" dirty="0">
                <a:solidFill>
                  <a:srgbClr val="000000"/>
                </a:solidFill>
                <a:effectLst/>
                <a:latin typeface="+mn-lt"/>
              </a:rPr>
              <a:t>Erica Fener Sitkoff, Executive Director – Voices for Georgia’s Children  </a:t>
            </a:r>
            <a:r>
              <a:rPr lang="en-US" sz="2000" b="0" i="0" dirty="0">
                <a:solidFill>
                  <a:srgbClr val="000000"/>
                </a:solidFill>
                <a:effectLst/>
                <a:latin typeface="+mn-lt"/>
              </a:rPr>
              <a:t>​</a:t>
            </a:r>
          </a:p>
          <a:p>
            <a:pPr lvl="1" fontAlgn="base">
              <a:buFont typeface="Arial" panose="020B0604020202020204" pitchFamily="34" charset="0"/>
              <a:buChar char="•"/>
            </a:pPr>
            <a:r>
              <a:rPr lang="en-US" sz="2000" i="1" dirty="0">
                <a:solidFill>
                  <a:srgbClr val="000000"/>
                </a:solidFill>
                <a:latin typeface="+mn-lt"/>
              </a:rPr>
              <a:t>LaMarva Ivory</a:t>
            </a:r>
            <a:r>
              <a:rPr lang="en-US" sz="2000" b="0" i="1" u="none" strike="noStrike" dirty="0">
                <a:solidFill>
                  <a:srgbClr val="000000"/>
                </a:solidFill>
                <a:effectLst/>
                <a:latin typeface="+mn-lt"/>
              </a:rPr>
              <a:t>, Deputy Commissioner, External Affairs – DHS</a:t>
            </a:r>
          </a:p>
          <a:p>
            <a:pPr lvl="1" fontAlgn="base">
              <a:buFont typeface="Arial" panose="020B0604020202020204" pitchFamily="34" charset="0"/>
              <a:buChar char="•"/>
            </a:pPr>
            <a:r>
              <a:rPr lang="en-US" sz="2000" b="1" i="1" dirty="0">
                <a:solidFill>
                  <a:srgbClr val="000000"/>
                </a:solidFill>
                <a:highlight>
                  <a:srgbClr val="FFFF00"/>
                </a:highlight>
                <a:latin typeface="+mn-lt"/>
              </a:rPr>
              <a:t>VACANT - DCH</a:t>
            </a:r>
            <a:r>
              <a:rPr lang="en-US" sz="2000" b="1" i="0" dirty="0">
                <a:solidFill>
                  <a:srgbClr val="000000"/>
                </a:solidFill>
                <a:effectLst/>
                <a:highlight>
                  <a:srgbClr val="FFFF00"/>
                </a:highlight>
                <a:latin typeface="+mn-lt"/>
              </a:rPr>
              <a:t>​</a:t>
            </a:r>
          </a:p>
          <a:p>
            <a:pPr lvl="1" fontAlgn="base">
              <a:buFont typeface="Arial" panose="020B0604020202020204" pitchFamily="34" charset="0"/>
              <a:buChar char="•"/>
            </a:pPr>
            <a:r>
              <a:rPr lang="en-US" sz="2000" b="0" i="1" u="none" strike="noStrike" dirty="0">
                <a:solidFill>
                  <a:srgbClr val="000000"/>
                </a:solidFill>
                <a:effectLst/>
                <a:latin typeface="+mn-lt"/>
              </a:rPr>
              <a:t>Dahlia Bell-Brown, Program Officer - Woodruff Foundation </a:t>
            </a:r>
            <a:r>
              <a:rPr lang="en-US" sz="2000" b="0" i="0" dirty="0">
                <a:solidFill>
                  <a:srgbClr val="000000"/>
                </a:solidFill>
                <a:effectLst/>
                <a:latin typeface="+mn-lt"/>
              </a:rPr>
              <a:t>​</a:t>
            </a:r>
          </a:p>
          <a:p>
            <a:pPr lvl="1" fontAlgn="base">
              <a:buFont typeface="Arial" panose="020B0604020202020204" pitchFamily="34" charset="0"/>
              <a:buChar char="•"/>
            </a:pPr>
            <a:r>
              <a:rPr lang="en-US" sz="2000" b="0" i="1" u="none" strike="noStrike" dirty="0">
                <a:solidFill>
                  <a:srgbClr val="000000"/>
                </a:solidFill>
                <a:effectLst/>
                <a:latin typeface="+mn-lt"/>
              </a:rPr>
              <a:t>Margaret Caywood, Deputy Commissioner, Division of Support Services - DJJ </a:t>
            </a:r>
            <a:r>
              <a:rPr lang="en-US" sz="2000" b="0" i="0" dirty="0">
                <a:solidFill>
                  <a:srgbClr val="000000"/>
                </a:solidFill>
                <a:effectLst/>
                <a:latin typeface="+mn-lt"/>
              </a:rPr>
              <a:t>​</a:t>
            </a:r>
          </a:p>
          <a:p>
            <a:pPr lvl="1" fontAlgn="base">
              <a:buFont typeface="Arial" panose="020B0604020202020204" pitchFamily="34" charset="0"/>
              <a:buChar char="•"/>
            </a:pPr>
            <a:r>
              <a:rPr lang="en-US" sz="2000" b="0" i="1" u="none" strike="noStrike" dirty="0">
                <a:solidFill>
                  <a:srgbClr val="000000"/>
                </a:solidFill>
                <a:effectLst/>
                <a:latin typeface="+mn-lt"/>
              </a:rPr>
              <a:t>Matt Jones, Chief of Staff, Georgia DOE </a:t>
            </a:r>
            <a:r>
              <a:rPr lang="en-US" sz="2000" b="0" i="0" dirty="0">
                <a:solidFill>
                  <a:srgbClr val="000000"/>
                </a:solidFill>
                <a:effectLst/>
                <a:latin typeface="+mn-lt"/>
              </a:rPr>
              <a:t>​</a:t>
            </a:r>
          </a:p>
          <a:p>
            <a:pPr lvl="1" fontAlgn="base">
              <a:buFont typeface="Arial" panose="020B0604020202020204" pitchFamily="34" charset="0"/>
              <a:buChar char="•"/>
            </a:pPr>
            <a:r>
              <a:rPr lang="en-US" sz="2000" b="0" i="1" u="none" strike="noStrike" dirty="0">
                <a:solidFill>
                  <a:srgbClr val="000000"/>
                </a:solidFill>
                <a:effectLst/>
                <a:latin typeface="+mn-lt"/>
              </a:rPr>
              <a:t>Monica Johnson, Director, Division of Behavioral Health - DBHDD </a:t>
            </a:r>
            <a:r>
              <a:rPr lang="en-US" sz="2000" b="0" i="0" dirty="0">
                <a:solidFill>
                  <a:srgbClr val="000000"/>
                </a:solidFill>
                <a:effectLst/>
                <a:latin typeface="+mn-lt"/>
              </a:rPr>
              <a:t>​</a:t>
            </a:r>
          </a:p>
          <a:p>
            <a:pPr lvl="1" fontAlgn="base">
              <a:buFont typeface="Arial" panose="020B0604020202020204" pitchFamily="34" charset="0"/>
              <a:buChar char="•"/>
            </a:pPr>
            <a:r>
              <a:rPr lang="en-US" sz="2000" b="0" i="1" u="none" strike="noStrike" dirty="0">
                <a:solidFill>
                  <a:srgbClr val="000000"/>
                </a:solidFill>
                <a:effectLst/>
                <a:latin typeface="+mn-lt"/>
              </a:rPr>
              <a:t>Susan Adams, Deputy Commissioner, Georgia DECAL </a:t>
            </a:r>
            <a:endParaRPr lang="en-US" sz="2000" b="0" i="0" dirty="0">
              <a:solidFill>
                <a:srgbClr val="000000"/>
              </a:solidFill>
              <a:effectLst/>
              <a:latin typeface="+mn-lt"/>
            </a:endParaRPr>
          </a:p>
          <a:p>
            <a:endParaRPr lang="en-US" dirty="0"/>
          </a:p>
        </p:txBody>
      </p:sp>
    </p:spTree>
    <p:extLst>
      <p:ext uri="{BB962C8B-B14F-4D97-AF65-F5344CB8AC3E}">
        <p14:creationId xmlns:p14="http://schemas.microsoft.com/office/powerpoint/2010/main" val="4226620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fontScale="90000"/>
          </a:bodyPr>
          <a:lstStyle/>
          <a:p>
            <a:r>
              <a:rPr lang="en-US" sz="6000" dirty="0">
                <a:solidFill>
                  <a:schemeClr val="accent4"/>
                </a:solidFill>
              </a:rPr>
              <a:t>Chair’s Report:</a:t>
            </a:r>
            <a:br>
              <a:rPr lang="en-US" sz="6000" dirty="0">
                <a:solidFill>
                  <a:schemeClr val="accent4"/>
                </a:solidFill>
              </a:rPr>
            </a:br>
            <a:br>
              <a:rPr lang="en-US" sz="6000" dirty="0">
                <a:solidFill>
                  <a:schemeClr val="accent4"/>
                </a:solidFill>
              </a:rPr>
            </a:br>
            <a:br>
              <a:rPr lang="en-US" sz="6000" dirty="0">
                <a:solidFill>
                  <a:schemeClr val="accent4"/>
                </a:solidFill>
              </a:rPr>
            </a:br>
            <a:r>
              <a:rPr lang="en-US" sz="4800" dirty="0">
                <a:solidFill>
                  <a:schemeClr val="accent4"/>
                </a:solidFill>
              </a:rPr>
              <a:t>Judy Fitzgerald</a:t>
            </a:r>
            <a:br>
              <a:rPr lang="en-US" sz="4800" dirty="0">
                <a:solidFill>
                  <a:schemeClr val="accent4"/>
                </a:solidFill>
              </a:rPr>
            </a:br>
            <a:r>
              <a:rPr lang="en-US" sz="4800" dirty="0">
                <a:solidFill>
                  <a:schemeClr val="accent4"/>
                </a:solidFill>
              </a:rPr>
              <a:t>Commissioner</a:t>
            </a:r>
            <a:endParaRPr lang="en-US" sz="6000" dirty="0">
              <a:solidFill>
                <a:schemeClr val="accent4"/>
              </a:solidFill>
            </a:endParaRPr>
          </a:p>
        </p:txBody>
      </p:sp>
    </p:spTree>
    <p:extLst>
      <p:ext uri="{BB962C8B-B14F-4D97-AF65-F5344CB8AC3E}">
        <p14:creationId xmlns:p14="http://schemas.microsoft.com/office/powerpoint/2010/main" val="1533667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497" y="4687321"/>
            <a:ext cx="896964" cy="1323861"/>
          </a:xfrm>
          <a:prstGeom prst="rect">
            <a:avLst/>
          </a:prstGeom>
        </p:spPr>
      </p:pic>
      <p:sp>
        <p:nvSpPr>
          <p:cNvPr id="12" name="Subtitle 11"/>
          <p:cNvSpPr>
            <a:spLocks noGrp="1"/>
          </p:cNvSpPr>
          <p:nvPr>
            <p:ph type="subTitle" idx="1"/>
          </p:nvPr>
        </p:nvSpPr>
        <p:spPr>
          <a:xfrm>
            <a:off x="4447308" y="3754438"/>
            <a:ext cx="7606147" cy="394481"/>
          </a:xfrm>
        </p:spPr>
        <p:txBody>
          <a:bodyPr>
            <a:normAutofit/>
          </a:bodyPr>
          <a:lstStyle/>
          <a:p>
            <a:r>
              <a:rPr lang="en-US" sz="1700"/>
              <a:t>Georgia Department of Behavioral Health &amp; Developmental Disabilities</a:t>
            </a:r>
          </a:p>
        </p:txBody>
      </p:sp>
      <p:cxnSp>
        <p:nvCxnSpPr>
          <p:cNvPr id="6" name="Straight Connector 5"/>
          <p:cNvCxnSpPr>
            <a:cxnSpLocks/>
          </p:cNvCxnSpPr>
          <p:nvPr/>
        </p:nvCxnSpPr>
        <p:spPr>
          <a:xfrm>
            <a:off x="4002373" y="1908619"/>
            <a:ext cx="758002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02373" y="542746"/>
            <a:ext cx="7963750" cy="1154162"/>
          </a:xfrm>
          <a:prstGeom prst="rect">
            <a:avLst/>
          </a:prstGeom>
          <a:noFill/>
        </p:spPr>
        <p:txBody>
          <a:bodyPr wrap="square"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1D1953"/>
                </a:solidFill>
                <a:effectLst/>
                <a:uLnTx/>
                <a:uFillTx/>
                <a:latin typeface="Arial"/>
                <a:ea typeface="+mn-ea"/>
                <a:cs typeface="Arial"/>
              </a:rPr>
              <a:t>General Assembly</a:t>
            </a:r>
          </a:p>
          <a:p>
            <a:pPr marL="0" marR="0" lvl="0" indent="0" defTabSz="914400" rtl="0" eaLnBrk="1" fontAlgn="auto" latinLnBrk="0" hangingPunct="1">
              <a:lnSpc>
                <a:spcPct val="100000"/>
              </a:lnSpc>
              <a:spcBef>
                <a:spcPts val="0"/>
              </a:spcBef>
              <a:spcAft>
                <a:spcPts val="600"/>
              </a:spcAft>
              <a:buClrTx/>
              <a:buSzTx/>
              <a:buFontTx/>
              <a:buNone/>
              <a:tabLst/>
              <a:defRPr/>
            </a:pPr>
            <a:r>
              <a:rPr lang="en-US" sz="3200" b="1" dirty="0">
                <a:solidFill>
                  <a:srgbClr val="1D1953"/>
                </a:solidFill>
                <a:latin typeface="Arial"/>
                <a:cs typeface="Arial"/>
              </a:rPr>
              <a:t>Wrap-up</a:t>
            </a:r>
            <a:endParaRPr kumimoji="0" lang="en-US" sz="3200" b="0" i="0" u="none" strike="noStrike" kern="1200" cap="none" spc="0" normalizeH="0" baseline="0" noProof="0" dirty="0">
              <a:ln>
                <a:noFill/>
              </a:ln>
              <a:solidFill>
                <a:srgbClr val="1D1953"/>
              </a:solidFill>
              <a:effectLst/>
              <a:uLnTx/>
              <a:uFillTx/>
              <a:latin typeface="Arial"/>
              <a:ea typeface="+mn-ea"/>
              <a:cs typeface="Arial"/>
            </a:endParaRPr>
          </a:p>
        </p:txBody>
      </p:sp>
      <p:sp>
        <p:nvSpPr>
          <p:cNvPr id="9" name="TextBox 8"/>
          <p:cNvSpPr txBox="1"/>
          <p:nvPr/>
        </p:nvSpPr>
        <p:spPr>
          <a:xfrm>
            <a:off x="4465444" y="5270643"/>
            <a:ext cx="5504514" cy="78483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1D1953"/>
                </a:solidFill>
                <a:effectLst/>
                <a:uLnTx/>
                <a:uFillTx/>
                <a:latin typeface="Arial"/>
                <a:ea typeface="+mn-ea"/>
                <a:cs typeface="Arial"/>
              </a:rPr>
              <a:t>Michael Polacek</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1D1953"/>
                </a:solidFill>
                <a:effectLst/>
                <a:uLnTx/>
                <a:uFillTx/>
                <a:latin typeface="Arial"/>
                <a:ea typeface="+mn-ea"/>
                <a:cs typeface="Arial"/>
              </a:rPr>
              <a:t>Director, Legislative Affairs</a:t>
            </a:r>
          </a:p>
        </p:txBody>
      </p:sp>
    </p:spTree>
    <p:extLst>
      <p:ext uri="{BB962C8B-B14F-4D97-AF65-F5344CB8AC3E}">
        <p14:creationId xmlns:p14="http://schemas.microsoft.com/office/powerpoint/2010/main" val="73156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1533-6824-4C02-B5D4-F1B1A95FA55E}"/>
              </a:ext>
            </a:extLst>
          </p:cNvPr>
          <p:cNvSpPr>
            <a:spLocks noGrp="1"/>
          </p:cNvSpPr>
          <p:nvPr>
            <p:ph type="title"/>
          </p:nvPr>
        </p:nvSpPr>
        <p:spPr/>
        <p:txBody>
          <a:bodyPr/>
          <a:lstStyle/>
          <a:p>
            <a:r>
              <a:rPr lang="en-US" dirty="0"/>
              <a:t>2022 DBHDD Legislative Update</a:t>
            </a:r>
          </a:p>
        </p:txBody>
      </p:sp>
      <p:sp>
        <p:nvSpPr>
          <p:cNvPr id="4" name="Slide Number Placeholder 3">
            <a:extLst>
              <a:ext uri="{FF2B5EF4-FFF2-40B4-BE49-F238E27FC236}">
                <a16:creationId xmlns:a16="http://schemas.microsoft.com/office/drawing/2014/main" id="{D57BA418-3191-4FBB-9116-9EB9D65DB989}"/>
              </a:ext>
            </a:extLst>
          </p:cNvPr>
          <p:cNvSpPr>
            <a:spLocks noGrp="1"/>
          </p:cNvSpPr>
          <p:nvPr>
            <p:ph type="sldNum" sz="quarter" idx="12"/>
          </p:nvPr>
        </p:nvSpPr>
        <p:spPr/>
        <p:txBody>
          <a:bodyPr/>
          <a:lstStyle/>
          <a:p>
            <a:fld id="{6B10633E-B5BF-7C48-9753-DDAD0C53CC1F}" type="slidenum">
              <a:rPr lang="en-US" smtClean="0"/>
              <a:t>19</a:t>
            </a:fld>
            <a:endParaRPr lang="en-US"/>
          </a:p>
        </p:txBody>
      </p:sp>
      <p:graphicFrame>
        <p:nvGraphicFramePr>
          <p:cNvPr id="5" name="Content Placeholder 2">
            <a:extLst>
              <a:ext uri="{FF2B5EF4-FFF2-40B4-BE49-F238E27FC236}">
                <a16:creationId xmlns:a16="http://schemas.microsoft.com/office/drawing/2014/main" id="{01230A71-7C85-44EA-8EFD-23E157FAB10D}"/>
              </a:ext>
            </a:extLst>
          </p:cNvPr>
          <p:cNvGraphicFramePr>
            <a:graphicFrameLocks noGrp="1"/>
          </p:cNvGraphicFramePr>
          <p:nvPr>
            <p:ph idx="1"/>
          </p:nvPr>
        </p:nvGraphicFramePr>
        <p:xfrm>
          <a:off x="838200" y="163678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3847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7447"/>
            <a:ext cx="12192000" cy="56805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charset="0"/>
            </a:endParaRPr>
          </a:p>
        </p:txBody>
      </p:sp>
      <p:sp>
        <p:nvSpPr>
          <p:cNvPr id="2" name="Content Placeholder 1"/>
          <p:cNvSpPr>
            <a:spLocks noGrp="1"/>
          </p:cNvSpPr>
          <p:nvPr>
            <p:ph sz="half" idx="2"/>
          </p:nvPr>
        </p:nvSpPr>
        <p:spPr>
          <a:xfrm>
            <a:off x="6375400" y="2027338"/>
            <a:ext cx="4978400" cy="4351338"/>
          </a:xfrm>
        </p:spPr>
        <p:txBody>
          <a:bodyPr>
            <a:normAutofit/>
          </a:bodyPr>
          <a:lstStyle/>
          <a:p>
            <a:pPr marL="0" indent="0">
              <a:lnSpc>
                <a:spcPct val="100000"/>
              </a:lnSpc>
              <a:spcAft>
                <a:spcPts val="1800"/>
              </a:spcAft>
              <a:buNone/>
            </a:pPr>
            <a:r>
              <a:rPr lang="en-US" sz="3200" dirty="0">
                <a:solidFill>
                  <a:schemeClr val="bg1"/>
                </a:solidFill>
              </a:rPr>
              <a:t>Chair’s Report</a:t>
            </a:r>
          </a:p>
          <a:p>
            <a:pPr>
              <a:lnSpc>
                <a:spcPct val="100000"/>
              </a:lnSpc>
              <a:spcAft>
                <a:spcPts val="1800"/>
              </a:spcAft>
            </a:pPr>
            <a:r>
              <a:rPr lang="en-US" sz="2400" dirty="0">
                <a:solidFill>
                  <a:schemeClr val="bg1"/>
                </a:solidFill>
              </a:rPr>
              <a:t>9-8-8</a:t>
            </a:r>
          </a:p>
          <a:p>
            <a:pPr>
              <a:lnSpc>
                <a:spcPct val="100000"/>
              </a:lnSpc>
              <a:spcAft>
                <a:spcPts val="1800"/>
              </a:spcAft>
            </a:pPr>
            <a:r>
              <a:rPr lang="en-US" sz="2400" dirty="0">
                <a:solidFill>
                  <a:schemeClr val="bg1"/>
                </a:solidFill>
              </a:rPr>
              <a:t>General Assembly Wrap-up</a:t>
            </a:r>
          </a:p>
          <a:p>
            <a:pPr>
              <a:lnSpc>
                <a:spcPct val="100000"/>
              </a:lnSpc>
              <a:spcAft>
                <a:spcPts val="1800"/>
              </a:spcAft>
            </a:pPr>
            <a:r>
              <a:rPr lang="en-US" sz="2400" dirty="0">
                <a:solidFill>
                  <a:schemeClr val="bg1"/>
                </a:solidFill>
              </a:rPr>
              <a:t>BHCC Moving Forward</a:t>
            </a:r>
          </a:p>
          <a:p>
            <a:pPr marL="0" indent="0">
              <a:lnSpc>
                <a:spcPct val="100000"/>
              </a:lnSpc>
              <a:spcAft>
                <a:spcPts val="1800"/>
              </a:spcAft>
              <a:buNone/>
            </a:pPr>
            <a:r>
              <a:rPr lang="en-US" sz="3200" dirty="0">
                <a:solidFill>
                  <a:schemeClr val="bg1"/>
                </a:solidFill>
              </a:rPr>
              <a:t>Next Meeting Date</a:t>
            </a:r>
          </a:p>
          <a:p>
            <a:pPr marL="0" indent="0">
              <a:lnSpc>
                <a:spcPct val="100000"/>
              </a:lnSpc>
              <a:spcAft>
                <a:spcPts val="1800"/>
              </a:spcAft>
              <a:buNone/>
            </a:pPr>
            <a:endParaRPr lang="en-US" sz="3200" dirty="0">
              <a:solidFill>
                <a:schemeClr val="bg1"/>
              </a:solidFill>
            </a:endParaRPr>
          </a:p>
        </p:txBody>
      </p:sp>
      <p:sp>
        <p:nvSpPr>
          <p:cNvPr id="20" name="Content Placeholder 19"/>
          <p:cNvSpPr>
            <a:spLocks noGrp="1"/>
          </p:cNvSpPr>
          <p:nvPr>
            <p:ph sz="half" idx="1"/>
          </p:nvPr>
        </p:nvSpPr>
        <p:spPr>
          <a:xfrm>
            <a:off x="838200" y="1997358"/>
            <a:ext cx="4699000" cy="5188404"/>
          </a:xfrm>
        </p:spPr>
        <p:txBody>
          <a:bodyPr>
            <a:noAutofit/>
          </a:bodyPr>
          <a:lstStyle/>
          <a:p>
            <a:pPr marL="0" indent="0">
              <a:lnSpc>
                <a:spcPct val="100000"/>
              </a:lnSpc>
              <a:spcAft>
                <a:spcPts val="1800"/>
              </a:spcAft>
              <a:buNone/>
            </a:pPr>
            <a:r>
              <a:rPr lang="en-US" sz="3200" dirty="0">
                <a:solidFill>
                  <a:schemeClr val="bg1"/>
                </a:solidFill>
              </a:rPr>
              <a:t>Roll Call / Call to Order</a:t>
            </a:r>
          </a:p>
          <a:p>
            <a:pPr marL="0" indent="0">
              <a:lnSpc>
                <a:spcPct val="100000"/>
              </a:lnSpc>
              <a:spcAft>
                <a:spcPts val="1800"/>
              </a:spcAft>
              <a:buNone/>
            </a:pPr>
            <a:r>
              <a:rPr lang="en-US" sz="3200" dirty="0">
                <a:solidFill>
                  <a:schemeClr val="bg1"/>
                </a:solidFill>
              </a:rPr>
              <a:t>Recovery Speaker</a:t>
            </a:r>
          </a:p>
          <a:p>
            <a:pPr marL="0" indent="0">
              <a:lnSpc>
                <a:spcPct val="100000"/>
              </a:lnSpc>
              <a:spcAft>
                <a:spcPts val="1800"/>
              </a:spcAft>
              <a:buNone/>
            </a:pPr>
            <a:r>
              <a:rPr lang="en-US" sz="3200" dirty="0">
                <a:solidFill>
                  <a:schemeClr val="bg1"/>
                </a:solidFill>
              </a:rPr>
              <a:t>Action Items</a:t>
            </a:r>
          </a:p>
          <a:p>
            <a:pPr marL="0" indent="0">
              <a:lnSpc>
                <a:spcPct val="100000"/>
              </a:lnSpc>
              <a:spcAft>
                <a:spcPts val="1800"/>
              </a:spcAft>
              <a:buNone/>
            </a:pPr>
            <a:r>
              <a:rPr lang="en-US" sz="3200" dirty="0">
                <a:solidFill>
                  <a:schemeClr val="bg1"/>
                </a:solidFill>
              </a:rPr>
              <a:t>BHCC Initiatives</a:t>
            </a:r>
          </a:p>
          <a:p>
            <a:pPr>
              <a:lnSpc>
                <a:spcPct val="50000"/>
              </a:lnSpc>
              <a:spcAft>
                <a:spcPts val="1800"/>
              </a:spcAft>
            </a:pPr>
            <a:r>
              <a:rPr lang="en-US" sz="2400" dirty="0">
                <a:solidFill>
                  <a:schemeClr val="bg1"/>
                </a:solidFill>
              </a:rPr>
              <a:t>IDT Update</a:t>
            </a:r>
          </a:p>
        </p:txBody>
      </p:sp>
      <p:sp>
        <p:nvSpPr>
          <p:cNvPr id="19" name="Title 18"/>
          <p:cNvSpPr>
            <a:spLocks noGrp="1"/>
          </p:cNvSpPr>
          <p:nvPr>
            <p:ph type="title"/>
          </p:nvPr>
        </p:nvSpPr>
        <p:spPr>
          <a:xfrm>
            <a:off x="838200" y="195080"/>
            <a:ext cx="10896600" cy="1325563"/>
          </a:xfrm>
        </p:spPr>
        <p:txBody>
          <a:bodyPr/>
          <a:lstStyle/>
          <a:p>
            <a:r>
              <a:rPr lang="en-US" dirty="0"/>
              <a:t>Agenda </a:t>
            </a:r>
          </a:p>
        </p:txBody>
      </p:sp>
      <p:cxnSp>
        <p:nvCxnSpPr>
          <p:cNvPr id="5" name="Straight Connector 4"/>
          <p:cNvCxnSpPr/>
          <p:nvPr/>
        </p:nvCxnSpPr>
        <p:spPr>
          <a:xfrm>
            <a:off x="5896494" y="1752722"/>
            <a:ext cx="0" cy="45497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838200" y="2753733"/>
            <a:ext cx="435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38200" y="3559202"/>
            <a:ext cx="435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38200" y="4445601"/>
            <a:ext cx="435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75400" y="4903670"/>
            <a:ext cx="435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75400" y="5727182"/>
            <a:ext cx="43561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9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1116C-8A7F-480E-9186-37D7E7F4EF2A}"/>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1D1953"/>
                </a:solidFill>
                <a:effectLst/>
                <a:uLnTx/>
                <a:uFillTx/>
                <a:latin typeface="+mj-lt"/>
                <a:ea typeface="+mj-ea"/>
                <a:cs typeface="+mj-cs"/>
              </a:rPr>
              <a:t>Behavioral Health Legislative Overview</a:t>
            </a:r>
            <a:endParaRPr lang="en-US" dirty="0">
              <a:latin typeface="+mj-lt"/>
            </a:endParaRPr>
          </a:p>
        </p:txBody>
      </p:sp>
      <p:sp>
        <p:nvSpPr>
          <p:cNvPr id="4" name="Slide Number Placeholder 3">
            <a:extLst>
              <a:ext uri="{FF2B5EF4-FFF2-40B4-BE49-F238E27FC236}">
                <a16:creationId xmlns:a16="http://schemas.microsoft.com/office/drawing/2014/main" id="{79E276EE-763F-49FC-9E36-9AC07B6BADA8}"/>
              </a:ext>
            </a:extLst>
          </p:cNvPr>
          <p:cNvSpPr>
            <a:spLocks noGrp="1"/>
          </p:cNvSpPr>
          <p:nvPr>
            <p:ph type="sldNum" sz="quarter" idx="12"/>
          </p:nvPr>
        </p:nvSpPr>
        <p:spPr/>
        <p:txBody>
          <a:bodyPr/>
          <a:lstStyle/>
          <a:p>
            <a:fld id="{6B10633E-B5BF-7C48-9753-DDAD0C53CC1F}" type="slidenum">
              <a:rPr lang="en-US" smtClean="0"/>
              <a:t>20</a:t>
            </a:fld>
            <a:endParaRPr lang="en-US"/>
          </a:p>
        </p:txBody>
      </p:sp>
      <p:graphicFrame>
        <p:nvGraphicFramePr>
          <p:cNvPr id="8" name="Content Placeholder 2">
            <a:extLst>
              <a:ext uri="{FF2B5EF4-FFF2-40B4-BE49-F238E27FC236}">
                <a16:creationId xmlns:a16="http://schemas.microsoft.com/office/drawing/2014/main" id="{F4862C18-911C-4D65-AC44-1C9D4E6A9C27}"/>
              </a:ext>
            </a:extLst>
          </p:cNvPr>
          <p:cNvGraphicFramePr>
            <a:graphicFrameLocks noGrp="1"/>
          </p:cNvGraphicFramePr>
          <p:nvPr>
            <p:ph idx="1"/>
          </p:nvPr>
        </p:nvGraphicFramePr>
        <p:xfrm>
          <a:off x="937591" y="147076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3989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1460-D357-4CA2-90F8-9AFA1FA09C33}"/>
              </a:ext>
            </a:extLst>
          </p:cNvPr>
          <p:cNvSpPr>
            <a:spLocks noGrp="1"/>
          </p:cNvSpPr>
          <p:nvPr>
            <p:ph type="title"/>
          </p:nvPr>
        </p:nvSpPr>
        <p:spPr/>
        <p:txBody>
          <a:bodyPr/>
          <a:lstStyle/>
          <a:p>
            <a:r>
              <a:rPr lang="en-US" b="1" dirty="0"/>
              <a:t>HB 1013 – “Mental Health Parity Act”</a:t>
            </a:r>
          </a:p>
        </p:txBody>
      </p:sp>
      <p:sp>
        <p:nvSpPr>
          <p:cNvPr id="4" name="Slide Number Placeholder 3">
            <a:extLst>
              <a:ext uri="{FF2B5EF4-FFF2-40B4-BE49-F238E27FC236}">
                <a16:creationId xmlns:a16="http://schemas.microsoft.com/office/drawing/2014/main" id="{D6AE4B91-B1CE-47DB-99E0-A9F5CFA61A34}"/>
              </a:ext>
            </a:extLst>
          </p:cNvPr>
          <p:cNvSpPr>
            <a:spLocks noGrp="1"/>
          </p:cNvSpPr>
          <p:nvPr>
            <p:ph type="sldNum" sz="quarter" idx="12"/>
          </p:nvPr>
        </p:nvSpPr>
        <p:spPr/>
        <p:txBody>
          <a:bodyPr/>
          <a:lstStyle/>
          <a:p>
            <a:fld id="{6B10633E-B5BF-7C48-9753-DDAD0C53CC1F}" type="slidenum">
              <a:rPr lang="en-US" smtClean="0"/>
              <a:t>21</a:t>
            </a:fld>
            <a:endParaRPr lang="en-US"/>
          </a:p>
        </p:txBody>
      </p:sp>
      <p:sp>
        <p:nvSpPr>
          <p:cNvPr id="5" name="Content Placeholder 2">
            <a:extLst>
              <a:ext uri="{FF2B5EF4-FFF2-40B4-BE49-F238E27FC236}">
                <a16:creationId xmlns:a16="http://schemas.microsoft.com/office/drawing/2014/main" id="{EB812001-B81D-469F-864E-7144035158D6}"/>
              </a:ext>
            </a:extLst>
          </p:cNvPr>
          <p:cNvSpPr>
            <a:spLocks noGrp="1"/>
          </p:cNvSpPr>
          <p:nvPr>
            <p:ph idx="1"/>
          </p:nvPr>
        </p:nvSpPr>
        <p:spPr>
          <a:xfrm>
            <a:off x="838200" y="1470768"/>
            <a:ext cx="10515600" cy="4351338"/>
          </a:xfrm>
        </p:spPr>
        <p:txBody>
          <a:bodyPr anchor="t">
            <a:normAutofit/>
          </a:bodyPr>
          <a:lstStyle/>
          <a:p>
            <a:pPr marL="0" indent="0" algn="ctr">
              <a:buNone/>
            </a:pPr>
            <a:r>
              <a:rPr lang="en-US" sz="3200" b="1" i="0" dirty="0">
                <a:effectLst/>
                <a:latin typeface="+mn-lt"/>
                <a:cs typeface="Calibri" panose="020F0502020204030204" pitchFamily="34" charset="0"/>
              </a:rPr>
              <a:t>Overview</a:t>
            </a:r>
          </a:p>
          <a:p>
            <a:pPr marL="457200" indent="-457200">
              <a:buFont typeface="+mj-lt"/>
              <a:buAutoNum type="arabicPeriod"/>
            </a:pPr>
            <a:r>
              <a:rPr lang="en-US" sz="2400" b="0" i="0" dirty="0">
                <a:effectLst/>
                <a:latin typeface="+mn-lt"/>
                <a:cs typeface="Calibri" panose="020F0502020204030204" pitchFamily="34" charset="0"/>
              </a:rPr>
              <a:t>Hospital and Short-Term Care Facilities</a:t>
            </a:r>
          </a:p>
          <a:p>
            <a:pPr marL="457200" indent="-457200">
              <a:buFont typeface="+mj-lt"/>
              <a:buAutoNum type="arabicPeriod"/>
            </a:pPr>
            <a:r>
              <a:rPr lang="en-US" sz="2400" b="0" i="0" dirty="0">
                <a:effectLst/>
                <a:latin typeface="+mn-lt"/>
                <a:cs typeface="Calibri" panose="020F0502020204030204" pitchFamily="34" charset="0"/>
              </a:rPr>
              <a:t>Workforce and System Development</a:t>
            </a:r>
          </a:p>
          <a:p>
            <a:pPr marL="457200" indent="-457200">
              <a:buFont typeface="+mj-lt"/>
              <a:buAutoNum type="arabicPeriod"/>
            </a:pPr>
            <a:r>
              <a:rPr lang="en-US" sz="2400" b="0" i="0" dirty="0">
                <a:effectLst/>
                <a:latin typeface="+mn-lt"/>
                <a:cs typeface="Calibri" panose="020F0502020204030204" pitchFamily="34" charset="0"/>
              </a:rPr>
              <a:t>Involuntary Commitment</a:t>
            </a:r>
          </a:p>
          <a:p>
            <a:pPr marL="457200" indent="-457200">
              <a:buFont typeface="+mj-lt"/>
              <a:buAutoNum type="arabicPeriod"/>
            </a:pPr>
            <a:r>
              <a:rPr lang="en-US" sz="2400" b="0" i="0" dirty="0">
                <a:effectLst/>
                <a:latin typeface="+mn-lt"/>
                <a:cs typeface="Calibri" panose="020F0502020204030204" pitchFamily="34" charset="0"/>
              </a:rPr>
              <a:t>Mental Health Courts and Corrections</a:t>
            </a:r>
          </a:p>
          <a:p>
            <a:pPr marL="457200" indent="-457200">
              <a:buFont typeface="+mj-lt"/>
              <a:buAutoNum type="arabicPeriod"/>
            </a:pPr>
            <a:r>
              <a:rPr lang="en-US" sz="2400" b="0" i="0" dirty="0">
                <a:effectLst/>
                <a:latin typeface="+mn-lt"/>
                <a:cs typeface="Calibri" panose="020F0502020204030204" pitchFamily="34" charset="0"/>
              </a:rPr>
              <a:t>Child and Adolescent Behavioral Health </a:t>
            </a:r>
            <a:endParaRPr lang="en-US" sz="2400" dirty="0">
              <a:latin typeface="+mn-lt"/>
              <a:cs typeface="Calibri" panose="020F0502020204030204" pitchFamily="34" charset="0"/>
            </a:endParaRPr>
          </a:p>
        </p:txBody>
      </p:sp>
      <p:pic>
        <p:nvPicPr>
          <p:cNvPr id="6" name="Picture 5" descr="Icon&#10;&#10;Description automatically generated">
            <a:extLst>
              <a:ext uri="{FF2B5EF4-FFF2-40B4-BE49-F238E27FC236}">
                <a16:creationId xmlns:a16="http://schemas.microsoft.com/office/drawing/2014/main" id="{CA230C4E-B91C-4BA4-98EA-C06FAD218724}"/>
              </a:ext>
            </a:extLst>
          </p:cNvPr>
          <p:cNvPicPr>
            <a:picLocks noChangeAspect="1"/>
          </p:cNvPicPr>
          <p:nvPr/>
        </p:nvPicPr>
        <p:blipFill rotWithShape="1">
          <a:blip r:embed="rId2"/>
          <a:srcRect r="4" b="3065"/>
          <a:stretch/>
        </p:blipFill>
        <p:spPr>
          <a:xfrm>
            <a:off x="7221528" y="2005012"/>
            <a:ext cx="4181669" cy="4053636"/>
          </a:xfrm>
          <a:prstGeom prst="rect">
            <a:avLst/>
          </a:prstGeom>
        </p:spPr>
      </p:pic>
    </p:spTree>
    <p:extLst>
      <p:ext uri="{BB962C8B-B14F-4D97-AF65-F5344CB8AC3E}">
        <p14:creationId xmlns:p14="http://schemas.microsoft.com/office/powerpoint/2010/main" val="3462367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01" y="-281772"/>
            <a:ext cx="12213783" cy="7139909"/>
          </a:xfrm>
          <a:prstGeom prst="rect">
            <a:avLst/>
          </a:prstGeom>
        </p:spPr>
      </p:pic>
      <p:sp>
        <p:nvSpPr>
          <p:cNvPr id="18" name="bg object 19">
            <a:extLst>
              <a:ext uri="{FF2B5EF4-FFF2-40B4-BE49-F238E27FC236}">
                <a16:creationId xmlns:a16="http://schemas.microsoft.com/office/drawing/2014/main" id="{CFF82ED2-2BF1-47E6-8429-26CE5EB8FE48}"/>
              </a:ext>
            </a:extLst>
          </p:cNvPr>
          <p:cNvSpPr/>
          <p:nvPr/>
        </p:nvSpPr>
        <p:spPr>
          <a:xfrm>
            <a:off x="53755" y="-281868"/>
            <a:ext cx="12161838" cy="2317083"/>
          </a:xfrm>
          <a:custGeom>
            <a:avLst/>
            <a:gdLst/>
            <a:ahLst/>
            <a:cxnLst/>
            <a:rect l="l" t="t" r="r" b="b"/>
            <a:pathLst>
              <a:path w="7772400" h="2322830">
                <a:moveTo>
                  <a:pt x="7772400" y="0"/>
                </a:moveTo>
                <a:lnTo>
                  <a:pt x="0" y="0"/>
                </a:lnTo>
                <a:lnTo>
                  <a:pt x="0" y="2322576"/>
                </a:lnTo>
                <a:lnTo>
                  <a:pt x="7772400" y="2322576"/>
                </a:lnTo>
                <a:lnTo>
                  <a:pt x="7772400" y="0"/>
                </a:lnTo>
                <a:close/>
              </a:path>
            </a:pathLst>
          </a:custGeom>
          <a:solidFill>
            <a:srgbClr val="211C51"/>
          </a:solidFill>
        </p:spPr>
        <p:txBody>
          <a:bodyPr wrap="square" lIns="0" tIns="0" rIns="0" bIns="0" rtlCol="0"/>
          <a:lstStyle/>
          <a:p>
            <a:pPr defTabSz="912114"/>
            <a:endParaRPr sz="1795" dirty="0">
              <a:solidFill>
                <a:prstClr val="black"/>
              </a:solidFill>
              <a:latin typeface="Calibri"/>
            </a:endParaRPr>
          </a:p>
        </p:txBody>
      </p:sp>
      <p:sp>
        <p:nvSpPr>
          <p:cNvPr id="9" name="TextBox 8"/>
          <p:cNvSpPr txBox="1"/>
          <p:nvPr/>
        </p:nvSpPr>
        <p:spPr>
          <a:xfrm>
            <a:off x="4918080" y="3687418"/>
            <a:ext cx="9106179" cy="3039294"/>
          </a:xfrm>
          <a:prstGeom prst="rect">
            <a:avLst/>
          </a:prstGeom>
          <a:noFill/>
        </p:spPr>
        <p:txBody>
          <a:bodyPr wrap="square" lIns="91440" tIns="45720" rIns="91440" bIns="45720" rtlCol="0" anchor="t">
            <a:spAutoFit/>
          </a:bodyPr>
          <a:lstStyle/>
          <a:p>
            <a:pPr defTabSz="912114">
              <a:spcAft>
                <a:spcPts val="599"/>
              </a:spcAft>
              <a:defRPr/>
            </a:pPr>
            <a:endParaRPr lang="en-US" sz="750" dirty="0">
              <a:solidFill>
                <a:srgbClr val="1D1953"/>
              </a:solidFill>
              <a:latin typeface="Franklin Gothic Medium"/>
              <a:cs typeface="Arial"/>
            </a:endParaRPr>
          </a:p>
          <a:p>
            <a:pPr defTabSz="912114">
              <a:spcAft>
                <a:spcPts val="599"/>
              </a:spcAft>
              <a:defRPr/>
            </a:pPr>
            <a:r>
              <a:rPr lang="en-US" b="1" dirty="0">
                <a:solidFill>
                  <a:srgbClr val="1D1953"/>
                </a:solidFill>
                <a:latin typeface="Franklin Gothic Medium"/>
                <a:cs typeface="Arial"/>
              </a:rPr>
              <a:t>Dawn Peel</a:t>
            </a:r>
          </a:p>
          <a:p>
            <a:pPr defTabSz="912114">
              <a:spcAft>
                <a:spcPts val="599"/>
              </a:spcAft>
              <a:defRPr/>
            </a:pPr>
            <a:r>
              <a:rPr lang="en-US" b="1" dirty="0">
                <a:solidFill>
                  <a:srgbClr val="1D1953"/>
                </a:solidFill>
                <a:latin typeface="Franklin Gothic Medium"/>
                <a:cs typeface="Arial"/>
              </a:rPr>
              <a:t>Director, Office of Crisis Coordination</a:t>
            </a:r>
          </a:p>
          <a:p>
            <a:pPr defTabSz="912114">
              <a:spcAft>
                <a:spcPts val="599"/>
              </a:spcAft>
              <a:defRPr/>
            </a:pPr>
            <a:endParaRPr lang="en-US" b="1" dirty="0">
              <a:solidFill>
                <a:srgbClr val="1D1953"/>
              </a:solidFill>
              <a:latin typeface="Franklin Gothic Medium"/>
              <a:cs typeface="Arial"/>
            </a:endParaRPr>
          </a:p>
          <a:p>
            <a:pPr defTabSz="912114">
              <a:spcAft>
                <a:spcPts val="599"/>
              </a:spcAft>
              <a:defRPr/>
            </a:pPr>
            <a:r>
              <a:rPr lang="en-US" b="1" dirty="0">
                <a:solidFill>
                  <a:srgbClr val="1D1953"/>
                </a:solidFill>
                <a:latin typeface="Franklin Gothic Medium"/>
                <a:cs typeface="Arial"/>
              </a:rPr>
              <a:t>Wendy White Tiegreen</a:t>
            </a:r>
          </a:p>
          <a:p>
            <a:pPr defTabSz="912114">
              <a:spcAft>
                <a:spcPts val="599"/>
              </a:spcAft>
              <a:defRPr/>
            </a:pPr>
            <a:r>
              <a:rPr lang="en-US" b="1" dirty="0">
                <a:solidFill>
                  <a:srgbClr val="1D1953"/>
                </a:solidFill>
                <a:latin typeface="Franklin Gothic Medium"/>
                <a:ea typeface="+mn-lt"/>
                <a:cs typeface="Arial" panose="020B0604020202020204"/>
              </a:rPr>
              <a:t>Director, Office of Medicaid Coordination &amp; Health System Innovation</a:t>
            </a:r>
          </a:p>
          <a:p>
            <a:pPr defTabSz="912114">
              <a:spcAft>
                <a:spcPts val="599"/>
              </a:spcAft>
              <a:defRPr/>
            </a:pPr>
            <a:endParaRPr lang="en-US" b="1" dirty="0">
              <a:solidFill>
                <a:srgbClr val="1D1953"/>
              </a:solidFill>
              <a:latin typeface="Franklin Gothic Medium"/>
              <a:cs typeface="Arial"/>
            </a:endParaRPr>
          </a:p>
          <a:p>
            <a:pPr defTabSz="912114">
              <a:spcAft>
                <a:spcPts val="599"/>
              </a:spcAft>
              <a:defRPr/>
            </a:pPr>
            <a:r>
              <a:rPr lang="en-US" b="1" dirty="0">
                <a:solidFill>
                  <a:srgbClr val="1D1953"/>
                </a:solidFill>
                <a:latin typeface="Franklin Gothic Medium"/>
                <a:cs typeface="Arial"/>
              </a:rPr>
              <a:t>Behavioral Health Coordinating Council </a:t>
            </a:r>
            <a:endParaRPr lang="en-US" dirty="0">
              <a:solidFill>
                <a:srgbClr val="000000"/>
              </a:solidFill>
              <a:latin typeface="Arial" panose="020B0604020202020204"/>
              <a:cs typeface="Arial"/>
            </a:endParaRPr>
          </a:p>
          <a:p>
            <a:pPr defTabSz="912114">
              <a:spcAft>
                <a:spcPts val="599"/>
              </a:spcAft>
              <a:defRPr/>
            </a:pPr>
            <a:r>
              <a:rPr lang="en-US" b="1" dirty="0">
                <a:solidFill>
                  <a:srgbClr val="1D1953"/>
                </a:solidFill>
                <a:latin typeface="Franklin Gothic Medium"/>
                <a:cs typeface="Arial"/>
              </a:rPr>
              <a:t>May 11, 2022</a:t>
            </a:r>
          </a:p>
        </p:txBody>
      </p:sp>
      <p:sp>
        <p:nvSpPr>
          <p:cNvPr id="19" name="object 2">
            <a:extLst>
              <a:ext uri="{FF2B5EF4-FFF2-40B4-BE49-F238E27FC236}">
                <a16:creationId xmlns:a16="http://schemas.microsoft.com/office/drawing/2014/main" id="{0D3CB6EF-DCC6-422A-9E7F-56D25274845A}"/>
              </a:ext>
            </a:extLst>
          </p:cNvPr>
          <p:cNvSpPr txBox="1"/>
          <p:nvPr/>
        </p:nvSpPr>
        <p:spPr>
          <a:xfrm>
            <a:off x="2914045" y="547339"/>
            <a:ext cx="7123774" cy="528318"/>
          </a:xfrm>
          <a:prstGeom prst="rect">
            <a:avLst/>
          </a:prstGeom>
        </p:spPr>
        <p:txBody>
          <a:bodyPr vert="horz" wrap="square" lIns="0" tIns="12669" rIns="0" bIns="0" rtlCol="0" anchor="t">
            <a:spAutoFit/>
          </a:bodyPr>
          <a:lstStyle/>
          <a:p>
            <a:pPr marL="12065" defTabSz="912114">
              <a:spcBef>
                <a:spcPts val="100"/>
              </a:spcBef>
            </a:pPr>
            <a:r>
              <a:rPr lang="en-US" sz="3350" b="1" spc="-20" dirty="0">
                <a:solidFill>
                  <a:srgbClr val="FFFFFF"/>
                </a:solidFill>
                <a:latin typeface="Arial"/>
                <a:cs typeface="Arial"/>
              </a:rPr>
              <a:t>Beginning 9-8-8 Rollout in Georgia</a:t>
            </a:r>
            <a:endParaRPr lang="en-US" dirty="0">
              <a:solidFill>
                <a:srgbClr val="000000"/>
              </a:solidFill>
              <a:latin typeface="Arial" panose="020B0604020202020204"/>
            </a:endParaRPr>
          </a:p>
        </p:txBody>
      </p:sp>
      <p:sp>
        <p:nvSpPr>
          <p:cNvPr id="23" name="object 19">
            <a:extLst>
              <a:ext uri="{FF2B5EF4-FFF2-40B4-BE49-F238E27FC236}">
                <a16:creationId xmlns:a16="http://schemas.microsoft.com/office/drawing/2014/main" id="{00628D15-1E2E-4DDB-A2C6-14D3D3D51D57}"/>
              </a:ext>
            </a:extLst>
          </p:cNvPr>
          <p:cNvSpPr/>
          <p:nvPr/>
        </p:nvSpPr>
        <p:spPr>
          <a:xfrm>
            <a:off x="8453352" y="14563"/>
            <a:ext cx="1638681" cy="2394362"/>
          </a:xfrm>
          <a:custGeom>
            <a:avLst/>
            <a:gdLst/>
            <a:ahLst/>
            <a:cxnLst/>
            <a:rect l="l" t="t" r="r" b="b"/>
            <a:pathLst>
              <a:path w="1642745" h="2400300">
                <a:moveTo>
                  <a:pt x="1017522" y="762000"/>
                </a:moveTo>
                <a:lnTo>
                  <a:pt x="787869" y="762000"/>
                </a:lnTo>
                <a:lnTo>
                  <a:pt x="820688" y="800100"/>
                </a:lnTo>
                <a:lnTo>
                  <a:pt x="851508" y="838200"/>
                </a:lnTo>
                <a:lnTo>
                  <a:pt x="880293" y="876300"/>
                </a:lnTo>
                <a:lnTo>
                  <a:pt x="907005" y="927100"/>
                </a:lnTo>
                <a:lnTo>
                  <a:pt x="931607" y="965200"/>
                </a:lnTo>
                <a:lnTo>
                  <a:pt x="954061" y="1016000"/>
                </a:lnTo>
                <a:lnTo>
                  <a:pt x="974330" y="1054100"/>
                </a:lnTo>
                <a:lnTo>
                  <a:pt x="992377" y="1104900"/>
                </a:lnTo>
                <a:lnTo>
                  <a:pt x="1008163" y="1155700"/>
                </a:lnTo>
                <a:lnTo>
                  <a:pt x="1021652" y="1206500"/>
                </a:lnTo>
                <a:lnTo>
                  <a:pt x="1032806" y="1257300"/>
                </a:lnTo>
                <a:lnTo>
                  <a:pt x="1041588" y="1308100"/>
                </a:lnTo>
                <a:lnTo>
                  <a:pt x="1047960" y="1358900"/>
                </a:lnTo>
                <a:lnTo>
                  <a:pt x="1051885" y="1409700"/>
                </a:lnTo>
                <a:lnTo>
                  <a:pt x="1053325" y="1460500"/>
                </a:lnTo>
                <a:lnTo>
                  <a:pt x="969138" y="1460500"/>
                </a:lnTo>
                <a:lnTo>
                  <a:pt x="887437" y="1485900"/>
                </a:lnTo>
                <a:lnTo>
                  <a:pt x="868324" y="1498600"/>
                </a:lnTo>
                <a:lnTo>
                  <a:pt x="852611" y="1511300"/>
                </a:lnTo>
                <a:lnTo>
                  <a:pt x="840903" y="1536700"/>
                </a:lnTo>
                <a:lnTo>
                  <a:pt x="833805" y="1549400"/>
                </a:lnTo>
                <a:lnTo>
                  <a:pt x="702144" y="2184400"/>
                </a:lnTo>
                <a:lnTo>
                  <a:pt x="700341" y="2209800"/>
                </a:lnTo>
                <a:lnTo>
                  <a:pt x="703749" y="2222500"/>
                </a:lnTo>
                <a:lnTo>
                  <a:pt x="712108" y="2247900"/>
                </a:lnTo>
                <a:lnTo>
                  <a:pt x="725157" y="2260600"/>
                </a:lnTo>
                <a:lnTo>
                  <a:pt x="737949" y="2273300"/>
                </a:lnTo>
                <a:lnTo>
                  <a:pt x="779106" y="2311400"/>
                </a:lnTo>
                <a:lnTo>
                  <a:pt x="823753" y="2336800"/>
                </a:lnTo>
                <a:lnTo>
                  <a:pt x="872324" y="2362200"/>
                </a:lnTo>
                <a:lnTo>
                  <a:pt x="917775" y="2387600"/>
                </a:lnTo>
                <a:lnTo>
                  <a:pt x="963892" y="2400300"/>
                </a:lnTo>
                <a:lnTo>
                  <a:pt x="1148662" y="2400300"/>
                </a:lnTo>
                <a:lnTo>
                  <a:pt x="1236767" y="2374900"/>
                </a:lnTo>
                <a:lnTo>
                  <a:pt x="1278634" y="2362200"/>
                </a:lnTo>
                <a:lnTo>
                  <a:pt x="1318620" y="2336800"/>
                </a:lnTo>
                <a:lnTo>
                  <a:pt x="1356405" y="2311400"/>
                </a:lnTo>
                <a:lnTo>
                  <a:pt x="1391671" y="2273300"/>
                </a:lnTo>
                <a:lnTo>
                  <a:pt x="1424101" y="2247900"/>
                </a:lnTo>
                <a:lnTo>
                  <a:pt x="1443616" y="2222500"/>
                </a:lnTo>
                <a:lnTo>
                  <a:pt x="990319" y="2222500"/>
                </a:lnTo>
                <a:lnTo>
                  <a:pt x="944524" y="2197100"/>
                </a:lnTo>
                <a:lnTo>
                  <a:pt x="929366" y="2197100"/>
                </a:lnTo>
                <a:lnTo>
                  <a:pt x="914650" y="2184400"/>
                </a:lnTo>
                <a:lnTo>
                  <a:pt x="900426" y="2184400"/>
                </a:lnTo>
                <a:lnTo>
                  <a:pt x="886739" y="2171700"/>
                </a:lnTo>
                <a:lnTo>
                  <a:pt x="997305" y="1638300"/>
                </a:lnTo>
                <a:lnTo>
                  <a:pt x="1158603" y="1638300"/>
                </a:lnTo>
                <a:lnTo>
                  <a:pt x="1176108" y="1625600"/>
                </a:lnTo>
                <a:lnTo>
                  <a:pt x="1192136" y="1625600"/>
                </a:lnTo>
                <a:lnTo>
                  <a:pt x="1205774" y="1612900"/>
                </a:lnTo>
                <a:lnTo>
                  <a:pt x="1216332" y="1587500"/>
                </a:lnTo>
                <a:lnTo>
                  <a:pt x="1223515" y="1574800"/>
                </a:lnTo>
                <a:lnTo>
                  <a:pt x="1227023" y="1562100"/>
                </a:lnTo>
                <a:lnTo>
                  <a:pt x="1230115" y="1511300"/>
                </a:lnTo>
                <a:lnTo>
                  <a:pt x="1231100" y="1460500"/>
                </a:lnTo>
                <a:lnTo>
                  <a:pt x="1230004" y="1409700"/>
                </a:lnTo>
                <a:lnTo>
                  <a:pt x="1226853" y="1358900"/>
                </a:lnTo>
                <a:lnTo>
                  <a:pt x="1221672" y="1308100"/>
                </a:lnTo>
                <a:lnTo>
                  <a:pt x="1214488" y="1257300"/>
                </a:lnTo>
                <a:lnTo>
                  <a:pt x="1205326" y="1206500"/>
                </a:lnTo>
                <a:lnTo>
                  <a:pt x="1194212" y="1155700"/>
                </a:lnTo>
                <a:lnTo>
                  <a:pt x="1181173" y="1117600"/>
                </a:lnTo>
                <a:lnTo>
                  <a:pt x="1166234" y="1066800"/>
                </a:lnTo>
                <a:lnTo>
                  <a:pt x="1149421" y="1016000"/>
                </a:lnTo>
                <a:lnTo>
                  <a:pt x="1130760" y="977900"/>
                </a:lnTo>
                <a:lnTo>
                  <a:pt x="1110277" y="927100"/>
                </a:lnTo>
                <a:lnTo>
                  <a:pt x="1087998" y="889000"/>
                </a:lnTo>
                <a:lnTo>
                  <a:pt x="1063949" y="838200"/>
                </a:lnTo>
                <a:lnTo>
                  <a:pt x="1038156" y="800100"/>
                </a:lnTo>
                <a:lnTo>
                  <a:pt x="1017522" y="762000"/>
                </a:lnTo>
                <a:close/>
              </a:path>
              <a:path w="1642745" h="2400300">
                <a:moveTo>
                  <a:pt x="907346" y="88900"/>
                </a:moveTo>
                <a:lnTo>
                  <a:pt x="506286" y="88900"/>
                </a:lnTo>
                <a:lnTo>
                  <a:pt x="597890" y="114300"/>
                </a:lnTo>
                <a:lnTo>
                  <a:pt x="599262" y="114300"/>
                </a:lnTo>
                <a:lnTo>
                  <a:pt x="603110" y="127000"/>
                </a:lnTo>
                <a:lnTo>
                  <a:pt x="604519" y="127000"/>
                </a:lnTo>
                <a:lnTo>
                  <a:pt x="647887" y="139700"/>
                </a:lnTo>
                <a:lnTo>
                  <a:pt x="690278" y="165100"/>
                </a:lnTo>
                <a:lnTo>
                  <a:pt x="731681" y="190500"/>
                </a:lnTo>
                <a:lnTo>
                  <a:pt x="772084" y="215900"/>
                </a:lnTo>
                <a:lnTo>
                  <a:pt x="811475" y="241300"/>
                </a:lnTo>
                <a:lnTo>
                  <a:pt x="849841" y="266700"/>
                </a:lnTo>
                <a:lnTo>
                  <a:pt x="887171" y="292100"/>
                </a:lnTo>
                <a:lnTo>
                  <a:pt x="923452" y="317500"/>
                </a:lnTo>
                <a:lnTo>
                  <a:pt x="958672" y="342900"/>
                </a:lnTo>
                <a:lnTo>
                  <a:pt x="992818" y="381000"/>
                </a:lnTo>
                <a:lnTo>
                  <a:pt x="1025879" y="406400"/>
                </a:lnTo>
                <a:lnTo>
                  <a:pt x="1057843" y="444500"/>
                </a:lnTo>
                <a:lnTo>
                  <a:pt x="1088696" y="482600"/>
                </a:lnTo>
                <a:lnTo>
                  <a:pt x="1118428" y="508000"/>
                </a:lnTo>
                <a:lnTo>
                  <a:pt x="1147025" y="546100"/>
                </a:lnTo>
                <a:lnTo>
                  <a:pt x="1174477" y="584200"/>
                </a:lnTo>
                <a:lnTo>
                  <a:pt x="1200769" y="622300"/>
                </a:lnTo>
                <a:lnTo>
                  <a:pt x="1225891" y="660400"/>
                </a:lnTo>
                <a:lnTo>
                  <a:pt x="1249830" y="698500"/>
                </a:lnTo>
                <a:lnTo>
                  <a:pt x="1272573" y="736600"/>
                </a:lnTo>
                <a:lnTo>
                  <a:pt x="1294110" y="774700"/>
                </a:lnTo>
                <a:lnTo>
                  <a:pt x="1314427" y="812800"/>
                </a:lnTo>
                <a:lnTo>
                  <a:pt x="1333512" y="850900"/>
                </a:lnTo>
                <a:lnTo>
                  <a:pt x="1351353" y="901700"/>
                </a:lnTo>
                <a:lnTo>
                  <a:pt x="1367939" y="939800"/>
                </a:lnTo>
                <a:lnTo>
                  <a:pt x="1383256" y="977900"/>
                </a:lnTo>
                <a:lnTo>
                  <a:pt x="1397292" y="1016000"/>
                </a:lnTo>
                <a:lnTo>
                  <a:pt x="1410036" y="1066800"/>
                </a:lnTo>
                <a:lnTo>
                  <a:pt x="1421476" y="1104900"/>
                </a:lnTo>
                <a:lnTo>
                  <a:pt x="1431598" y="1155700"/>
                </a:lnTo>
                <a:lnTo>
                  <a:pt x="1440391" y="1193800"/>
                </a:lnTo>
                <a:lnTo>
                  <a:pt x="1447843" y="1244600"/>
                </a:lnTo>
                <a:lnTo>
                  <a:pt x="1453941" y="1282700"/>
                </a:lnTo>
                <a:lnTo>
                  <a:pt x="1458673" y="1333500"/>
                </a:lnTo>
                <a:lnTo>
                  <a:pt x="1462028" y="1371600"/>
                </a:lnTo>
                <a:lnTo>
                  <a:pt x="1463992" y="1422400"/>
                </a:lnTo>
                <a:lnTo>
                  <a:pt x="1464554" y="1460500"/>
                </a:lnTo>
                <a:lnTo>
                  <a:pt x="1463702" y="1511300"/>
                </a:lnTo>
                <a:lnTo>
                  <a:pt x="1461423" y="1562100"/>
                </a:lnTo>
                <a:lnTo>
                  <a:pt x="1457705" y="1600200"/>
                </a:lnTo>
                <a:lnTo>
                  <a:pt x="1452536" y="1651000"/>
                </a:lnTo>
                <a:lnTo>
                  <a:pt x="1445903" y="1689100"/>
                </a:lnTo>
                <a:lnTo>
                  <a:pt x="1437796" y="1739900"/>
                </a:lnTo>
                <a:lnTo>
                  <a:pt x="1428200" y="1778000"/>
                </a:lnTo>
                <a:lnTo>
                  <a:pt x="1417105" y="1828800"/>
                </a:lnTo>
                <a:lnTo>
                  <a:pt x="1404498" y="1879600"/>
                </a:lnTo>
                <a:lnTo>
                  <a:pt x="1390367" y="1917700"/>
                </a:lnTo>
                <a:lnTo>
                  <a:pt x="1374700" y="1968500"/>
                </a:lnTo>
                <a:lnTo>
                  <a:pt x="1357483" y="2006600"/>
                </a:lnTo>
                <a:lnTo>
                  <a:pt x="1338706" y="2057400"/>
                </a:lnTo>
                <a:lnTo>
                  <a:pt x="1315481" y="2095500"/>
                </a:lnTo>
                <a:lnTo>
                  <a:pt x="1286475" y="2133600"/>
                </a:lnTo>
                <a:lnTo>
                  <a:pt x="1252509" y="2159000"/>
                </a:lnTo>
                <a:lnTo>
                  <a:pt x="1214398" y="2184400"/>
                </a:lnTo>
                <a:lnTo>
                  <a:pt x="1172962" y="2209800"/>
                </a:lnTo>
                <a:lnTo>
                  <a:pt x="1129018" y="2222500"/>
                </a:lnTo>
                <a:lnTo>
                  <a:pt x="1443616" y="2222500"/>
                </a:lnTo>
                <a:lnTo>
                  <a:pt x="1453374" y="2209800"/>
                </a:lnTo>
                <a:lnTo>
                  <a:pt x="1479172" y="2171700"/>
                </a:lnTo>
                <a:lnTo>
                  <a:pt x="1501178" y="2120900"/>
                </a:lnTo>
                <a:lnTo>
                  <a:pt x="1520044" y="2082800"/>
                </a:lnTo>
                <a:lnTo>
                  <a:pt x="1537517" y="2032000"/>
                </a:lnTo>
                <a:lnTo>
                  <a:pt x="1553605" y="1993900"/>
                </a:lnTo>
                <a:lnTo>
                  <a:pt x="1568318" y="1943100"/>
                </a:lnTo>
                <a:lnTo>
                  <a:pt x="1581666" y="1905000"/>
                </a:lnTo>
                <a:lnTo>
                  <a:pt x="1593659" y="1854200"/>
                </a:lnTo>
                <a:lnTo>
                  <a:pt x="1604306" y="1816100"/>
                </a:lnTo>
                <a:lnTo>
                  <a:pt x="1613617" y="1765300"/>
                </a:lnTo>
                <a:lnTo>
                  <a:pt x="1621602" y="1714500"/>
                </a:lnTo>
                <a:lnTo>
                  <a:pt x="1628270" y="1676400"/>
                </a:lnTo>
                <a:lnTo>
                  <a:pt x="1633631" y="1625600"/>
                </a:lnTo>
                <a:lnTo>
                  <a:pt x="1637695" y="1587500"/>
                </a:lnTo>
                <a:lnTo>
                  <a:pt x="1640472" y="1536700"/>
                </a:lnTo>
                <a:lnTo>
                  <a:pt x="1641971" y="1498600"/>
                </a:lnTo>
                <a:lnTo>
                  <a:pt x="1642202" y="1447800"/>
                </a:lnTo>
                <a:lnTo>
                  <a:pt x="1641175" y="1397000"/>
                </a:lnTo>
                <a:lnTo>
                  <a:pt x="1638899" y="1358900"/>
                </a:lnTo>
                <a:lnTo>
                  <a:pt x="1635384" y="1308100"/>
                </a:lnTo>
                <a:lnTo>
                  <a:pt x="1630639" y="1270000"/>
                </a:lnTo>
                <a:lnTo>
                  <a:pt x="1624676" y="1219200"/>
                </a:lnTo>
                <a:lnTo>
                  <a:pt x="1617502" y="1181100"/>
                </a:lnTo>
                <a:lnTo>
                  <a:pt x="1609129" y="1130300"/>
                </a:lnTo>
                <a:lnTo>
                  <a:pt x="1599564" y="1092200"/>
                </a:lnTo>
                <a:lnTo>
                  <a:pt x="1588820" y="1041400"/>
                </a:lnTo>
                <a:lnTo>
                  <a:pt x="1576904" y="1003300"/>
                </a:lnTo>
                <a:lnTo>
                  <a:pt x="1563827" y="965200"/>
                </a:lnTo>
                <a:lnTo>
                  <a:pt x="1549598" y="914400"/>
                </a:lnTo>
                <a:lnTo>
                  <a:pt x="1534228" y="876300"/>
                </a:lnTo>
                <a:lnTo>
                  <a:pt x="1517725" y="838200"/>
                </a:lnTo>
                <a:lnTo>
                  <a:pt x="1500100" y="787400"/>
                </a:lnTo>
                <a:lnTo>
                  <a:pt x="1481362" y="749300"/>
                </a:lnTo>
                <a:lnTo>
                  <a:pt x="1461521" y="711200"/>
                </a:lnTo>
                <a:lnTo>
                  <a:pt x="1440587" y="673100"/>
                </a:lnTo>
                <a:lnTo>
                  <a:pt x="1418569" y="635000"/>
                </a:lnTo>
                <a:lnTo>
                  <a:pt x="1395477" y="596900"/>
                </a:lnTo>
                <a:lnTo>
                  <a:pt x="1371321" y="558800"/>
                </a:lnTo>
                <a:lnTo>
                  <a:pt x="1346110" y="520700"/>
                </a:lnTo>
                <a:lnTo>
                  <a:pt x="1319854" y="482600"/>
                </a:lnTo>
                <a:lnTo>
                  <a:pt x="1292564" y="444500"/>
                </a:lnTo>
                <a:lnTo>
                  <a:pt x="1264248" y="406400"/>
                </a:lnTo>
                <a:lnTo>
                  <a:pt x="1234916" y="381000"/>
                </a:lnTo>
                <a:lnTo>
                  <a:pt x="1204578" y="342900"/>
                </a:lnTo>
                <a:lnTo>
                  <a:pt x="1173244" y="304800"/>
                </a:lnTo>
                <a:lnTo>
                  <a:pt x="1140923" y="279400"/>
                </a:lnTo>
                <a:lnTo>
                  <a:pt x="1107626" y="241300"/>
                </a:lnTo>
                <a:lnTo>
                  <a:pt x="1073361" y="215900"/>
                </a:lnTo>
                <a:lnTo>
                  <a:pt x="1038139" y="177800"/>
                </a:lnTo>
                <a:lnTo>
                  <a:pt x="1001969" y="152400"/>
                </a:lnTo>
                <a:lnTo>
                  <a:pt x="964860" y="127000"/>
                </a:lnTo>
                <a:lnTo>
                  <a:pt x="926824" y="101600"/>
                </a:lnTo>
                <a:lnTo>
                  <a:pt x="907346" y="88900"/>
                </a:lnTo>
                <a:close/>
              </a:path>
              <a:path w="1642745" h="2400300">
                <a:moveTo>
                  <a:pt x="765588" y="0"/>
                </a:moveTo>
                <a:lnTo>
                  <a:pt x="208258" y="0"/>
                </a:lnTo>
                <a:lnTo>
                  <a:pt x="186926" y="12700"/>
                </a:lnTo>
                <a:lnTo>
                  <a:pt x="151776" y="50800"/>
                </a:lnTo>
                <a:lnTo>
                  <a:pt x="119470" y="76200"/>
                </a:lnTo>
                <a:lnTo>
                  <a:pt x="90323" y="114300"/>
                </a:lnTo>
                <a:lnTo>
                  <a:pt x="64649" y="152400"/>
                </a:lnTo>
                <a:lnTo>
                  <a:pt x="42760" y="203200"/>
                </a:lnTo>
                <a:lnTo>
                  <a:pt x="40195" y="203200"/>
                </a:lnTo>
                <a:lnTo>
                  <a:pt x="30744" y="228600"/>
                </a:lnTo>
                <a:lnTo>
                  <a:pt x="22467" y="254000"/>
                </a:lnTo>
                <a:lnTo>
                  <a:pt x="15394" y="279400"/>
                </a:lnTo>
                <a:lnTo>
                  <a:pt x="9550" y="292100"/>
                </a:lnTo>
                <a:lnTo>
                  <a:pt x="6282" y="317500"/>
                </a:lnTo>
                <a:lnTo>
                  <a:pt x="3594" y="330200"/>
                </a:lnTo>
                <a:lnTo>
                  <a:pt x="1495" y="342900"/>
                </a:lnTo>
                <a:lnTo>
                  <a:pt x="0" y="368300"/>
                </a:lnTo>
                <a:lnTo>
                  <a:pt x="1339" y="393700"/>
                </a:lnTo>
                <a:lnTo>
                  <a:pt x="8054" y="406400"/>
                </a:lnTo>
                <a:lnTo>
                  <a:pt x="19709" y="431800"/>
                </a:lnTo>
                <a:lnTo>
                  <a:pt x="35864" y="444500"/>
                </a:lnTo>
                <a:lnTo>
                  <a:pt x="559269" y="825500"/>
                </a:lnTo>
                <a:lnTo>
                  <a:pt x="578668" y="838200"/>
                </a:lnTo>
                <a:lnTo>
                  <a:pt x="599835" y="850900"/>
                </a:lnTo>
                <a:lnTo>
                  <a:pt x="621747" y="850900"/>
                </a:lnTo>
                <a:lnTo>
                  <a:pt x="643381" y="838200"/>
                </a:lnTo>
                <a:lnTo>
                  <a:pt x="682504" y="825500"/>
                </a:lnTo>
                <a:lnTo>
                  <a:pt x="719745" y="800100"/>
                </a:lnTo>
                <a:lnTo>
                  <a:pt x="754926" y="787400"/>
                </a:lnTo>
                <a:lnTo>
                  <a:pt x="787869" y="762000"/>
                </a:lnTo>
                <a:lnTo>
                  <a:pt x="1017522" y="762000"/>
                </a:lnTo>
                <a:lnTo>
                  <a:pt x="1010645" y="749300"/>
                </a:lnTo>
                <a:lnTo>
                  <a:pt x="981441" y="711200"/>
                </a:lnTo>
                <a:lnTo>
                  <a:pt x="950570" y="673100"/>
                </a:lnTo>
                <a:lnTo>
                  <a:pt x="939733" y="660400"/>
                </a:lnTo>
                <a:lnTo>
                  <a:pt x="622680" y="660400"/>
                </a:lnTo>
                <a:lnTo>
                  <a:pt x="183908" y="330200"/>
                </a:lnTo>
                <a:lnTo>
                  <a:pt x="187463" y="317500"/>
                </a:lnTo>
                <a:lnTo>
                  <a:pt x="191677" y="304800"/>
                </a:lnTo>
                <a:lnTo>
                  <a:pt x="196535" y="292100"/>
                </a:lnTo>
                <a:lnTo>
                  <a:pt x="202018" y="279400"/>
                </a:lnTo>
                <a:lnTo>
                  <a:pt x="203593" y="279400"/>
                </a:lnTo>
                <a:lnTo>
                  <a:pt x="204977" y="266700"/>
                </a:lnTo>
                <a:lnTo>
                  <a:pt x="206146" y="266700"/>
                </a:lnTo>
                <a:lnTo>
                  <a:pt x="229434" y="228600"/>
                </a:lnTo>
                <a:lnTo>
                  <a:pt x="258394" y="190500"/>
                </a:lnTo>
                <a:lnTo>
                  <a:pt x="292222" y="152400"/>
                </a:lnTo>
                <a:lnTo>
                  <a:pt x="330115" y="127000"/>
                </a:lnTo>
                <a:lnTo>
                  <a:pt x="371271" y="114300"/>
                </a:lnTo>
                <a:lnTo>
                  <a:pt x="414887" y="101600"/>
                </a:lnTo>
                <a:lnTo>
                  <a:pt x="460160" y="88900"/>
                </a:lnTo>
                <a:lnTo>
                  <a:pt x="907346" y="88900"/>
                </a:lnTo>
                <a:lnTo>
                  <a:pt x="887869" y="76200"/>
                </a:lnTo>
                <a:lnTo>
                  <a:pt x="848005" y="50800"/>
                </a:lnTo>
                <a:lnTo>
                  <a:pt x="807241" y="25400"/>
                </a:lnTo>
                <a:lnTo>
                  <a:pt x="765588" y="0"/>
                </a:lnTo>
                <a:close/>
              </a:path>
              <a:path w="1642745" h="2400300">
                <a:moveTo>
                  <a:pt x="816303" y="546100"/>
                </a:moveTo>
                <a:lnTo>
                  <a:pt x="743451" y="546100"/>
                </a:lnTo>
                <a:lnTo>
                  <a:pt x="728189" y="558800"/>
                </a:lnTo>
                <a:lnTo>
                  <a:pt x="715403" y="571500"/>
                </a:lnTo>
                <a:lnTo>
                  <a:pt x="695511" y="596900"/>
                </a:lnTo>
                <a:lnTo>
                  <a:pt x="673309" y="622300"/>
                </a:lnTo>
                <a:lnTo>
                  <a:pt x="648973" y="635000"/>
                </a:lnTo>
                <a:lnTo>
                  <a:pt x="622680" y="660400"/>
                </a:lnTo>
                <a:lnTo>
                  <a:pt x="939733" y="660400"/>
                </a:lnTo>
                <a:lnTo>
                  <a:pt x="918059" y="635000"/>
                </a:lnTo>
                <a:lnTo>
                  <a:pt x="883934" y="596900"/>
                </a:lnTo>
                <a:lnTo>
                  <a:pt x="848220" y="558800"/>
                </a:lnTo>
                <a:lnTo>
                  <a:pt x="833207" y="558800"/>
                </a:lnTo>
                <a:lnTo>
                  <a:pt x="816303" y="546100"/>
                </a:lnTo>
                <a:close/>
              </a:path>
            </a:pathLst>
          </a:custGeom>
          <a:solidFill>
            <a:srgbClr val="FFFFFF">
              <a:alpha val="6000"/>
            </a:srgbClr>
          </a:solidFill>
        </p:spPr>
        <p:txBody>
          <a:bodyPr wrap="square" lIns="0" tIns="0" rIns="0" bIns="0" rtlCol="0"/>
          <a:lstStyle/>
          <a:p>
            <a:pPr defTabSz="912114"/>
            <a:endParaRPr sz="1795" dirty="0">
              <a:solidFill>
                <a:prstClr val="black"/>
              </a:solidFill>
              <a:latin typeface="Calibri"/>
            </a:endParaRPr>
          </a:p>
        </p:txBody>
      </p:sp>
      <p:pic>
        <p:nvPicPr>
          <p:cNvPr id="2" name="Graphic 1">
            <a:extLst>
              <a:ext uri="{FF2B5EF4-FFF2-40B4-BE49-F238E27FC236}">
                <a16:creationId xmlns:a16="http://schemas.microsoft.com/office/drawing/2014/main" id="{FAC5EF43-8AD7-412F-844E-10646CB963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6242" y="322294"/>
            <a:ext cx="1038646" cy="1493053"/>
          </a:xfrm>
          <a:prstGeom prst="rect">
            <a:avLst/>
          </a:prstGeom>
        </p:spPr>
      </p:pic>
      <p:pic>
        <p:nvPicPr>
          <p:cNvPr id="6" name="Picture 5" descr="Icon&#10;&#10;Description automatically generated">
            <a:extLst>
              <a:ext uri="{FF2B5EF4-FFF2-40B4-BE49-F238E27FC236}">
                <a16:creationId xmlns:a16="http://schemas.microsoft.com/office/drawing/2014/main" id="{2F22DF66-20B8-F040-BBFD-4550FCE2A5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1" y="-281867"/>
            <a:ext cx="2548917" cy="2567868"/>
          </a:xfrm>
          <a:prstGeom prst="rect">
            <a:avLst/>
          </a:prstGeom>
        </p:spPr>
      </p:pic>
    </p:spTree>
    <p:extLst>
      <p:ext uri="{BB962C8B-B14F-4D97-AF65-F5344CB8AC3E}">
        <p14:creationId xmlns:p14="http://schemas.microsoft.com/office/powerpoint/2010/main" val="4159444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miling man talking on cell phone">
            <a:extLst>
              <a:ext uri="{FF2B5EF4-FFF2-40B4-BE49-F238E27FC236}">
                <a16:creationId xmlns:a16="http://schemas.microsoft.com/office/drawing/2014/main" id="{D00FB2CE-F6D5-3041-8406-A69E005D4265}"/>
              </a:ext>
            </a:extLst>
          </p:cNvPr>
          <p:cNvPicPr>
            <a:picLocks noChangeAspect="1"/>
          </p:cNvPicPr>
          <p:nvPr/>
        </p:nvPicPr>
        <p:blipFill>
          <a:blip r:embed="rId5">
            <a:alphaModFix amt="11000"/>
            <a:extLst>
              <a:ext uri="{28A0092B-C50C-407E-A947-70E740481C1C}">
                <a14:useLocalDpi xmlns:a14="http://schemas.microsoft.com/office/drawing/2010/main" val="0"/>
              </a:ext>
            </a:extLst>
          </a:blip>
          <a:stretch>
            <a:fillRect/>
          </a:stretch>
        </p:blipFill>
        <p:spPr>
          <a:xfrm>
            <a:off x="-3734257" y="-1671261"/>
            <a:ext cx="15814201" cy="11165192"/>
          </a:xfrm>
          <a:prstGeom prst="rect">
            <a:avLst/>
          </a:prstGeom>
        </p:spPr>
      </p:pic>
      <p:sp>
        <p:nvSpPr>
          <p:cNvPr id="24" name="object 19">
            <a:extLst>
              <a:ext uri="{FF2B5EF4-FFF2-40B4-BE49-F238E27FC236}">
                <a16:creationId xmlns:a16="http://schemas.microsoft.com/office/drawing/2014/main" id="{DC2FC349-6C4E-4DD3-A734-A5C16B99D08A}"/>
              </a:ext>
            </a:extLst>
          </p:cNvPr>
          <p:cNvSpPr/>
          <p:nvPr/>
        </p:nvSpPr>
        <p:spPr>
          <a:xfrm>
            <a:off x="2344213" y="14564"/>
            <a:ext cx="2719475" cy="3973567"/>
          </a:xfrm>
          <a:custGeom>
            <a:avLst/>
            <a:gdLst/>
            <a:ahLst/>
            <a:cxnLst/>
            <a:rect l="l" t="t" r="r" b="b"/>
            <a:pathLst>
              <a:path w="1642745" h="2400300">
                <a:moveTo>
                  <a:pt x="1017522" y="762000"/>
                </a:moveTo>
                <a:lnTo>
                  <a:pt x="787869" y="762000"/>
                </a:lnTo>
                <a:lnTo>
                  <a:pt x="820688" y="800100"/>
                </a:lnTo>
                <a:lnTo>
                  <a:pt x="851508" y="838200"/>
                </a:lnTo>
                <a:lnTo>
                  <a:pt x="880293" y="876300"/>
                </a:lnTo>
                <a:lnTo>
                  <a:pt x="907005" y="927100"/>
                </a:lnTo>
                <a:lnTo>
                  <a:pt x="931607" y="965200"/>
                </a:lnTo>
                <a:lnTo>
                  <a:pt x="954061" y="1016000"/>
                </a:lnTo>
                <a:lnTo>
                  <a:pt x="974330" y="1054100"/>
                </a:lnTo>
                <a:lnTo>
                  <a:pt x="992377" y="1104900"/>
                </a:lnTo>
                <a:lnTo>
                  <a:pt x="1008163" y="1155700"/>
                </a:lnTo>
                <a:lnTo>
                  <a:pt x="1021652" y="1206500"/>
                </a:lnTo>
                <a:lnTo>
                  <a:pt x="1032806" y="1257300"/>
                </a:lnTo>
                <a:lnTo>
                  <a:pt x="1041588" y="1308100"/>
                </a:lnTo>
                <a:lnTo>
                  <a:pt x="1047960" y="1358900"/>
                </a:lnTo>
                <a:lnTo>
                  <a:pt x="1051885" y="1409700"/>
                </a:lnTo>
                <a:lnTo>
                  <a:pt x="1053325" y="1460500"/>
                </a:lnTo>
                <a:lnTo>
                  <a:pt x="969138" y="1460500"/>
                </a:lnTo>
                <a:lnTo>
                  <a:pt x="887437" y="1485900"/>
                </a:lnTo>
                <a:lnTo>
                  <a:pt x="868324" y="1498600"/>
                </a:lnTo>
                <a:lnTo>
                  <a:pt x="852611" y="1511300"/>
                </a:lnTo>
                <a:lnTo>
                  <a:pt x="840903" y="1536700"/>
                </a:lnTo>
                <a:lnTo>
                  <a:pt x="833805" y="1549400"/>
                </a:lnTo>
                <a:lnTo>
                  <a:pt x="702144" y="2184400"/>
                </a:lnTo>
                <a:lnTo>
                  <a:pt x="700341" y="2209800"/>
                </a:lnTo>
                <a:lnTo>
                  <a:pt x="703749" y="2222500"/>
                </a:lnTo>
                <a:lnTo>
                  <a:pt x="712108" y="2247900"/>
                </a:lnTo>
                <a:lnTo>
                  <a:pt x="725157" y="2260600"/>
                </a:lnTo>
                <a:lnTo>
                  <a:pt x="737949" y="2273300"/>
                </a:lnTo>
                <a:lnTo>
                  <a:pt x="779106" y="2311400"/>
                </a:lnTo>
                <a:lnTo>
                  <a:pt x="823753" y="2336800"/>
                </a:lnTo>
                <a:lnTo>
                  <a:pt x="872324" y="2362200"/>
                </a:lnTo>
                <a:lnTo>
                  <a:pt x="917775" y="2387600"/>
                </a:lnTo>
                <a:lnTo>
                  <a:pt x="963892" y="2400300"/>
                </a:lnTo>
                <a:lnTo>
                  <a:pt x="1148662" y="2400300"/>
                </a:lnTo>
                <a:lnTo>
                  <a:pt x="1236767" y="2374900"/>
                </a:lnTo>
                <a:lnTo>
                  <a:pt x="1278634" y="2362200"/>
                </a:lnTo>
                <a:lnTo>
                  <a:pt x="1318620" y="2336800"/>
                </a:lnTo>
                <a:lnTo>
                  <a:pt x="1356405" y="2311400"/>
                </a:lnTo>
                <a:lnTo>
                  <a:pt x="1391671" y="2273300"/>
                </a:lnTo>
                <a:lnTo>
                  <a:pt x="1424101" y="2247900"/>
                </a:lnTo>
                <a:lnTo>
                  <a:pt x="1443616" y="2222500"/>
                </a:lnTo>
                <a:lnTo>
                  <a:pt x="990319" y="2222500"/>
                </a:lnTo>
                <a:lnTo>
                  <a:pt x="944524" y="2197100"/>
                </a:lnTo>
                <a:lnTo>
                  <a:pt x="929366" y="2197100"/>
                </a:lnTo>
                <a:lnTo>
                  <a:pt x="914650" y="2184400"/>
                </a:lnTo>
                <a:lnTo>
                  <a:pt x="900426" y="2184400"/>
                </a:lnTo>
                <a:lnTo>
                  <a:pt x="886739" y="2171700"/>
                </a:lnTo>
                <a:lnTo>
                  <a:pt x="997305" y="1638300"/>
                </a:lnTo>
                <a:lnTo>
                  <a:pt x="1158603" y="1638300"/>
                </a:lnTo>
                <a:lnTo>
                  <a:pt x="1176108" y="1625600"/>
                </a:lnTo>
                <a:lnTo>
                  <a:pt x="1192136" y="1625600"/>
                </a:lnTo>
                <a:lnTo>
                  <a:pt x="1205774" y="1612900"/>
                </a:lnTo>
                <a:lnTo>
                  <a:pt x="1216332" y="1587500"/>
                </a:lnTo>
                <a:lnTo>
                  <a:pt x="1223515" y="1574800"/>
                </a:lnTo>
                <a:lnTo>
                  <a:pt x="1227023" y="1562100"/>
                </a:lnTo>
                <a:lnTo>
                  <a:pt x="1230115" y="1511300"/>
                </a:lnTo>
                <a:lnTo>
                  <a:pt x="1231100" y="1460500"/>
                </a:lnTo>
                <a:lnTo>
                  <a:pt x="1230004" y="1409700"/>
                </a:lnTo>
                <a:lnTo>
                  <a:pt x="1226853" y="1358900"/>
                </a:lnTo>
                <a:lnTo>
                  <a:pt x="1221672" y="1308100"/>
                </a:lnTo>
                <a:lnTo>
                  <a:pt x="1214488" y="1257300"/>
                </a:lnTo>
                <a:lnTo>
                  <a:pt x="1205326" y="1206500"/>
                </a:lnTo>
                <a:lnTo>
                  <a:pt x="1194212" y="1155700"/>
                </a:lnTo>
                <a:lnTo>
                  <a:pt x="1181173" y="1117600"/>
                </a:lnTo>
                <a:lnTo>
                  <a:pt x="1166234" y="1066800"/>
                </a:lnTo>
                <a:lnTo>
                  <a:pt x="1149421" y="1016000"/>
                </a:lnTo>
                <a:lnTo>
                  <a:pt x="1130760" y="977900"/>
                </a:lnTo>
                <a:lnTo>
                  <a:pt x="1110277" y="927100"/>
                </a:lnTo>
                <a:lnTo>
                  <a:pt x="1087998" y="889000"/>
                </a:lnTo>
                <a:lnTo>
                  <a:pt x="1063949" y="838200"/>
                </a:lnTo>
                <a:lnTo>
                  <a:pt x="1038156" y="800100"/>
                </a:lnTo>
                <a:lnTo>
                  <a:pt x="1017522" y="762000"/>
                </a:lnTo>
                <a:close/>
              </a:path>
              <a:path w="1642745" h="2400300">
                <a:moveTo>
                  <a:pt x="907346" y="88900"/>
                </a:moveTo>
                <a:lnTo>
                  <a:pt x="506286" y="88900"/>
                </a:lnTo>
                <a:lnTo>
                  <a:pt x="597890" y="114300"/>
                </a:lnTo>
                <a:lnTo>
                  <a:pt x="599262" y="114300"/>
                </a:lnTo>
                <a:lnTo>
                  <a:pt x="603110" y="127000"/>
                </a:lnTo>
                <a:lnTo>
                  <a:pt x="604519" y="127000"/>
                </a:lnTo>
                <a:lnTo>
                  <a:pt x="647887" y="139700"/>
                </a:lnTo>
                <a:lnTo>
                  <a:pt x="690278" y="165100"/>
                </a:lnTo>
                <a:lnTo>
                  <a:pt x="731681" y="190500"/>
                </a:lnTo>
                <a:lnTo>
                  <a:pt x="772084" y="215900"/>
                </a:lnTo>
                <a:lnTo>
                  <a:pt x="811475" y="241300"/>
                </a:lnTo>
                <a:lnTo>
                  <a:pt x="849841" y="266700"/>
                </a:lnTo>
                <a:lnTo>
                  <a:pt x="887171" y="292100"/>
                </a:lnTo>
                <a:lnTo>
                  <a:pt x="923452" y="317500"/>
                </a:lnTo>
                <a:lnTo>
                  <a:pt x="958672" y="342900"/>
                </a:lnTo>
                <a:lnTo>
                  <a:pt x="992818" y="381000"/>
                </a:lnTo>
                <a:lnTo>
                  <a:pt x="1025879" y="406400"/>
                </a:lnTo>
                <a:lnTo>
                  <a:pt x="1057843" y="444500"/>
                </a:lnTo>
                <a:lnTo>
                  <a:pt x="1088696" y="482600"/>
                </a:lnTo>
                <a:lnTo>
                  <a:pt x="1118428" y="508000"/>
                </a:lnTo>
                <a:lnTo>
                  <a:pt x="1147025" y="546100"/>
                </a:lnTo>
                <a:lnTo>
                  <a:pt x="1174477" y="584200"/>
                </a:lnTo>
                <a:lnTo>
                  <a:pt x="1200769" y="622300"/>
                </a:lnTo>
                <a:lnTo>
                  <a:pt x="1225891" y="660400"/>
                </a:lnTo>
                <a:lnTo>
                  <a:pt x="1249830" y="698500"/>
                </a:lnTo>
                <a:lnTo>
                  <a:pt x="1272573" y="736600"/>
                </a:lnTo>
                <a:lnTo>
                  <a:pt x="1294110" y="774700"/>
                </a:lnTo>
                <a:lnTo>
                  <a:pt x="1314427" y="812800"/>
                </a:lnTo>
                <a:lnTo>
                  <a:pt x="1333512" y="850900"/>
                </a:lnTo>
                <a:lnTo>
                  <a:pt x="1351353" y="901700"/>
                </a:lnTo>
                <a:lnTo>
                  <a:pt x="1367939" y="939800"/>
                </a:lnTo>
                <a:lnTo>
                  <a:pt x="1383256" y="977900"/>
                </a:lnTo>
                <a:lnTo>
                  <a:pt x="1397292" y="1016000"/>
                </a:lnTo>
                <a:lnTo>
                  <a:pt x="1410036" y="1066800"/>
                </a:lnTo>
                <a:lnTo>
                  <a:pt x="1421476" y="1104900"/>
                </a:lnTo>
                <a:lnTo>
                  <a:pt x="1431598" y="1155700"/>
                </a:lnTo>
                <a:lnTo>
                  <a:pt x="1440391" y="1193800"/>
                </a:lnTo>
                <a:lnTo>
                  <a:pt x="1447843" y="1244600"/>
                </a:lnTo>
                <a:lnTo>
                  <a:pt x="1453941" y="1282700"/>
                </a:lnTo>
                <a:lnTo>
                  <a:pt x="1458673" y="1333500"/>
                </a:lnTo>
                <a:lnTo>
                  <a:pt x="1462028" y="1371600"/>
                </a:lnTo>
                <a:lnTo>
                  <a:pt x="1463992" y="1422400"/>
                </a:lnTo>
                <a:lnTo>
                  <a:pt x="1464554" y="1460500"/>
                </a:lnTo>
                <a:lnTo>
                  <a:pt x="1463702" y="1511300"/>
                </a:lnTo>
                <a:lnTo>
                  <a:pt x="1461423" y="1562100"/>
                </a:lnTo>
                <a:lnTo>
                  <a:pt x="1457705" y="1600200"/>
                </a:lnTo>
                <a:lnTo>
                  <a:pt x="1452536" y="1651000"/>
                </a:lnTo>
                <a:lnTo>
                  <a:pt x="1445903" y="1689100"/>
                </a:lnTo>
                <a:lnTo>
                  <a:pt x="1437796" y="1739900"/>
                </a:lnTo>
                <a:lnTo>
                  <a:pt x="1428200" y="1778000"/>
                </a:lnTo>
                <a:lnTo>
                  <a:pt x="1417105" y="1828800"/>
                </a:lnTo>
                <a:lnTo>
                  <a:pt x="1404498" y="1879600"/>
                </a:lnTo>
                <a:lnTo>
                  <a:pt x="1390367" y="1917700"/>
                </a:lnTo>
                <a:lnTo>
                  <a:pt x="1374700" y="1968500"/>
                </a:lnTo>
                <a:lnTo>
                  <a:pt x="1357483" y="2006600"/>
                </a:lnTo>
                <a:lnTo>
                  <a:pt x="1338706" y="2057400"/>
                </a:lnTo>
                <a:lnTo>
                  <a:pt x="1315481" y="2095500"/>
                </a:lnTo>
                <a:lnTo>
                  <a:pt x="1286475" y="2133600"/>
                </a:lnTo>
                <a:lnTo>
                  <a:pt x="1252509" y="2159000"/>
                </a:lnTo>
                <a:lnTo>
                  <a:pt x="1214398" y="2184400"/>
                </a:lnTo>
                <a:lnTo>
                  <a:pt x="1172962" y="2209800"/>
                </a:lnTo>
                <a:lnTo>
                  <a:pt x="1129018" y="2222500"/>
                </a:lnTo>
                <a:lnTo>
                  <a:pt x="1443616" y="2222500"/>
                </a:lnTo>
                <a:lnTo>
                  <a:pt x="1453374" y="2209800"/>
                </a:lnTo>
                <a:lnTo>
                  <a:pt x="1479172" y="2171700"/>
                </a:lnTo>
                <a:lnTo>
                  <a:pt x="1501178" y="2120900"/>
                </a:lnTo>
                <a:lnTo>
                  <a:pt x="1520044" y="2082800"/>
                </a:lnTo>
                <a:lnTo>
                  <a:pt x="1537517" y="2032000"/>
                </a:lnTo>
                <a:lnTo>
                  <a:pt x="1553605" y="1993900"/>
                </a:lnTo>
                <a:lnTo>
                  <a:pt x="1568318" y="1943100"/>
                </a:lnTo>
                <a:lnTo>
                  <a:pt x="1581666" y="1905000"/>
                </a:lnTo>
                <a:lnTo>
                  <a:pt x="1593659" y="1854200"/>
                </a:lnTo>
                <a:lnTo>
                  <a:pt x="1604306" y="1816100"/>
                </a:lnTo>
                <a:lnTo>
                  <a:pt x="1613617" y="1765300"/>
                </a:lnTo>
                <a:lnTo>
                  <a:pt x="1621602" y="1714500"/>
                </a:lnTo>
                <a:lnTo>
                  <a:pt x="1628270" y="1676400"/>
                </a:lnTo>
                <a:lnTo>
                  <a:pt x="1633631" y="1625600"/>
                </a:lnTo>
                <a:lnTo>
                  <a:pt x="1637695" y="1587500"/>
                </a:lnTo>
                <a:lnTo>
                  <a:pt x="1640472" y="1536700"/>
                </a:lnTo>
                <a:lnTo>
                  <a:pt x="1641971" y="1498600"/>
                </a:lnTo>
                <a:lnTo>
                  <a:pt x="1642202" y="1447800"/>
                </a:lnTo>
                <a:lnTo>
                  <a:pt x="1641175" y="1397000"/>
                </a:lnTo>
                <a:lnTo>
                  <a:pt x="1638899" y="1358900"/>
                </a:lnTo>
                <a:lnTo>
                  <a:pt x="1635384" y="1308100"/>
                </a:lnTo>
                <a:lnTo>
                  <a:pt x="1630639" y="1270000"/>
                </a:lnTo>
                <a:lnTo>
                  <a:pt x="1624676" y="1219200"/>
                </a:lnTo>
                <a:lnTo>
                  <a:pt x="1617502" y="1181100"/>
                </a:lnTo>
                <a:lnTo>
                  <a:pt x="1609129" y="1130300"/>
                </a:lnTo>
                <a:lnTo>
                  <a:pt x="1599564" y="1092200"/>
                </a:lnTo>
                <a:lnTo>
                  <a:pt x="1588820" y="1041400"/>
                </a:lnTo>
                <a:lnTo>
                  <a:pt x="1576904" y="1003300"/>
                </a:lnTo>
                <a:lnTo>
                  <a:pt x="1563827" y="965200"/>
                </a:lnTo>
                <a:lnTo>
                  <a:pt x="1549598" y="914400"/>
                </a:lnTo>
                <a:lnTo>
                  <a:pt x="1534228" y="876300"/>
                </a:lnTo>
                <a:lnTo>
                  <a:pt x="1517725" y="838200"/>
                </a:lnTo>
                <a:lnTo>
                  <a:pt x="1500100" y="787400"/>
                </a:lnTo>
                <a:lnTo>
                  <a:pt x="1481362" y="749300"/>
                </a:lnTo>
                <a:lnTo>
                  <a:pt x="1461521" y="711200"/>
                </a:lnTo>
                <a:lnTo>
                  <a:pt x="1440587" y="673100"/>
                </a:lnTo>
                <a:lnTo>
                  <a:pt x="1418569" y="635000"/>
                </a:lnTo>
                <a:lnTo>
                  <a:pt x="1395477" y="596900"/>
                </a:lnTo>
                <a:lnTo>
                  <a:pt x="1371321" y="558800"/>
                </a:lnTo>
                <a:lnTo>
                  <a:pt x="1346110" y="520700"/>
                </a:lnTo>
                <a:lnTo>
                  <a:pt x="1319854" y="482600"/>
                </a:lnTo>
                <a:lnTo>
                  <a:pt x="1292564" y="444500"/>
                </a:lnTo>
                <a:lnTo>
                  <a:pt x="1264248" y="406400"/>
                </a:lnTo>
                <a:lnTo>
                  <a:pt x="1234916" y="381000"/>
                </a:lnTo>
                <a:lnTo>
                  <a:pt x="1204578" y="342900"/>
                </a:lnTo>
                <a:lnTo>
                  <a:pt x="1173244" y="304800"/>
                </a:lnTo>
                <a:lnTo>
                  <a:pt x="1140923" y="279400"/>
                </a:lnTo>
                <a:lnTo>
                  <a:pt x="1107626" y="241300"/>
                </a:lnTo>
                <a:lnTo>
                  <a:pt x="1073361" y="215900"/>
                </a:lnTo>
                <a:lnTo>
                  <a:pt x="1038139" y="177800"/>
                </a:lnTo>
                <a:lnTo>
                  <a:pt x="1001969" y="152400"/>
                </a:lnTo>
                <a:lnTo>
                  <a:pt x="964860" y="127000"/>
                </a:lnTo>
                <a:lnTo>
                  <a:pt x="926824" y="101600"/>
                </a:lnTo>
                <a:lnTo>
                  <a:pt x="907346" y="88900"/>
                </a:lnTo>
                <a:close/>
              </a:path>
              <a:path w="1642745" h="2400300">
                <a:moveTo>
                  <a:pt x="765588" y="0"/>
                </a:moveTo>
                <a:lnTo>
                  <a:pt x="208258" y="0"/>
                </a:lnTo>
                <a:lnTo>
                  <a:pt x="186926" y="12700"/>
                </a:lnTo>
                <a:lnTo>
                  <a:pt x="151776" y="50800"/>
                </a:lnTo>
                <a:lnTo>
                  <a:pt x="119470" y="76200"/>
                </a:lnTo>
                <a:lnTo>
                  <a:pt x="90323" y="114300"/>
                </a:lnTo>
                <a:lnTo>
                  <a:pt x="64649" y="152400"/>
                </a:lnTo>
                <a:lnTo>
                  <a:pt x="42760" y="203200"/>
                </a:lnTo>
                <a:lnTo>
                  <a:pt x="40195" y="203200"/>
                </a:lnTo>
                <a:lnTo>
                  <a:pt x="30744" y="228600"/>
                </a:lnTo>
                <a:lnTo>
                  <a:pt x="22467" y="254000"/>
                </a:lnTo>
                <a:lnTo>
                  <a:pt x="15394" y="279400"/>
                </a:lnTo>
                <a:lnTo>
                  <a:pt x="9550" y="292100"/>
                </a:lnTo>
                <a:lnTo>
                  <a:pt x="6282" y="317500"/>
                </a:lnTo>
                <a:lnTo>
                  <a:pt x="3594" y="330200"/>
                </a:lnTo>
                <a:lnTo>
                  <a:pt x="1495" y="342900"/>
                </a:lnTo>
                <a:lnTo>
                  <a:pt x="0" y="368300"/>
                </a:lnTo>
                <a:lnTo>
                  <a:pt x="1339" y="393700"/>
                </a:lnTo>
                <a:lnTo>
                  <a:pt x="8054" y="406400"/>
                </a:lnTo>
                <a:lnTo>
                  <a:pt x="19709" y="431800"/>
                </a:lnTo>
                <a:lnTo>
                  <a:pt x="35864" y="444500"/>
                </a:lnTo>
                <a:lnTo>
                  <a:pt x="559269" y="825500"/>
                </a:lnTo>
                <a:lnTo>
                  <a:pt x="578668" y="838200"/>
                </a:lnTo>
                <a:lnTo>
                  <a:pt x="599835" y="850900"/>
                </a:lnTo>
                <a:lnTo>
                  <a:pt x="621747" y="850900"/>
                </a:lnTo>
                <a:lnTo>
                  <a:pt x="643381" y="838200"/>
                </a:lnTo>
                <a:lnTo>
                  <a:pt x="682504" y="825500"/>
                </a:lnTo>
                <a:lnTo>
                  <a:pt x="719745" y="800100"/>
                </a:lnTo>
                <a:lnTo>
                  <a:pt x="754926" y="787400"/>
                </a:lnTo>
                <a:lnTo>
                  <a:pt x="787869" y="762000"/>
                </a:lnTo>
                <a:lnTo>
                  <a:pt x="1017522" y="762000"/>
                </a:lnTo>
                <a:lnTo>
                  <a:pt x="1010645" y="749300"/>
                </a:lnTo>
                <a:lnTo>
                  <a:pt x="981441" y="711200"/>
                </a:lnTo>
                <a:lnTo>
                  <a:pt x="950570" y="673100"/>
                </a:lnTo>
                <a:lnTo>
                  <a:pt x="939733" y="660400"/>
                </a:lnTo>
                <a:lnTo>
                  <a:pt x="622680" y="660400"/>
                </a:lnTo>
                <a:lnTo>
                  <a:pt x="183908" y="330200"/>
                </a:lnTo>
                <a:lnTo>
                  <a:pt x="187463" y="317500"/>
                </a:lnTo>
                <a:lnTo>
                  <a:pt x="191677" y="304800"/>
                </a:lnTo>
                <a:lnTo>
                  <a:pt x="196535" y="292100"/>
                </a:lnTo>
                <a:lnTo>
                  <a:pt x="202018" y="279400"/>
                </a:lnTo>
                <a:lnTo>
                  <a:pt x="203593" y="279400"/>
                </a:lnTo>
                <a:lnTo>
                  <a:pt x="204977" y="266700"/>
                </a:lnTo>
                <a:lnTo>
                  <a:pt x="206146" y="266700"/>
                </a:lnTo>
                <a:lnTo>
                  <a:pt x="229434" y="228600"/>
                </a:lnTo>
                <a:lnTo>
                  <a:pt x="258394" y="190500"/>
                </a:lnTo>
                <a:lnTo>
                  <a:pt x="292222" y="152400"/>
                </a:lnTo>
                <a:lnTo>
                  <a:pt x="330115" y="127000"/>
                </a:lnTo>
                <a:lnTo>
                  <a:pt x="371271" y="114300"/>
                </a:lnTo>
                <a:lnTo>
                  <a:pt x="414887" y="101600"/>
                </a:lnTo>
                <a:lnTo>
                  <a:pt x="460160" y="88900"/>
                </a:lnTo>
                <a:lnTo>
                  <a:pt x="907346" y="88900"/>
                </a:lnTo>
                <a:lnTo>
                  <a:pt x="887869" y="76200"/>
                </a:lnTo>
                <a:lnTo>
                  <a:pt x="848005" y="50800"/>
                </a:lnTo>
                <a:lnTo>
                  <a:pt x="807241" y="25400"/>
                </a:lnTo>
                <a:lnTo>
                  <a:pt x="765588" y="0"/>
                </a:lnTo>
                <a:close/>
              </a:path>
              <a:path w="1642745" h="2400300">
                <a:moveTo>
                  <a:pt x="816303" y="546100"/>
                </a:moveTo>
                <a:lnTo>
                  <a:pt x="743451" y="546100"/>
                </a:lnTo>
                <a:lnTo>
                  <a:pt x="728189" y="558800"/>
                </a:lnTo>
                <a:lnTo>
                  <a:pt x="715403" y="571500"/>
                </a:lnTo>
                <a:lnTo>
                  <a:pt x="695511" y="596900"/>
                </a:lnTo>
                <a:lnTo>
                  <a:pt x="673309" y="622300"/>
                </a:lnTo>
                <a:lnTo>
                  <a:pt x="648973" y="635000"/>
                </a:lnTo>
                <a:lnTo>
                  <a:pt x="622680" y="660400"/>
                </a:lnTo>
                <a:lnTo>
                  <a:pt x="939733" y="660400"/>
                </a:lnTo>
                <a:lnTo>
                  <a:pt x="918059" y="635000"/>
                </a:lnTo>
                <a:lnTo>
                  <a:pt x="883934" y="596900"/>
                </a:lnTo>
                <a:lnTo>
                  <a:pt x="848220" y="558800"/>
                </a:lnTo>
                <a:lnTo>
                  <a:pt x="833207" y="558800"/>
                </a:lnTo>
                <a:lnTo>
                  <a:pt x="816303" y="546100"/>
                </a:lnTo>
                <a:close/>
              </a:path>
            </a:pathLst>
          </a:custGeom>
          <a:solidFill>
            <a:srgbClr val="FFFFFF">
              <a:alpha val="6000"/>
            </a:srgbClr>
          </a:solidFill>
        </p:spPr>
        <p:txBody>
          <a:bodyPr wrap="square" lIns="0" tIns="0" rIns="0" bIns="0" rtlCol="0"/>
          <a:lstStyle/>
          <a:p>
            <a:pPr defTabSz="912114"/>
            <a:endParaRPr sz="1795" dirty="0">
              <a:solidFill>
                <a:prstClr val="black"/>
              </a:solidFill>
              <a:latin typeface="Calibri"/>
            </a:endParaRPr>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22531"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7"/>
                      <a:stretch>
                        <a:fillRect/>
                      </a:stretch>
                    </p:blipFill>
                    <p:spPr>
                      <a:xfrm>
                        <a:off x="16665" y="10067"/>
                        <a:ext cx="1584" cy="158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105DA389-5C27-C843-A41A-FB050421BDA6}"/>
              </a:ext>
            </a:extLst>
          </p:cNvPr>
          <p:cNvSpPr txBox="1"/>
          <p:nvPr/>
        </p:nvSpPr>
        <p:spPr>
          <a:xfrm>
            <a:off x="1144515" y="2596519"/>
            <a:ext cx="10549487" cy="3597908"/>
          </a:xfrm>
          <a:prstGeom prst="rect">
            <a:avLst/>
          </a:prstGeom>
          <a:noFill/>
        </p:spPr>
        <p:txBody>
          <a:bodyPr wrap="square" lIns="91440" tIns="45720" rIns="91440" bIns="45720" rtlCol="0" anchor="t">
            <a:spAutoFit/>
          </a:bodyPr>
          <a:lstStyle/>
          <a:p>
            <a:pPr defTabSz="456057">
              <a:lnSpc>
                <a:spcPct val="120000"/>
              </a:lnSpc>
            </a:pPr>
            <a:r>
              <a:rPr lang="en-US" sz="4000" b="1" dirty="0">
                <a:solidFill>
                  <a:srgbClr val="000000"/>
                </a:solidFill>
                <a:latin typeface="Franklin Gothic Medium"/>
              </a:rPr>
              <a:t>9-8-8</a:t>
            </a:r>
            <a:r>
              <a:rPr lang="en-US" sz="2400" b="1" dirty="0">
                <a:solidFill>
                  <a:srgbClr val="000000"/>
                </a:solidFill>
                <a:latin typeface="Franklin Gothic Medium"/>
              </a:rPr>
              <a:t> is a direct, national three-digit dialing code </a:t>
            </a:r>
            <a:r>
              <a:rPr lang="en-US" sz="2400" dirty="0">
                <a:solidFill>
                  <a:srgbClr val="000000"/>
                </a:solidFill>
                <a:latin typeface="Franklin Gothic Medium"/>
              </a:rPr>
              <a:t>that will connect individuals with suicide prevention and behavioral health crisis resources.</a:t>
            </a:r>
          </a:p>
          <a:p>
            <a:pPr defTabSz="456057">
              <a:lnSpc>
                <a:spcPct val="120000"/>
              </a:lnSpc>
            </a:pPr>
            <a:endParaRPr lang="en-US" sz="2400" dirty="0">
              <a:solidFill>
                <a:srgbClr val="000000"/>
              </a:solidFill>
              <a:latin typeface="Franklin Gothic Medium" panose="020B0603020102020204" pitchFamily="34" charset="0"/>
            </a:endParaRPr>
          </a:p>
          <a:p>
            <a:pPr defTabSz="456057">
              <a:lnSpc>
                <a:spcPct val="120000"/>
              </a:lnSpc>
            </a:pPr>
            <a:r>
              <a:rPr lang="en-US" sz="3200" dirty="0">
                <a:solidFill>
                  <a:srgbClr val="000000"/>
                </a:solidFill>
                <a:latin typeface="Franklin Gothic Medium"/>
              </a:rPr>
              <a:t>Starting July 16, 2022</a:t>
            </a:r>
            <a:r>
              <a:rPr lang="en-US" sz="2400" dirty="0">
                <a:solidFill>
                  <a:srgbClr val="000000"/>
                </a:solidFill>
                <a:latin typeface="Franklin Gothic Medium"/>
              </a:rPr>
              <a:t>, </a:t>
            </a:r>
            <a:r>
              <a:rPr lang="en-US" sz="2400" dirty="0">
                <a:solidFill>
                  <a:srgbClr val="000000"/>
                </a:solidFill>
                <a:latin typeface="Arial" panose="020B0604020202020204"/>
                <a:ea typeface="+mn-lt"/>
                <a:cs typeface="Arial" panose="020B0604020202020204"/>
              </a:rPr>
              <a:t>anyone will be able to call 9-8-8. </a:t>
            </a:r>
            <a:endParaRPr lang="en-US" sz="2400" dirty="0">
              <a:solidFill>
                <a:srgbClr val="000000"/>
              </a:solidFill>
              <a:latin typeface="Franklin Gothic Medium" panose="020B0603020102020204" pitchFamily="34" charset="0"/>
              <a:ea typeface="+mn-lt"/>
              <a:cs typeface="Arial" panose="020B0604020202020204"/>
            </a:endParaRPr>
          </a:p>
          <a:p>
            <a:pPr defTabSz="456057">
              <a:lnSpc>
                <a:spcPct val="120000"/>
              </a:lnSpc>
            </a:pPr>
            <a:r>
              <a:rPr lang="en-US" sz="2400" dirty="0">
                <a:solidFill>
                  <a:srgbClr val="000000"/>
                </a:solidFill>
                <a:latin typeface="Arial" panose="020B0604020202020204"/>
                <a:ea typeface="+mn-lt"/>
                <a:cs typeface="Arial" panose="020B0604020202020204"/>
              </a:rPr>
              <a:t>Callers will be connected to a trained staff member who can help address immediate needs and connect the callers to care resources</a:t>
            </a:r>
            <a:r>
              <a:rPr lang="en-US" sz="2400" dirty="0">
                <a:solidFill>
                  <a:srgbClr val="000000"/>
                </a:solidFill>
                <a:latin typeface="Franklin Gothic Medium"/>
                <a:ea typeface="+mn-lt"/>
                <a:cs typeface="Arial" panose="020B0604020202020204"/>
              </a:rPr>
              <a:t>,</a:t>
            </a:r>
            <a:r>
              <a:rPr lang="en-US" sz="2400" dirty="0">
                <a:solidFill>
                  <a:srgbClr val="000000"/>
                </a:solidFill>
                <a:latin typeface="Franklin Gothic Medium"/>
              </a:rPr>
              <a:t> 24 hours a day, 7 days a week, 365 days a year. </a:t>
            </a:r>
            <a:endParaRPr lang="en-US" sz="2400" dirty="0">
              <a:solidFill>
                <a:srgbClr val="000000"/>
              </a:solidFill>
              <a:latin typeface="Franklin Gothic Medium" panose="020B0603020102020204" pitchFamily="34" charset="0"/>
            </a:endParaRPr>
          </a:p>
        </p:txBody>
      </p:sp>
      <p:pic>
        <p:nvPicPr>
          <p:cNvPr id="15" name="Picture 14">
            <a:extLst>
              <a:ext uri="{FF2B5EF4-FFF2-40B4-BE49-F238E27FC236}">
                <a16:creationId xmlns:a16="http://schemas.microsoft.com/office/drawing/2014/main" id="{01A5A3A6-4613-7B42-96B9-6D4C71A674A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877104" y="120934"/>
            <a:ext cx="943974" cy="1332382"/>
          </a:xfrm>
          <a:prstGeom prst="rect">
            <a:avLst/>
          </a:prstGeom>
        </p:spPr>
      </p:pic>
      <p:pic>
        <p:nvPicPr>
          <p:cNvPr id="19" name="Picture 18" descr="A picture containing text, person, outdoor, sign&#10;&#10;Description automatically generated">
            <a:extLst>
              <a:ext uri="{FF2B5EF4-FFF2-40B4-BE49-F238E27FC236}">
                <a16:creationId xmlns:a16="http://schemas.microsoft.com/office/drawing/2014/main" id="{34509FB8-F7B4-864F-B0FE-8FDA01603E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0" y="-203888"/>
            <a:ext cx="6111456" cy="2585400"/>
          </a:xfrm>
          <a:prstGeom prst="rect">
            <a:avLst/>
          </a:prstGeom>
        </p:spPr>
      </p:pic>
    </p:spTree>
    <p:extLst>
      <p:ext uri="{BB962C8B-B14F-4D97-AF65-F5344CB8AC3E}">
        <p14:creationId xmlns:p14="http://schemas.microsoft.com/office/powerpoint/2010/main" val="1013835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oung man on the streets of a city">
            <a:extLst>
              <a:ext uri="{FF2B5EF4-FFF2-40B4-BE49-F238E27FC236}">
                <a16:creationId xmlns:a16="http://schemas.microsoft.com/office/drawing/2014/main" id="{52DA6D72-56FE-164E-8A9E-F3AAE289850E}"/>
              </a:ext>
            </a:extLst>
          </p:cNvPr>
          <p:cNvPicPr>
            <a:picLocks noChangeAspect="1"/>
          </p:cNvPicPr>
          <p:nvPr/>
        </p:nvPicPr>
        <p:blipFill>
          <a:blip r:embed="rId5">
            <a:alphaModFix amt="12000"/>
            <a:extLst>
              <a:ext uri="{28A0092B-C50C-407E-A947-70E740481C1C}">
                <a14:useLocalDpi xmlns:a14="http://schemas.microsoft.com/office/drawing/2010/main" val="0"/>
              </a:ext>
            </a:extLst>
          </a:blip>
          <a:stretch>
            <a:fillRect/>
          </a:stretch>
        </p:blipFill>
        <p:spPr>
          <a:xfrm>
            <a:off x="-254375" y="1975589"/>
            <a:ext cx="11346453" cy="7556915"/>
          </a:xfrm>
          <a:prstGeom prst="rect">
            <a:avLst/>
          </a:prstGeom>
        </p:spPr>
      </p:pic>
      <p:sp>
        <p:nvSpPr>
          <p:cNvPr id="24" name="object 19">
            <a:extLst>
              <a:ext uri="{FF2B5EF4-FFF2-40B4-BE49-F238E27FC236}">
                <a16:creationId xmlns:a16="http://schemas.microsoft.com/office/drawing/2014/main" id="{DC2FC349-6C4E-4DD3-A734-A5C16B99D08A}"/>
              </a:ext>
            </a:extLst>
          </p:cNvPr>
          <p:cNvSpPr/>
          <p:nvPr/>
        </p:nvSpPr>
        <p:spPr>
          <a:xfrm>
            <a:off x="2344213" y="14564"/>
            <a:ext cx="2719475" cy="3973567"/>
          </a:xfrm>
          <a:custGeom>
            <a:avLst/>
            <a:gdLst/>
            <a:ahLst/>
            <a:cxnLst/>
            <a:rect l="l" t="t" r="r" b="b"/>
            <a:pathLst>
              <a:path w="1642745" h="2400300">
                <a:moveTo>
                  <a:pt x="1017522" y="762000"/>
                </a:moveTo>
                <a:lnTo>
                  <a:pt x="787869" y="762000"/>
                </a:lnTo>
                <a:lnTo>
                  <a:pt x="820688" y="800100"/>
                </a:lnTo>
                <a:lnTo>
                  <a:pt x="851508" y="838200"/>
                </a:lnTo>
                <a:lnTo>
                  <a:pt x="880293" y="876300"/>
                </a:lnTo>
                <a:lnTo>
                  <a:pt x="907005" y="927100"/>
                </a:lnTo>
                <a:lnTo>
                  <a:pt x="931607" y="965200"/>
                </a:lnTo>
                <a:lnTo>
                  <a:pt x="954061" y="1016000"/>
                </a:lnTo>
                <a:lnTo>
                  <a:pt x="974330" y="1054100"/>
                </a:lnTo>
                <a:lnTo>
                  <a:pt x="992377" y="1104900"/>
                </a:lnTo>
                <a:lnTo>
                  <a:pt x="1008163" y="1155700"/>
                </a:lnTo>
                <a:lnTo>
                  <a:pt x="1021652" y="1206500"/>
                </a:lnTo>
                <a:lnTo>
                  <a:pt x="1032806" y="1257300"/>
                </a:lnTo>
                <a:lnTo>
                  <a:pt x="1041588" y="1308100"/>
                </a:lnTo>
                <a:lnTo>
                  <a:pt x="1047960" y="1358900"/>
                </a:lnTo>
                <a:lnTo>
                  <a:pt x="1051885" y="1409700"/>
                </a:lnTo>
                <a:lnTo>
                  <a:pt x="1053325" y="1460500"/>
                </a:lnTo>
                <a:lnTo>
                  <a:pt x="969138" y="1460500"/>
                </a:lnTo>
                <a:lnTo>
                  <a:pt x="887437" y="1485900"/>
                </a:lnTo>
                <a:lnTo>
                  <a:pt x="868324" y="1498600"/>
                </a:lnTo>
                <a:lnTo>
                  <a:pt x="852611" y="1511300"/>
                </a:lnTo>
                <a:lnTo>
                  <a:pt x="840903" y="1536700"/>
                </a:lnTo>
                <a:lnTo>
                  <a:pt x="833805" y="1549400"/>
                </a:lnTo>
                <a:lnTo>
                  <a:pt x="702144" y="2184400"/>
                </a:lnTo>
                <a:lnTo>
                  <a:pt x="700341" y="2209800"/>
                </a:lnTo>
                <a:lnTo>
                  <a:pt x="703749" y="2222500"/>
                </a:lnTo>
                <a:lnTo>
                  <a:pt x="712108" y="2247900"/>
                </a:lnTo>
                <a:lnTo>
                  <a:pt x="725157" y="2260600"/>
                </a:lnTo>
                <a:lnTo>
                  <a:pt x="737949" y="2273300"/>
                </a:lnTo>
                <a:lnTo>
                  <a:pt x="779106" y="2311400"/>
                </a:lnTo>
                <a:lnTo>
                  <a:pt x="823753" y="2336800"/>
                </a:lnTo>
                <a:lnTo>
                  <a:pt x="872324" y="2362200"/>
                </a:lnTo>
                <a:lnTo>
                  <a:pt x="917775" y="2387600"/>
                </a:lnTo>
                <a:lnTo>
                  <a:pt x="963892" y="2400300"/>
                </a:lnTo>
                <a:lnTo>
                  <a:pt x="1148662" y="2400300"/>
                </a:lnTo>
                <a:lnTo>
                  <a:pt x="1236767" y="2374900"/>
                </a:lnTo>
                <a:lnTo>
                  <a:pt x="1278634" y="2362200"/>
                </a:lnTo>
                <a:lnTo>
                  <a:pt x="1318620" y="2336800"/>
                </a:lnTo>
                <a:lnTo>
                  <a:pt x="1356405" y="2311400"/>
                </a:lnTo>
                <a:lnTo>
                  <a:pt x="1391671" y="2273300"/>
                </a:lnTo>
                <a:lnTo>
                  <a:pt x="1424101" y="2247900"/>
                </a:lnTo>
                <a:lnTo>
                  <a:pt x="1443616" y="2222500"/>
                </a:lnTo>
                <a:lnTo>
                  <a:pt x="990319" y="2222500"/>
                </a:lnTo>
                <a:lnTo>
                  <a:pt x="944524" y="2197100"/>
                </a:lnTo>
                <a:lnTo>
                  <a:pt x="929366" y="2197100"/>
                </a:lnTo>
                <a:lnTo>
                  <a:pt x="914650" y="2184400"/>
                </a:lnTo>
                <a:lnTo>
                  <a:pt x="900426" y="2184400"/>
                </a:lnTo>
                <a:lnTo>
                  <a:pt x="886739" y="2171700"/>
                </a:lnTo>
                <a:lnTo>
                  <a:pt x="997305" y="1638300"/>
                </a:lnTo>
                <a:lnTo>
                  <a:pt x="1158603" y="1638300"/>
                </a:lnTo>
                <a:lnTo>
                  <a:pt x="1176108" y="1625600"/>
                </a:lnTo>
                <a:lnTo>
                  <a:pt x="1192136" y="1625600"/>
                </a:lnTo>
                <a:lnTo>
                  <a:pt x="1205774" y="1612900"/>
                </a:lnTo>
                <a:lnTo>
                  <a:pt x="1216332" y="1587500"/>
                </a:lnTo>
                <a:lnTo>
                  <a:pt x="1223515" y="1574800"/>
                </a:lnTo>
                <a:lnTo>
                  <a:pt x="1227023" y="1562100"/>
                </a:lnTo>
                <a:lnTo>
                  <a:pt x="1230115" y="1511300"/>
                </a:lnTo>
                <a:lnTo>
                  <a:pt x="1231100" y="1460500"/>
                </a:lnTo>
                <a:lnTo>
                  <a:pt x="1230004" y="1409700"/>
                </a:lnTo>
                <a:lnTo>
                  <a:pt x="1226853" y="1358900"/>
                </a:lnTo>
                <a:lnTo>
                  <a:pt x="1221672" y="1308100"/>
                </a:lnTo>
                <a:lnTo>
                  <a:pt x="1214488" y="1257300"/>
                </a:lnTo>
                <a:lnTo>
                  <a:pt x="1205326" y="1206500"/>
                </a:lnTo>
                <a:lnTo>
                  <a:pt x="1194212" y="1155700"/>
                </a:lnTo>
                <a:lnTo>
                  <a:pt x="1181173" y="1117600"/>
                </a:lnTo>
                <a:lnTo>
                  <a:pt x="1166234" y="1066800"/>
                </a:lnTo>
                <a:lnTo>
                  <a:pt x="1149421" y="1016000"/>
                </a:lnTo>
                <a:lnTo>
                  <a:pt x="1130760" y="977900"/>
                </a:lnTo>
                <a:lnTo>
                  <a:pt x="1110277" y="927100"/>
                </a:lnTo>
                <a:lnTo>
                  <a:pt x="1087998" y="889000"/>
                </a:lnTo>
                <a:lnTo>
                  <a:pt x="1063949" y="838200"/>
                </a:lnTo>
                <a:lnTo>
                  <a:pt x="1038156" y="800100"/>
                </a:lnTo>
                <a:lnTo>
                  <a:pt x="1017522" y="762000"/>
                </a:lnTo>
                <a:close/>
              </a:path>
              <a:path w="1642745" h="2400300">
                <a:moveTo>
                  <a:pt x="907346" y="88900"/>
                </a:moveTo>
                <a:lnTo>
                  <a:pt x="506286" y="88900"/>
                </a:lnTo>
                <a:lnTo>
                  <a:pt x="597890" y="114300"/>
                </a:lnTo>
                <a:lnTo>
                  <a:pt x="599262" y="114300"/>
                </a:lnTo>
                <a:lnTo>
                  <a:pt x="603110" y="127000"/>
                </a:lnTo>
                <a:lnTo>
                  <a:pt x="604519" y="127000"/>
                </a:lnTo>
                <a:lnTo>
                  <a:pt x="647887" y="139700"/>
                </a:lnTo>
                <a:lnTo>
                  <a:pt x="690278" y="165100"/>
                </a:lnTo>
                <a:lnTo>
                  <a:pt x="731681" y="190500"/>
                </a:lnTo>
                <a:lnTo>
                  <a:pt x="772084" y="215900"/>
                </a:lnTo>
                <a:lnTo>
                  <a:pt x="811475" y="241300"/>
                </a:lnTo>
                <a:lnTo>
                  <a:pt x="849841" y="266700"/>
                </a:lnTo>
                <a:lnTo>
                  <a:pt x="887171" y="292100"/>
                </a:lnTo>
                <a:lnTo>
                  <a:pt x="923452" y="317500"/>
                </a:lnTo>
                <a:lnTo>
                  <a:pt x="958672" y="342900"/>
                </a:lnTo>
                <a:lnTo>
                  <a:pt x="992818" y="381000"/>
                </a:lnTo>
                <a:lnTo>
                  <a:pt x="1025879" y="406400"/>
                </a:lnTo>
                <a:lnTo>
                  <a:pt x="1057843" y="444500"/>
                </a:lnTo>
                <a:lnTo>
                  <a:pt x="1088696" y="482600"/>
                </a:lnTo>
                <a:lnTo>
                  <a:pt x="1118428" y="508000"/>
                </a:lnTo>
                <a:lnTo>
                  <a:pt x="1147025" y="546100"/>
                </a:lnTo>
                <a:lnTo>
                  <a:pt x="1174477" y="584200"/>
                </a:lnTo>
                <a:lnTo>
                  <a:pt x="1200769" y="622300"/>
                </a:lnTo>
                <a:lnTo>
                  <a:pt x="1225891" y="660400"/>
                </a:lnTo>
                <a:lnTo>
                  <a:pt x="1249830" y="698500"/>
                </a:lnTo>
                <a:lnTo>
                  <a:pt x="1272573" y="736600"/>
                </a:lnTo>
                <a:lnTo>
                  <a:pt x="1294110" y="774700"/>
                </a:lnTo>
                <a:lnTo>
                  <a:pt x="1314427" y="812800"/>
                </a:lnTo>
                <a:lnTo>
                  <a:pt x="1333512" y="850900"/>
                </a:lnTo>
                <a:lnTo>
                  <a:pt x="1351353" y="901700"/>
                </a:lnTo>
                <a:lnTo>
                  <a:pt x="1367939" y="939800"/>
                </a:lnTo>
                <a:lnTo>
                  <a:pt x="1383256" y="977900"/>
                </a:lnTo>
                <a:lnTo>
                  <a:pt x="1397292" y="1016000"/>
                </a:lnTo>
                <a:lnTo>
                  <a:pt x="1410036" y="1066800"/>
                </a:lnTo>
                <a:lnTo>
                  <a:pt x="1421476" y="1104900"/>
                </a:lnTo>
                <a:lnTo>
                  <a:pt x="1431598" y="1155700"/>
                </a:lnTo>
                <a:lnTo>
                  <a:pt x="1440391" y="1193800"/>
                </a:lnTo>
                <a:lnTo>
                  <a:pt x="1447843" y="1244600"/>
                </a:lnTo>
                <a:lnTo>
                  <a:pt x="1453941" y="1282700"/>
                </a:lnTo>
                <a:lnTo>
                  <a:pt x="1458673" y="1333500"/>
                </a:lnTo>
                <a:lnTo>
                  <a:pt x="1462028" y="1371600"/>
                </a:lnTo>
                <a:lnTo>
                  <a:pt x="1463992" y="1422400"/>
                </a:lnTo>
                <a:lnTo>
                  <a:pt x="1464554" y="1460500"/>
                </a:lnTo>
                <a:lnTo>
                  <a:pt x="1463702" y="1511300"/>
                </a:lnTo>
                <a:lnTo>
                  <a:pt x="1461423" y="1562100"/>
                </a:lnTo>
                <a:lnTo>
                  <a:pt x="1457705" y="1600200"/>
                </a:lnTo>
                <a:lnTo>
                  <a:pt x="1452536" y="1651000"/>
                </a:lnTo>
                <a:lnTo>
                  <a:pt x="1445903" y="1689100"/>
                </a:lnTo>
                <a:lnTo>
                  <a:pt x="1437796" y="1739900"/>
                </a:lnTo>
                <a:lnTo>
                  <a:pt x="1428200" y="1778000"/>
                </a:lnTo>
                <a:lnTo>
                  <a:pt x="1417105" y="1828800"/>
                </a:lnTo>
                <a:lnTo>
                  <a:pt x="1404498" y="1879600"/>
                </a:lnTo>
                <a:lnTo>
                  <a:pt x="1390367" y="1917700"/>
                </a:lnTo>
                <a:lnTo>
                  <a:pt x="1374700" y="1968500"/>
                </a:lnTo>
                <a:lnTo>
                  <a:pt x="1357483" y="2006600"/>
                </a:lnTo>
                <a:lnTo>
                  <a:pt x="1338706" y="2057400"/>
                </a:lnTo>
                <a:lnTo>
                  <a:pt x="1315481" y="2095500"/>
                </a:lnTo>
                <a:lnTo>
                  <a:pt x="1286475" y="2133600"/>
                </a:lnTo>
                <a:lnTo>
                  <a:pt x="1252509" y="2159000"/>
                </a:lnTo>
                <a:lnTo>
                  <a:pt x="1214398" y="2184400"/>
                </a:lnTo>
                <a:lnTo>
                  <a:pt x="1172962" y="2209800"/>
                </a:lnTo>
                <a:lnTo>
                  <a:pt x="1129018" y="2222500"/>
                </a:lnTo>
                <a:lnTo>
                  <a:pt x="1443616" y="2222500"/>
                </a:lnTo>
                <a:lnTo>
                  <a:pt x="1453374" y="2209800"/>
                </a:lnTo>
                <a:lnTo>
                  <a:pt x="1479172" y="2171700"/>
                </a:lnTo>
                <a:lnTo>
                  <a:pt x="1501178" y="2120900"/>
                </a:lnTo>
                <a:lnTo>
                  <a:pt x="1520044" y="2082800"/>
                </a:lnTo>
                <a:lnTo>
                  <a:pt x="1537517" y="2032000"/>
                </a:lnTo>
                <a:lnTo>
                  <a:pt x="1553605" y="1993900"/>
                </a:lnTo>
                <a:lnTo>
                  <a:pt x="1568318" y="1943100"/>
                </a:lnTo>
                <a:lnTo>
                  <a:pt x="1581666" y="1905000"/>
                </a:lnTo>
                <a:lnTo>
                  <a:pt x="1593659" y="1854200"/>
                </a:lnTo>
                <a:lnTo>
                  <a:pt x="1604306" y="1816100"/>
                </a:lnTo>
                <a:lnTo>
                  <a:pt x="1613617" y="1765300"/>
                </a:lnTo>
                <a:lnTo>
                  <a:pt x="1621602" y="1714500"/>
                </a:lnTo>
                <a:lnTo>
                  <a:pt x="1628270" y="1676400"/>
                </a:lnTo>
                <a:lnTo>
                  <a:pt x="1633631" y="1625600"/>
                </a:lnTo>
                <a:lnTo>
                  <a:pt x="1637695" y="1587500"/>
                </a:lnTo>
                <a:lnTo>
                  <a:pt x="1640472" y="1536700"/>
                </a:lnTo>
                <a:lnTo>
                  <a:pt x="1641971" y="1498600"/>
                </a:lnTo>
                <a:lnTo>
                  <a:pt x="1642202" y="1447800"/>
                </a:lnTo>
                <a:lnTo>
                  <a:pt x="1641175" y="1397000"/>
                </a:lnTo>
                <a:lnTo>
                  <a:pt x="1638899" y="1358900"/>
                </a:lnTo>
                <a:lnTo>
                  <a:pt x="1635384" y="1308100"/>
                </a:lnTo>
                <a:lnTo>
                  <a:pt x="1630639" y="1270000"/>
                </a:lnTo>
                <a:lnTo>
                  <a:pt x="1624676" y="1219200"/>
                </a:lnTo>
                <a:lnTo>
                  <a:pt x="1617502" y="1181100"/>
                </a:lnTo>
                <a:lnTo>
                  <a:pt x="1609129" y="1130300"/>
                </a:lnTo>
                <a:lnTo>
                  <a:pt x="1599564" y="1092200"/>
                </a:lnTo>
                <a:lnTo>
                  <a:pt x="1588820" y="1041400"/>
                </a:lnTo>
                <a:lnTo>
                  <a:pt x="1576904" y="1003300"/>
                </a:lnTo>
                <a:lnTo>
                  <a:pt x="1563827" y="965200"/>
                </a:lnTo>
                <a:lnTo>
                  <a:pt x="1549598" y="914400"/>
                </a:lnTo>
                <a:lnTo>
                  <a:pt x="1534228" y="876300"/>
                </a:lnTo>
                <a:lnTo>
                  <a:pt x="1517725" y="838200"/>
                </a:lnTo>
                <a:lnTo>
                  <a:pt x="1500100" y="787400"/>
                </a:lnTo>
                <a:lnTo>
                  <a:pt x="1481362" y="749300"/>
                </a:lnTo>
                <a:lnTo>
                  <a:pt x="1461521" y="711200"/>
                </a:lnTo>
                <a:lnTo>
                  <a:pt x="1440587" y="673100"/>
                </a:lnTo>
                <a:lnTo>
                  <a:pt x="1418569" y="635000"/>
                </a:lnTo>
                <a:lnTo>
                  <a:pt x="1395477" y="596900"/>
                </a:lnTo>
                <a:lnTo>
                  <a:pt x="1371321" y="558800"/>
                </a:lnTo>
                <a:lnTo>
                  <a:pt x="1346110" y="520700"/>
                </a:lnTo>
                <a:lnTo>
                  <a:pt x="1319854" y="482600"/>
                </a:lnTo>
                <a:lnTo>
                  <a:pt x="1292564" y="444500"/>
                </a:lnTo>
                <a:lnTo>
                  <a:pt x="1264248" y="406400"/>
                </a:lnTo>
                <a:lnTo>
                  <a:pt x="1234916" y="381000"/>
                </a:lnTo>
                <a:lnTo>
                  <a:pt x="1204578" y="342900"/>
                </a:lnTo>
                <a:lnTo>
                  <a:pt x="1173244" y="304800"/>
                </a:lnTo>
                <a:lnTo>
                  <a:pt x="1140923" y="279400"/>
                </a:lnTo>
                <a:lnTo>
                  <a:pt x="1107626" y="241300"/>
                </a:lnTo>
                <a:lnTo>
                  <a:pt x="1073361" y="215900"/>
                </a:lnTo>
                <a:lnTo>
                  <a:pt x="1038139" y="177800"/>
                </a:lnTo>
                <a:lnTo>
                  <a:pt x="1001969" y="152400"/>
                </a:lnTo>
                <a:lnTo>
                  <a:pt x="964860" y="127000"/>
                </a:lnTo>
                <a:lnTo>
                  <a:pt x="926824" y="101600"/>
                </a:lnTo>
                <a:lnTo>
                  <a:pt x="907346" y="88900"/>
                </a:lnTo>
                <a:close/>
              </a:path>
              <a:path w="1642745" h="2400300">
                <a:moveTo>
                  <a:pt x="765588" y="0"/>
                </a:moveTo>
                <a:lnTo>
                  <a:pt x="208258" y="0"/>
                </a:lnTo>
                <a:lnTo>
                  <a:pt x="186926" y="12700"/>
                </a:lnTo>
                <a:lnTo>
                  <a:pt x="151776" y="50800"/>
                </a:lnTo>
                <a:lnTo>
                  <a:pt x="119470" y="76200"/>
                </a:lnTo>
                <a:lnTo>
                  <a:pt x="90323" y="114300"/>
                </a:lnTo>
                <a:lnTo>
                  <a:pt x="64649" y="152400"/>
                </a:lnTo>
                <a:lnTo>
                  <a:pt x="42760" y="203200"/>
                </a:lnTo>
                <a:lnTo>
                  <a:pt x="40195" y="203200"/>
                </a:lnTo>
                <a:lnTo>
                  <a:pt x="30744" y="228600"/>
                </a:lnTo>
                <a:lnTo>
                  <a:pt x="22467" y="254000"/>
                </a:lnTo>
                <a:lnTo>
                  <a:pt x="15394" y="279400"/>
                </a:lnTo>
                <a:lnTo>
                  <a:pt x="9550" y="292100"/>
                </a:lnTo>
                <a:lnTo>
                  <a:pt x="6282" y="317500"/>
                </a:lnTo>
                <a:lnTo>
                  <a:pt x="3594" y="330200"/>
                </a:lnTo>
                <a:lnTo>
                  <a:pt x="1495" y="342900"/>
                </a:lnTo>
                <a:lnTo>
                  <a:pt x="0" y="368300"/>
                </a:lnTo>
                <a:lnTo>
                  <a:pt x="1339" y="393700"/>
                </a:lnTo>
                <a:lnTo>
                  <a:pt x="8054" y="406400"/>
                </a:lnTo>
                <a:lnTo>
                  <a:pt x="19709" y="431800"/>
                </a:lnTo>
                <a:lnTo>
                  <a:pt x="35864" y="444500"/>
                </a:lnTo>
                <a:lnTo>
                  <a:pt x="559269" y="825500"/>
                </a:lnTo>
                <a:lnTo>
                  <a:pt x="578668" y="838200"/>
                </a:lnTo>
                <a:lnTo>
                  <a:pt x="599835" y="850900"/>
                </a:lnTo>
                <a:lnTo>
                  <a:pt x="621747" y="850900"/>
                </a:lnTo>
                <a:lnTo>
                  <a:pt x="643381" y="838200"/>
                </a:lnTo>
                <a:lnTo>
                  <a:pt x="682504" y="825500"/>
                </a:lnTo>
                <a:lnTo>
                  <a:pt x="719745" y="800100"/>
                </a:lnTo>
                <a:lnTo>
                  <a:pt x="754926" y="787400"/>
                </a:lnTo>
                <a:lnTo>
                  <a:pt x="787869" y="762000"/>
                </a:lnTo>
                <a:lnTo>
                  <a:pt x="1017522" y="762000"/>
                </a:lnTo>
                <a:lnTo>
                  <a:pt x="1010645" y="749300"/>
                </a:lnTo>
                <a:lnTo>
                  <a:pt x="981441" y="711200"/>
                </a:lnTo>
                <a:lnTo>
                  <a:pt x="950570" y="673100"/>
                </a:lnTo>
                <a:lnTo>
                  <a:pt x="939733" y="660400"/>
                </a:lnTo>
                <a:lnTo>
                  <a:pt x="622680" y="660400"/>
                </a:lnTo>
                <a:lnTo>
                  <a:pt x="183908" y="330200"/>
                </a:lnTo>
                <a:lnTo>
                  <a:pt x="187463" y="317500"/>
                </a:lnTo>
                <a:lnTo>
                  <a:pt x="191677" y="304800"/>
                </a:lnTo>
                <a:lnTo>
                  <a:pt x="196535" y="292100"/>
                </a:lnTo>
                <a:lnTo>
                  <a:pt x="202018" y="279400"/>
                </a:lnTo>
                <a:lnTo>
                  <a:pt x="203593" y="279400"/>
                </a:lnTo>
                <a:lnTo>
                  <a:pt x="204977" y="266700"/>
                </a:lnTo>
                <a:lnTo>
                  <a:pt x="206146" y="266700"/>
                </a:lnTo>
                <a:lnTo>
                  <a:pt x="229434" y="228600"/>
                </a:lnTo>
                <a:lnTo>
                  <a:pt x="258394" y="190500"/>
                </a:lnTo>
                <a:lnTo>
                  <a:pt x="292222" y="152400"/>
                </a:lnTo>
                <a:lnTo>
                  <a:pt x="330115" y="127000"/>
                </a:lnTo>
                <a:lnTo>
                  <a:pt x="371271" y="114300"/>
                </a:lnTo>
                <a:lnTo>
                  <a:pt x="414887" y="101600"/>
                </a:lnTo>
                <a:lnTo>
                  <a:pt x="460160" y="88900"/>
                </a:lnTo>
                <a:lnTo>
                  <a:pt x="907346" y="88900"/>
                </a:lnTo>
                <a:lnTo>
                  <a:pt x="887869" y="76200"/>
                </a:lnTo>
                <a:lnTo>
                  <a:pt x="848005" y="50800"/>
                </a:lnTo>
                <a:lnTo>
                  <a:pt x="807241" y="25400"/>
                </a:lnTo>
                <a:lnTo>
                  <a:pt x="765588" y="0"/>
                </a:lnTo>
                <a:close/>
              </a:path>
              <a:path w="1642745" h="2400300">
                <a:moveTo>
                  <a:pt x="816303" y="546100"/>
                </a:moveTo>
                <a:lnTo>
                  <a:pt x="743451" y="546100"/>
                </a:lnTo>
                <a:lnTo>
                  <a:pt x="728189" y="558800"/>
                </a:lnTo>
                <a:lnTo>
                  <a:pt x="715403" y="571500"/>
                </a:lnTo>
                <a:lnTo>
                  <a:pt x="695511" y="596900"/>
                </a:lnTo>
                <a:lnTo>
                  <a:pt x="673309" y="622300"/>
                </a:lnTo>
                <a:lnTo>
                  <a:pt x="648973" y="635000"/>
                </a:lnTo>
                <a:lnTo>
                  <a:pt x="622680" y="660400"/>
                </a:lnTo>
                <a:lnTo>
                  <a:pt x="939733" y="660400"/>
                </a:lnTo>
                <a:lnTo>
                  <a:pt x="918059" y="635000"/>
                </a:lnTo>
                <a:lnTo>
                  <a:pt x="883934" y="596900"/>
                </a:lnTo>
                <a:lnTo>
                  <a:pt x="848220" y="558800"/>
                </a:lnTo>
                <a:lnTo>
                  <a:pt x="833207" y="558800"/>
                </a:lnTo>
                <a:lnTo>
                  <a:pt x="816303" y="546100"/>
                </a:lnTo>
                <a:close/>
              </a:path>
            </a:pathLst>
          </a:custGeom>
          <a:solidFill>
            <a:srgbClr val="FFFFFF">
              <a:alpha val="6000"/>
            </a:srgbClr>
          </a:solidFill>
        </p:spPr>
        <p:txBody>
          <a:bodyPr wrap="square" lIns="0" tIns="0" rIns="0" bIns="0" rtlCol="0"/>
          <a:lstStyle/>
          <a:p>
            <a:pPr defTabSz="912114"/>
            <a:endParaRPr sz="1795" dirty="0">
              <a:solidFill>
                <a:prstClr val="black"/>
              </a:solidFill>
              <a:latin typeface="Calibri"/>
            </a:endParaRPr>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23555"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7"/>
                      <a:stretch>
                        <a:fillRect/>
                      </a:stretch>
                    </p:blipFill>
                    <p:spPr>
                      <a:xfrm>
                        <a:off x="16665" y="10067"/>
                        <a:ext cx="1584" cy="1584"/>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1A9E837-DAA8-49A7-B179-569BFFB19F72}"/>
              </a:ext>
            </a:extLst>
          </p:cNvPr>
          <p:cNvSpPr/>
          <p:nvPr/>
        </p:nvSpPr>
        <p:spPr>
          <a:xfrm>
            <a:off x="6692971" y="1354201"/>
            <a:ext cx="4643454" cy="3908762"/>
          </a:xfrm>
          <a:prstGeom prst="rect">
            <a:avLst/>
          </a:prstGeom>
          <a:solidFill>
            <a:schemeClr val="bg2"/>
          </a:solidFill>
        </p:spPr>
        <p:txBody>
          <a:bodyPr wrap="square" lIns="274320" tIns="457200" rIns="274320" bIns="457200" anchor="t">
            <a:spAutoFit/>
          </a:bodyPr>
          <a:lstStyle/>
          <a:p>
            <a:pPr defTabSz="456057">
              <a:spcAft>
                <a:spcPts val="1197"/>
              </a:spcAft>
            </a:pPr>
            <a:r>
              <a:rPr lang="en-US" b="1" dirty="0">
                <a:solidFill>
                  <a:srgbClr val="1D1953"/>
                </a:solidFill>
                <a:latin typeface="Franklin Gothic Medium"/>
              </a:rPr>
              <a:t>Some of 9-8-8’s key features include: </a:t>
            </a:r>
            <a:endParaRPr lang="en-US" b="1" dirty="0">
              <a:solidFill>
                <a:srgbClr val="1D1953"/>
              </a:solidFill>
              <a:latin typeface="Franklin Gothic Medium" panose="020B0603020102020204" pitchFamily="34" charset="0"/>
            </a:endParaRPr>
          </a:p>
          <a:p>
            <a:pPr marL="177165" indent="-177165" defTabSz="456057">
              <a:spcAft>
                <a:spcPts val="1197"/>
              </a:spcAft>
              <a:buSzPct val="120000"/>
              <a:buFont typeface="Arial" panose="020B0604020202020204" pitchFamily="34" charset="0"/>
              <a:buChar char="•"/>
            </a:pPr>
            <a:r>
              <a:rPr lang="en-US" dirty="0">
                <a:solidFill>
                  <a:srgbClr val="1D1953"/>
                </a:solidFill>
                <a:latin typeface="Franklin Gothic Medium"/>
              </a:rPr>
              <a:t>Connect a person with immediate and ongoing resources</a:t>
            </a:r>
          </a:p>
          <a:p>
            <a:pPr marL="177165" indent="-177165" defTabSz="456057">
              <a:spcAft>
                <a:spcPts val="1197"/>
              </a:spcAft>
              <a:buSzPct val="120000"/>
              <a:buFont typeface="Arial" panose="020B0604020202020204" pitchFamily="34" charset="0"/>
              <a:buChar char="•"/>
            </a:pPr>
            <a:r>
              <a:rPr lang="en-US" dirty="0">
                <a:solidFill>
                  <a:srgbClr val="1D1953"/>
                </a:solidFill>
                <a:latin typeface="Franklin Gothic Medium"/>
              </a:rPr>
              <a:t>Promote cost efficiency</a:t>
            </a:r>
          </a:p>
          <a:p>
            <a:pPr marL="177165" indent="-177165" defTabSz="456057">
              <a:spcAft>
                <a:spcPts val="1197"/>
              </a:spcAft>
              <a:buSzPct val="120000"/>
              <a:buFont typeface="Arial" panose="020B0604020202020204" pitchFamily="34" charset="0"/>
              <a:buChar char="•"/>
            </a:pPr>
            <a:r>
              <a:rPr lang="en-US" dirty="0">
                <a:solidFill>
                  <a:srgbClr val="1D1953"/>
                </a:solidFill>
                <a:latin typeface="Franklin Gothic Medium"/>
              </a:rPr>
              <a:t>Reduce impact on law enforcement and safety resources</a:t>
            </a:r>
          </a:p>
          <a:p>
            <a:pPr marL="177165" indent="-177165" defTabSz="456057">
              <a:spcAft>
                <a:spcPts val="1197"/>
              </a:spcAft>
              <a:buSzPct val="120000"/>
              <a:buFont typeface="Arial" panose="020B0604020202020204" pitchFamily="34" charset="0"/>
              <a:buChar char="•"/>
            </a:pPr>
            <a:r>
              <a:rPr lang="en-US" dirty="0">
                <a:solidFill>
                  <a:srgbClr val="1D1953"/>
                </a:solidFill>
                <a:latin typeface="Franklin Gothic Medium"/>
              </a:rPr>
              <a:t>Help end stigma of seeking care</a:t>
            </a:r>
          </a:p>
          <a:p>
            <a:pPr marL="177165" indent="-177165" defTabSz="456057">
              <a:spcAft>
                <a:spcPts val="1197"/>
              </a:spcAft>
              <a:buSzPct val="120000"/>
              <a:buFont typeface="Arial" panose="020B0604020202020204" pitchFamily="34" charset="0"/>
              <a:buChar char="•"/>
            </a:pPr>
            <a:endParaRPr lang="en-US" dirty="0">
              <a:solidFill>
                <a:srgbClr val="1D1953"/>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105DA389-5C27-C843-A41A-FB050421BDA6}"/>
              </a:ext>
            </a:extLst>
          </p:cNvPr>
          <p:cNvSpPr txBox="1"/>
          <p:nvPr/>
        </p:nvSpPr>
        <p:spPr>
          <a:xfrm>
            <a:off x="386854" y="2797946"/>
            <a:ext cx="6068928" cy="3539430"/>
          </a:xfrm>
          <a:prstGeom prst="rect">
            <a:avLst/>
          </a:prstGeom>
          <a:noFill/>
        </p:spPr>
        <p:txBody>
          <a:bodyPr wrap="square" lIns="91440" tIns="45720" rIns="91440" bIns="45720" rtlCol="0" anchor="t">
            <a:spAutoFit/>
          </a:bodyPr>
          <a:lstStyle/>
          <a:p>
            <a:r>
              <a:rPr lang="en-US" sz="2800" b="1" dirty="0">
                <a:solidFill>
                  <a:srgbClr val="000000"/>
                </a:solidFill>
                <a:latin typeface="Franklin Gothic Medium"/>
              </a:rPr>
              <a:t>9-8-8 is an opportunity: </a:t>
            </a:r>
            <a:endParaRPr lang="en-US" dirty="0">
              <a:solidFill>
                <a:srgbClr val="000000"/>
              </a:solidFill>
              <a:latin typeface="Arial" panose="020B0604020202020204"/>
            </a:endParaRPr>
          </a:p>
          <a:p>
            <a:r>
              <a:rPr lang="en-US" sz="2800" dirty="0">
                <a:solidFill>
                  <a:srgbClr val="000000"/>
                </a:solidFill>
                <a:latin typeface="Franklin Gothic Medium"/>
              </a:rPr>
              <a:t>One of the largest federally mandated crisis response transformations in decades. </a:t>
            </a:r>
            <a:endParaRPr lang="en-US" dirty="0">
              <a:solidFill>
                <a:srgbClr val="000000"/>
              </a:solidFill>
              <a:latin typeface="Arial" panose="020B0604020202020204"/>
              <a:cs typeface="Arial" panose="020B0604020202020204"/>
            </a:endParaRPr>
          </a:p>
          <a:p>
            <a:endParaRPr lang="en-US" sz="2800" dirty="0">
              <a:solidFill>
                <a:srgbClr val="000000"/>
              </a:solidFill>
              <a:latin typeface="Franklin Gothic Medium"/>
            </a:endParaRPr>
          </a:p>
          <a:p>
            <a:r>
              <a:rPr lang="en-US" sz="2800" dirty="0">
                <a:solidFill>
                  <a:srgbClr val="000000"/>
                </a:solidFill>
                <a:latin typeface="Franklin Gothic Medium"/>
              </a:rPr>
              <a:t>Designed to meet the rising needs </a:t>
            </a:r>
            <a:endParaRPr lang="en-US" dirty="0">
              <a:solidFill>
                <a:srgbClr val="000000"/>
              </a:solidFill>
              <a:latin typeface="Arial" panose="020B0604020202020204"/>
              <a:cs typeface="Arial"/>
            </a:endParaRPr>
          </a:p>
          <a:p>
            <a:r>
              <a:rPr lang="en-US" sz="2800" dirty="0">
                <a:solidFill>
                  <a:srgbClr val="000000"/>
                </a:solidFill>
                <a:latin typeface="Franklin Gothic Medium"/>
              </a:rPr>
              <a:t>of mental health, substance abuse disorders and suicide interventions. </a:t>
            </a:r>
            <a:endParaRPr lang="en-US" dirty="0">
              <a:solidFill>
                <a:srgbClr val="000000"/>
              </a:solidFill>
              <a:latin typeface="Arial" panose="020B0604020202020204"/>
              <a:cs typeface="Arial"/>
            </a:endParaRPr>
          </a:p>
        </p:txBody>
      </p:sp>
      <p:pic>
        <p:nvPicPr>
          <p:cNvPr id="18" name="Picture 17" descr="Icon&#10;&#10;Description automatically generated">
            <a:extLst>
              <a:ext uri="{FF2B5EF4-FFF2-40B4-BE49-F238E27FC236}">
                <a16:creationId xmlns:a16="http://schemas.microsoft.com/office/drawing/2014/main" id="{6723E054-AA15-2C4E-BE20-DB37584A20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9133" y="4654883"/>
            <a:ext cx="1508915" cy="1520134"/>
          </a:xfrm>
          <a:prstGeom prst="rect">
            <a:avLst/>
          </a:prstGeom>
        </p:spPr>
      </p:pic>
      <p:pic>
        <p:nvPicPr>
          <p:cNvPr id="15" name="Picture 14">
            <a:extLst>
              <a:ext uri="{FF2B5EF4-FFF2-40B4-BE49-F238E27FC236}">
                <a16:creationId xmlns:a16="http://schemas.microsoft.com/office/drawing/2014/main" id="{01A5A3A6-4613-7B42-96B9-6D4C71A674A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024048" y="0"/>
            <a:ext cx="797030" cy="1124826"/>
          </a:xfrm>
          <a:prstGeom prst="rect">
            <a:avLst/>
          </a:prstGeom>
        </p:spPr>
      </p:pic>
      <p:pic>
        <p:nvPicPr>
          <p:cNvPr id="11" name="Picture 10" descr="A picture containing text, close&#10;&#10;Description automatically generated">
            <a:extLst>
              <a:ext uri="{FF2B5EF4-FFF2-40B4-BE49-F238E27FC236}">
                <a16:creationId xmlns:a16="http://schemas.microsoft.com/office/drawing/2014/main" id="{12F53AD0-EF7A-6548-83F6-599710058B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3" y="453502"/>
            <a:ext cx="6273800" cy="1739900"/>
          </a:xfrm>
          <a:prstGeom prst="rect">
            <a:avLst/>
          </a:prstGeom>
        </p:spPr>
      </p:pic>
    </p:spTree>
    <p:extLst>
      <p:ext uri="{BB962C8B-B14F-4D97-AF65-F5344CB8AC3E}">
        <p14:creationId xmlns:p14="http://schemas.microsoft.com/office/powerpoint/2010/main" val="3368330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7FAC966-B1BA-A55C-EA41-7347A3591D92}"/>
              </a:ext>
            </a:extLst>
          </p:cNvPr>
          <p:cNvSpPr/>
          <p:nvPr/>
        </p:nvSpPr>
        <p:spPr>
          <a:xfrm>
            <a:off x="8143246" y="2514184"/>
            <a:ext cx="3527835" cy="3849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30" name="Rectangle 29">
            <a:extLst>
              <a:ext uri="{FF2B5EF4-FFF2-40B4-BE49-F238E27FC236}">
                <a16:creationId xmlns:a16="http://schemas.microsoft.com/office/drawing/2014/main" id="{382C99CE-3726-B280-1422-07333924F66A}"/>
              </a:ext>
            </a:extLst>
          </p:cNvPr>
          <p:cNvSpPr/>
          <p:nvPr/>
        </p:nvSpPr>
        <p:spPr>
          <a:xfrm>
            <a:off x="4332330" y="2514168"/>
            <a:ext cx="3527835" cy="3849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6" name="Rectangle 5">
            <a:extLst>
              <a:ext uri="{FF2B5EF4-FFF2-40B4-BE49-F238E27FC236}">
                <a16:creationId xmlns:a16="http://schemas.microsoft.com/office/drawing/2014/main" id="{2F5CDD15-BC2A-C1DB-F507-1719CC93AE62}"/>
              </a:ext>
            </a:extLst>
          </p:cNvPr>
          <p:cNvSpPr/>
          <p:nvPr/>
        </p:nvSpPr>
        <p:spPr>
          <a:xfrm>
            <a:off x="556946" y="2514152"/>
            <a:ext cx="3527835" cy="3849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5" name="Rectangle 4">
            <a:extLst>
              <a:ext uri="{FF2B5EF4-FFF2-40B4-BE49-F238E27FC236}">
                <a16:creationId xmlns:a16="http://schemas.microsoft.com/office/drawing/2014/main" id="{67D5E644-70FC-49FA-846C-A2281C1888BD}"/>
              </a:ext>
            </a:extLst>
          </p:cNvPr>
          <p:cNvSpPr/>
          <p:nvPr/>
        </p:nvSpPr>
        <p:spPr>
          <a:xfrm>
            <a:off x="-137387" y="1190336"/>
            <a:ext cx="12313557" cy="5790055"/>
          </a:xfrm>
          <a:prstGeom prst="rect">
            <a:avLst/>
          </a:prstGeom>
          <a:solidFill>
            <a:srgbClr val="2CABE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solidFill>
                <a:srgbClr val="FFFFFF"/>
              </a:solidFill>
              <a:latin typeface="Arial" panose="020B0604020202020204"/>
            </a:endParaRPr>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24579"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FE2AF1-0EC5-4978-9E3E-939A460A9EE1}"/>
              </a:ext>
            </a:extLst>
          </p:cNvPr>
          <p:cNvSpPr>
            <a:spLocks noGrp="1"/>
          </p:cNvSpPr>
          <p:nvPr>
            <p:ph type="title"/>
          </p:nvPr>
        </p:nvSpPr>
        <p:spPr/>
        <p:txBody>
          <a:bodyPr vert="horz">
            <a:normAutofit/>
          </a:bodyPr>
          <a:lstStyle/>
          <a:p>
            <a:r>
              <a:rPr lang="en-US" sz="2800" b="1" spc="-150" dirty="0">
                <a:solidFill>
                  <a:srgbClr val="002060"/>
                </a:solidFill>
                <a:latin typeface="Arial" panose="020B0604020202020204" pitchFamily="34" charset="0"/>
                <a:cs typeface="Arial" panose="020B0604020202020204" pitchFamily="34" charset="0"/>
              </a:rPr>
              <a:t>9-8-8 Suicide &amp; Crisis Lifeline Overview</a:t>
            </a:r>
          </a:p>
        </p:txBody>
      </p:sp>
      <p:grpSp>
        <p:nvGrpSpPr>
          <p:cNvPr id="4" name="Group 3">
            <a:extLst>
              <a:ext uri="{FF2B5EF4-FFF2-40B4-BE49-F238E27FC236}">
                <a16:creationId xmlns:a16="http://schemas.microsoft.com/office/drawing/2014/main" id="{785AF5D8-4A64-4B43-A911-EDB2E2AAE37E}"/>
              </a:ext>
            </a:extLst>
          </p:cNvPr>
          <p:cNvGrpSpPr/>
          <p:nvPr/>
        </p:nvGrpSpPr>
        <p:grpSpPr>
          <a:xfrm>
            <a:off x="709663" y="2684660"/>
            <a:ext cx="3194934" cy="3182985"/>
            <a:chOff x="978950" y="3605748"/>
            <a:chExt cx="2840120" cy="2671302"/>
          </a:xfrm>
        </p:grpSpPr>
        <p:sp>
          <p:nvSpPr>
            <p:cNvPr id="11" name="object 11">
              <a:extLst>
                <a:ext uri="{FF2B5EF4-FFF2-40B4-BE49-F238E27FC236}">
                  <a16:creationId xmlns:a16="http://schemas.microsoft.com/office/drawing/2014/main" id="{C616802F-CD4A-4301-A1BE-18EA343E6F27}"/>
                </a:ext>
              </a:extLst>
            </p:cNvPr>
            <p:cNvSpPr txBox="1"/>
            <p:nvPr/>
          </p:nvSpPr>
          <p:spPr>
            <a:xfrm>
              <a:off x="1696111" y="3617999"/>
              <a:ext cx="2015157" cy="651670"/>
            </a:xfrm>
            <a:prstGeom prst="rect">
              <a:avLst/>
            </a:prstGeom>
            <a:solidFill>
              <a:srgbClr val="8EC740"/>
            </a:solidFill>
          </p:spPr>
          <p:txBody>
            <a:bodyPr vert="horz" wrap="square" lIns="274320" tIns="274320" rIns="274320" bIns="274320" rtlCol="0" anchor="ctr" anchorCtr="0">
              <a:spAutoFit/>
            </a:bodyPr>
            <a:lstStyle/>
            <a:p>
              <a:r>
                <a:rPr sz="1397" b="1" dirty="0">
                  <a:solidFill>
                    <a:srgbClr val="FFFFFF"/>
                  </a:solidFill>
                  <a:latin typeface="Franklin Gothic Medium" panose="020B0603020102020204" pitchFamily="34" charset="0"/>
                  <a:cs typeface="Helvetica LT Std"/>
                </a:rPr>
                <a:t>Someone</a:t>
              </a:r>
              <a:r>
                <a:rPr sz="1397" b="1" spc="-25" dirty="0">
                  <a:solidFill>
                    <a:srgbClr val="FFFFFF"/>
                  </a:solidFill>
                  <a:latin typeface="Franklin Gothic Medium" panose="020B0603020102020204" pitchFamily="34" charset="0"/>
                  <a:cs typeface="Helvetica LT Std"/>
                </a:rPr>
                <a:t> </a:t>
              </a:r>
              <a:r>
                <a:rPr sz="1397" b="1" spc="-10" dirty="0">
                  <a:solidFill>
                    <a:srgbClr val="FFFFFF"/>
                  </a:solidFill>
                  <a:latin typeface="Franklin Gothic Medium" panose="020B0603020102020204" pitchFamily="34" charset="0"/>
                  <a:cs typeface="Helvetica LT Std"/>
                </a:rPr>
                <a:t>to</a:t>
              </a:r>
              <a:r>
                <a:rPr sz="1397" b="1" spc="-25" dirty="0">
                  <a:solidFill>
                    <a:srgbClr val="FFFFFF"/>
                  </a:solidFill>
                  <a:latin typeface="Franklin Gothic Medium" panose="020B0603020102020204" pitchFamily="34" charset="0"/>
                  <a:cs typeface="Helvetica LT Std"/>
                </a:rPr>
                <a:t> </a:t>
              </a:r>
              <a:r>
                <a:rPr sz="1397" b="1" dirty="0">
                  <a:solidFill>
                    <a:srgbClr val="FFFFFF"/>
                  </a:solidFill>
                  <a:latin typeface="Franklin Gothic Medium" panose="020B0603020102020204" pitchFamily="34" charset="0"/>
                  <a:cs typeface="Helvetica LT Std"/>
                </a:rPr>
                <a:t>talk</a:t>
              </a:r>
              <a:r>
                <a:rPr sz="1397" b="1" spc="-25" dirty="0">
                  <a:solidFill>
                    <a:srgbClr val="FFFFFF"/>
                  </a:solidFill>
                  <a:latin typeface="Franklin Gothic Medium" panose="020B0603020102020204" pitchFamily="34" charset="0"/>
                  <a:cs typeface="Helvetica LT Std"/>
                </a:rPr>
                <a:t> </a:t>
              </a:r>
              <a:r>
                <a:rPr sz="1397" b="1" spc="-10" dirty="0">
                  <a:solidFill>
                    <a:srgbClr val="FFFFFF"/>
                  </a:solidFill>
                  <a:latin typeface="Franklin Gothic Medium" panose="020B0603020102020204" pitchFamily="34" charset="0"/>
                  <a:cs typeface="Helvetica LT Std"/>
                </a:rPr>
                <a:t>to</a:t>
              </a:r>
              <a:endParaRPr sz="1397" dirty="0">
                <a:solidFill>
                  <a:srgbClr val="000000"/>
                </a:solidFill>
                <a:latin typeface="Franklin Gothic Medium" panose="020B0603020102020204" pitchFamily="34" charset="0"/>
                <a:cs typeface="Helvetica LT Std"/>
              </a:endParaRPr>
            </a:p>
          </p:txBody>
        </p:sp>
        <p:sp>
          <p:nvSpPr>
            <p:cNvPr id="14" name="object 14">
              <a:extLst>
                <a:ext uri="{FF2B5EF4-FFF2-40B4-BE49-F238E27FC236}">
                  <a16:creationId xmlns:a16="http://schemas.microsoft.com/office/drawing/2014/main" id="{3C150765-2BFE-45D3-AD39-C65C6F46A0B4}"/>
                </a:ext>
              </a:extLst>
            </p:cNvPr>
            <p:cNvSpPr txBox="1"/>
            <p:nvPr/>
          </p:nvSpPr>
          <p:spPr>
            <a:xfrm>
              <a:off x="978950" y="4510546"/>
              <a:ext cx="2840120" cy="1766504"/>
            </a:xfrm>
            <a:prstGeom prst="rect">
              <a:avLst/>
            </a:prstGeom>
          </p:spPr>
          <p:txBody>
            <a:bodyPr vert="horz" wrap="square" lIns="0" tIns="0" rIns="0" bIns="0" numCol="1" spcCol="91440" rtlCol="0" anchor="t">
              <a:noAutofit/>
            </a:bodyPr>
            <a:lstStyle/>
            <a:p>
              <a:pPr marL="126365" marR="18415" indent="-113665">
                <a:spcBef>
                  <a:spcPts val="200"/>
                </a:spcBef>
                <a:spcAft>
                  <a:spcPts val="299"/>
                </a:spcAft>
                <a:buFontTx/>
                <a:buChar char="•"/>
                <a:tabLst>
                  <a:tab pos="126683" algn="l"/>
                </a:tabLst>
              </a:pPr>
              <a:r>
                <a:rPr dirty="0">
                  <a:solidFill>
                    <a:srgbClr val="211C51"/>
                  </a:solidFill>
                  <a:latin typeface="Franklin Gothic Medium"/>
                  <a:cs typeface="Helvetica LT Std"/>
                </a:rPr>
                <a:t>Available 24/7 for calls,</a:t>
              </a:r>
              <a:r>
                <a:rPr lang="en-US" dirty="0">
                  <a:solidFill>
                    <a:srgbClr val="211C51"/>
                  </a:solidFill>
                  <a:latin typeface="Franklin Gothic Medium"/>
                  <a:cs typeface="Helvetica LT Std"/>
                </a:rPr>
                <a:t> </a:t>
              </a:r>
              <a:r>
                <a:rPr dirty="0">
                  <a:solidFill>
                    <a:srgbClr val="211C51"/>
                  </a:solidFill>
                  <a:latin typeface="Franklin Gothic Medium"/>
                  <a:cs typeface="Helvetica LT Std"/>
                </a:rPr>
                <a:t>text and chat</a:t>
              </a:r>
              <a:endParaRPr lang="en-US" dirty="0">
                <a:solidFill>
                  <a:srgbClr val="000000"/>
                </a:solidFill>
                <a:latin typeface="Franklin Gothic Medium"/>
                <a:cs typeface="Helvetica LT Std"/>
              </a:endParaRPr>
            </a:p>
            <a:p>
              <a:pPr marL="126365" marR="4445" indent="-113665">
                <a:spcBef>
                  <a:spcPts val="449"/>
                </a:spcBef>
                <a:spcAft>
                  <a:spcPts val="299"/>
                </a:spcAft>
                <a:buFontTx/>
                <a:buChar char="•"/>
                <a:tabLst>
                  <a:tab pos="126683" algn="l"/>
                </a:tabLst>
              </a:pPr>
              <a:r>
                <a:rPr dirty="0">
                  <a:solidFill>
                    <a:srgbClr val="211C51"/>
                  </a:solidFill>
                  <a:latin typeface="Franklin Gothic Medium"/>
                  <a:cs typeface="Helvetica LT Std"/>
                </a:rPr>
                <a:t>Peer-run</a:t>
              </a:r>
              <a:r>
                <a:rPr lang="en-US" dirty="0">
                  <a:solidFill>
                    <a:srgbClr val="211C51"/>
                  </a:solidFill>
                  <a:latin typeface="Franklin Gothic Medium"/>
                  <a:cs typeface="Helvetica LT Std"/>
                </a:rPr>
                <a:t> warm lines </a:t>
              </a:r>
              <a:r>
                <a:rPr dirty="0">
                  <a:solidFill>
                    <a:srgbClr val="211C51"/>
                  </a:solidFill>
                  <a:latin typeface="Franklin Gothic Medium"/>
                  <a:cs typeface="Helvetica LT Std"/>
                </a:rPr>
                <a:t>offering callers emotional support, staffed by </a:t>
              </a:r>
              <a:r>
                <a:rPr lang="en-US" dirty="0">
                  <a:solidFill>
                    <a:srgbClr val="211C51"/>
                  </a:solidFill>
                  <a:latin typeface="Franklin Gothic Medium"/>
                  <a:cs typeface="Helvetica LT Std"/>
                </a:rPr>
                <a:t>individuals who</a:t>
              </a:r>
              <a:r>
                <a:rPr dirty="0">
                  <a:solidFill>
                    <a:srgbClr val="211C51"/>
                  </a:solidFill>
                  <a:latin typeface="Franklin Gothic Medium"/>
                  <a:cs typeface="Helvetica LT Std"/>
                </a:rPr>
                <a:t> are in recovery</a:t>
              </a:r>
              <a:r>
                <a:rPr lang="en-US" dirty="0">
                  <a:solidFill>
                    <a:srgbClr val="211C51"/>
                  </a:solidFill>
                  <a:latin typeface="Franklin Gothic Medium"/>
                  <a:cs typeface="Helvetica LT Std"/>
                </a:rPr>
                <a:t> </a:t>
              </a:r>
              <a:r>
                <a:rPr dirty="0">
                  <a:solidFill>
                    <a:srgbClr val="211C51"/>
                  </a:solidFill>
                  <a:latin typeface="Franklin Gothic Medium"/>
                  <a:cs typeface="Helvetica LT Std"/>
                </a:rPr>
                <a:t>themselves</a:t>
              </a:r>
              <a:endParaRPr dirty="0">
                <a:solidFill>
                  <a:srgbClr val="000000"/>
                </a:solidFill>
                <a:latin typeface="Franklin Gothic Medium"/>
                <a:cs typeface="Helvetica LT Std"/>
              </a:endParaRPr>
            </a:p>
          </p:txBody>
        </p:sp>
        <p:sp>
          <p:nvSpPr>
            <p:cNvPr id="17" name="object 26">
              <a:extLst>
                <a:ext uri="{FF2B5EF4-FFF2-40B4-BE49-F238E27FC236}">
                  <a16:creationId xmlns:a16="http://schemas.microsoft.com/office/drawing/2014/main" id="{FF9731CD-606B-40EB-9D26-0F11FA9581A0}"/>
                </a:ext>
              </a:extLst>
            </p:cNvPr>
            <p:cNvSpPr/>
            <p:nvPr/>
          </p:nvSpPr>
          <p:spPr>
            <a:xfrm>
              <a:off x="1101364" y="3605748"/>
              <a:ext cx="426084" cy="715010"/>
            </a:xfrm>
            <a:custGeom>
              <a:avLst/>
              <a:gdLst/>
              <a:ahLst/>
              <a:cxnLst/>
              <a:rect l="l" t="t" r="r" b="b"/>
              <a:pathLst>
                <a:path w="426085" h="715010">
                  <a:moveTo>
                    <a:pt x="265506" y="66294"/>
                  </a:moveTo>
                  <a:lnTo>
                    <a:pt x="173278" y="66294"/>
                  </a:lnTo>
                  <a:lnTo>
                    <a:pt x="173278" y="91744"/>
                  </a:lnTo>
                  <a:lnTo>
                    <a:pt x="265506" y="91744"/>
                  </a:lnTo>
                  <a:lnTo>
                    <a:pt x="265506" y="66294"/>
                  </a:lnTo>
                  <a:close/>
                </a:path>
                <a:path w="426085" h="715010">
                  <a:moveTo>
                    <a:pt x="371551" y="441159"/>
                  </a:moveTo>
                  <a:lnTo>
                    <a:pt x="371538" y="434162"/>
                  </a:lnTo>
                  <a:lnTo>
                    <a:pt x="371068" y="430123"/>
                  </a:lnTo>
                  <a:lnTo>
                    <a:pt x="369849" y="424954"/>
                  </a:lnTo>
                  <a:lnTo>
                    <a:pt x="369163" y="421868"/>
                  </a:lnTo>
                  <a:lnTo>
                    <a:pt x="368122" y="418566"/>
                  </a:lnTo>
                  <a:lnTo>
                    <a:pt x="366560" y="414718"/>
                  </a:lnTo>
                  <a:lnTo>
                    <a:pt x="365239" y="411480"/>
                  </a:lnTo>
                  <a:lnTo>
                    <a:pt x="364959" y="411251"/>
                  </a:lnTo>
                  <a:lnTo>
                    <a:pt x="361823" y="408609"/>
                  </a:lnTo>
                  <a:lnTo>
                    <a:pt x="346024" y="405218"/>
                  </a:lnTo>
                  <a:lnTo>
                    <a:pt x="346024" y="441159"/>
                  </a:lnTo>
                  <a:lnTo>
                    <a:pt x="342773" y="457200"/>
                  </a:lnTo>
                  <a:lnTo>
                    <a:pt x="333578" y="470789"/>
                  </a:lnTo>
                  <a:lnTo>
                    <a:pt x="319951" y="479958"/>
                  </a:lnTo>
                  <a:lnTo>
                    <a:pt x="303288" y="483323"/>
                  </a:lnTo>
                  <a:lnTo>
                    <a:pt x="255384" y="477812"/>
                  </a:lnTo>
                  <a:lnTo>
                    <a:pt x="211302" y="462114"/>
                  </a:lnTo>
                  <a:lnTo>
                    <a:pt x="172300" y="437489"/>
                  </a:lnTo>
                  <a:lnTo>
                    <a:pt x="139661" y="405206"/>
                  </a:lnTo>
                  <a:lnTo>
                    <a:pt x="114655" y="366522"/>
                  </a:lnTo>
                  <a:lnTo>
                    <a:pt x="98552" y="322681"/>
                  </a:lnTo>
                  <a:lnTo>
                    <a:pt x="92697" y="275424"/>
                  </a:lnTo>
                  <a:lnTo>
                    <a:pt x="92633" y="273926"/>
                  </a:lnTo>
                  <a:lnTo>
                    <a:pt x="96050" y="257467"/>
                  </a:lnTo>
                  <a:lnTo>
                    <a:pt x="105181" y="243992"/>
                  </a:lnTo>
                  <a:lnTo>
                    <a:pt x="118681" y="234848"/>
                  </a:lnTo>
                  <a:lnTo>
                    <a:pt x="135166" y="231406"/>
                  </a:lnTo>
                  <a:lnTo>
                    <a:pt x="135661" y="231444"/>
                  </a:lnTo>
                  <a:lnTo>
                    <a:pt x="136144" y="231444"/>
                  </a:lnTo>
                  <a:lnTo>
                    <a:pt x="136626" y="231406"/>
                  </a:lnTo>
                  <a:lnTo>
                    <a:pt x="139395" y="231432"/>
                  </a:lnTo>
                  <a:lnTo>
                    <a:pt x="142189" y="231711"/>
                  </a:lnTo>
                  <a:lnTo>
                    <a:pt x="144970" y="232270"/>
                  </a:lnTo>
                  <a:lnTo>
                    <a:pt x="161925" y="308508"/>
                  </a:lnTo>
                  <a:lnTo>
                    <a:pt x="157124" y="312077"/>
                  </a:lnTo>
                  <a:lnTo>
                    <a:pt x="151638" y="314579"/>
                  </a:lnTo>
                  <a:lnTo>
                    <a:pt x="142189" y="316674"/>
                  </a:lnTo>
                  <a:lnTo>
                    <a:pt x="139115" y="318960"/>
                  </a:lnTo>
                  <a:lnTo>
                    <a:pt x="135585" y="325348"/>
                  </a:lnTo>
                  <a:lnTo>
                    <a:pt x="135280" y="329145"/>
                  </a:lnTo>
                  <a:lnTo>
                    <a:pt x="136512" y="332574"/>
                  </a:lnTo>
                  <a:lnTo>
                    <a:pt x="153936" y="367931"/>
                  </a:lnTo>
                  <a:lnTo>
                    <a:pt x="178625" y="398424"/>
                  </a:lnTo>
                  <a:lnTo>
                    <a:pt x="209372" y="422846"/>
                  </a:lnTo>
                  <a:lnTo>
                    <a:pt x="244919" y="439966"/>
                  </a:lnTo>
                  <a:lnTo>
                    <a:pt x="248361" y="441159"/>
                  </a:lnTo>
                  <a:lnTo>
                    <a:pt x="252120" y="440842"/>
                  </a:lnTo>
                  <a:lnTo>
                    <a:pt x="258470" y="437349"/>
                  </a:lnTo>
                  <a:lnTo>
                    <a:pt x="260743" y="434340"/>
                  </a:lnTo>
                  <a:lnTo>
                    <a:pt x="262928" y="424954"/>
                  </a:lnTo>
                  <a:lnTo>
                    <a:pt x="265506" y="419481"/>
                  </a:lnTo>
                  <a:lnTo>
                    <a:pt x="345071" y="431038"/>
                  </a:lnTo>
                  <a:lnTo>
                    <a:pt x="346024" y="441159"/>
                  </a:lnTo>
                  <a:lnTo>
                    <a:pt x="346024" y="405218"/>
                  </a:lnTo>
                  <a:lnTo>
                    <a:pt x="263156" y="387400"/>
                  </a:lnTo>
                  <a:lnTo>
                    <a:pt x="258826" y="388620"/>
                  </a:lnTo>
                  <a:lnTo>
                    <a:pt x="249821" y="397281"/>
                  </a:lnTo>
                  <a:lnTo>
                    <a:pt x="245021" y="403948"/>
                  </a:lnTo>
                  <a:lnTo>
                    <a:pt x="241541" y="411251"/>
                  </a:lnTo>
                  <a:lnTo>
                    <a:pt x="217678" y="397852"/>
                  </a:lnTo>
                  <a:lnTo>
                    <a:pt x="196659" y="380453"/>
                  </a:lnTo>
                  <a:lnTo>
                    <a:pt x="179044" y="359625"/>
                  </a:lnTo>
                  <a:lnTo>
                    <a:pt x="165404" y="335940"/>
                  </a:lnTo>
                  <a:lnTo>
                    <a:pt x="172694" y="332536"/>
                  </a:lnTo>
                  <a:lnTo>
                    <a:pt x="179362" y="327837"/>
                  </a:lnTo>
                  <a:lnTo>
                    <a:pt x="188137" y="318947"/>
                  </a:lnTo>
                  <a:lnTo>
                    <a:pt x="189407" y="314553"/>
                  </a:lnTo>
                  <a:lnTo>
                    <a:pt x="170916" y="231406"/>
                  </a:lnTo>
                  <a:lnTo>
                    <a:pt x="167309" y="215163"/>
                  </a:lnTo>
                  <a:lnTo>
                    <a:pt x="141135" y="205968"/>
                  </a:lnTo>
                  <a:lnTo>
                    <a:pt x="135496" y="205968"/>
                  </a:lnTo>
                  <a:lnTo>
                    <a:pt x="87325" y="225894"/>
                  </a:lnTo>
                  <a:lnTo>
                    <a:pt x="67157" y="273926"/>
                  </a:lnTo>
                  <a:lnTo>
                    <a:pt x="67132" y="275424"/>
                  </a:lnTo>
                  <a:lnTo>
                    <a:pt x="72313" y="322402"/>
                  </a:lnTo>
                  <a:lnTo>
                    <a:pt x="86372" y="366179"/>
                  </a:lnTo>
                  <a:lnTo>
                    <a:pt x="108331" y="405815"/>
                  </a:lnTo>
                  <a:lnTo>
                    <a:pt x="137236" y="440359"/>
                  </a:lnTo>
                  <a:lnTo>
                    <a:pt x="172135" y="468871"/>
                  </a:lnTo>
                  <a:lnTo>
                    <a:pt x="212090" y="490410"/>
                  </a:lnTo>
                  <a:lnTo>
                    <a:pt x="256120" y="504024"/>
                  </a:lnTo>
                  <a:lnTo>
                    <a:pt x="303288" y="508774"/>
                  </a:lnTo>
                  <a:lnTo>
                    <a:pt x="329882" y="503402"/>
                  </a:lnTo>
                  <a:lnTo>
                    <a:pt x="351624" y="488772"/>
                  </a:lnTo>
                  <a:lnTo>
                    <a:pt x="355307" y="483323"/>
                  </a:lnTo>
                  <a:lnTo>
                    <a:pt x="366293" y="467093"/>
                  </a:lnTo>
                  <a:lnTo>
                    <a:pt x="371551" y="441159"/>
                  </a:lnTo>
                  <a:close/>
                </a:path>
                <a:path w="426085" h="715010">
                  <a:moveTo>
                    <a:pt x="425577" y="60045"/>
                  </a:moveTo>
                  <a:lnTo>
                    <a:pt x="420344" y="36690"/>
                  </a:lnTo>
                  <a:lnTo>
                    <a:pt x="406082" y="17602"/>
                  </a:lnTo>
                  <a:lnTo>
                    <a:pt x="400050" y="13931"/>
                  </a:lnTo>
                  <a:lnTo>
                    <a:pt x="400050" y="60045"/>
                  </a:lnTo>
                  <a:lnTo>
                    <a:pt x="400050" y="510336"/>
                  </a:lnTo>
                  <a:lnTo>
                    <a:pt x="400050" y="614337"/>
                  </a:lnTo>
                  <a:lnTo>
                    <a:pt x="69240" y="614337"/>
                  </a:lnTo>
                  <a:lnTo>
                    <a:pt x="69240" y="639787"/>
                  </a:lnTo>
                  <a:lnTo>
                    <a:pt x="400050" y="639787"/>
                  </a:lnTo>
                  <a:lnTo>
                    <a:pt x="400050" y="654710"/>
                  </a:lnTo>
                  <a:lnTo>
                    <a:pt x="396824" y="668159"/>
                  </a:lnTo>
                  <a:lnTo>
                    <a:pt x="388048" y="679157"/>
                  </a:lnTo>
                  <a:lnTo>
                    <a:pt x="375031" y="686574"/>
                  </a:lnTo>
                  <a:lnTo>
                    <a:pt x="359105" y="689305"/>
                  </a:lnTo>
                  <a:lnTo>
                    <a:pt x="66459" y="689305"/>
                  </a:lnTo>
                  <a:lnTo>
                    <a:pt x="50546" y="686574"/>
                  </a:lnTo>
                  <a:lnTo>
                    <a:pt x="37528" y="679157"/>
                  </a:lnTo>
                  <a:lnTo>
                    <a:pt x="28752" y="668159"/>
                  </a:lnTo>
                  <a:lnTo>
                    <a:pt x="25527" y="654710"/>
                  </a:lnTo>
                  <a:lnTo>
                    <a:pt x="25527" y="511124"/>
                  </a:lnTo>
                  <a:lnTo>
                    <a:pt x="25527" y="60045"/>
                  </a:lnTo>
                  <a:lnTo>
                    <a:pt x="28752" y="46583"/>
                  </a:lnTo>
                  <a:lnTo>
                    <a:pt x="37528" y="35585"/>
                  </a:lnTo>
                  <a:lnTo>
                    <a:pt x="50546" y="28168"/>
                  </a:lnTo>
                  <a:lnTo>
                    <a:pt x="66471" y="25450"/>
                  </a:lnTo>
                  <a:lnTo>
                    <a:pt x="359117" y="25450"/>
                  </a:lnTo>
                  <a:lnTo>
                    <a:pt x="375043" y="28168"/>
                  </a:lnTo>
                  <a:lnTo>
                    <a:pt x="388048" y="35585"/>
                  </a:lnTo>
                  <a:lnTo>
                    <a:pt x="396824" y="46583"/>
                  </a:lnTo>
                  <a:lnTo>
                    <a:pt x="400050" y="60045"/>
                  </a:lnTo>
                  <a:lnTo>
                    <a:pt x="400050" y="13931"/>
                  </a:lnTo>
                  <a:lnTo>
                    <a:pt x="384962" y="4724"/>
                  </a:lnTo>
                  <a:lnTo>
                    <a:pt x="359117" y="0"/>
                  </a:lnTo>
                  <a:lnTo>
                    <a:pt x="66471" y="0"/>
                  </a:lnTo>
                  <a:lnTo>
                    <a:pt x="40627" y="4724"/>
                  </a:lnTo>
                  <a:lnTo>
                    <a:pt x="19494" y="17602"/>
                  </a:lnTo>
                  <a:lnTo>
                    <a:pt x="5232" y="36690"/>
                  </a:lnTo>
                  <a:lnTo>
                    <a:pt x="0" y="60045"/>
                  </a:lnTo>
                  <a:lnTo>
                    <a:pt x="0" y="511124"/>
                  </a:lnTo>
                  <a:lnTo>
                    <a:pt x="0" y="654710"/>
                  </a:lnTo>
                  <a:lnTo>
                    <a:pt x="5232" y="678053"/>
                  </a:lnTo>
                  <a:lnTo>
                    <a:pt x="19494" y="697141"/>
                  </a:lnTo>
                  <a:lnTo>
                    <a:pt x="40614" y="710031"/>
                  </a:lnTo>
                  <a:lnTo>
                    <a:pt x="66459" y="714756"/>
                  </a:lnTo>
                  <a:lnTo>
                    <a:pt x="359105" y="714756"/>
                  </a:lnTo>
                  <a:lnTo>
                    <a:pt x="384962" y="710031"/>
                  </a:lnTo>
                  <a:lnTo>
                    <a:pt x="406082" y="697141"/>
                  </a:lnTo>
                  <a:lnTo>
                    <a:pt x="420344" y="678053"/>
                  </a:lnTo>
                  <a:lnTo>
                    <a:pt x="425577" y="654710"/>
                  </a:lnTo>
                  <a:lnTo>
                    <a:pt x="425577" y="510336"/>
                  </a:lnTo>
                  <a:lnTo>
                    <a:pt x="425577" y="60045"/>
                  </a:lnTo>
                  <a:close/>
                </a:path>
              </a:pathLst>
            </a:custGeom>
            <a:solidFill>
              <a:srgbClr val="211C51"/>
            </a:solidFill>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grpSp>
      <p:grpSp>
        <p:nvGrpSpPr>
          <p:cNvPr id="7" name="Group 6">
            <a:extLst>
              <a:ext uri="{FF2B5EF4-FFF2-40B4-BE49-F238E27FC236}">
                <a16:creationId xmlns:a16="http://schemas.microsoft.com/office/drawing/2014/main" id="{F0C2561B-14BE-4B53-A2BA-829AE56F0603}"/>
              </a:ext>
            </a:extLst>
          </p:cNvPr>
          <p:cNvGrpSpPr/>
          <p:nvPr/>
        </p:nvGrpSpPr>
        <p:grpSpPr>
          <a:xfrm>
            <a:off x="4435239" y="2774479"/>
            <a:ext cx="3349732" cy="2910785"/>
            <a:chOff x="4774831" y="3609978"/>
            <a:chExt cx="2977729" cy="2442859"/>
          </a:xfrm>
        </p:grpSpPr>
        <p:sp>
          <p:nvSpPr>
            <p:cNvPr id="15" name="object 15">
              <a:extLst>
                <a:ext uri="{FF2B5EF4-FFF2-40B4-BE49-F238E27FC236}">
                  <a16:creationId xmlns:a16="http://schemas.microsoft.com/office/drawing/2014/main" id="{7D38379D-8E0D-4B82-B333-9BBF390CA2C2}"/>
                </a:ext>
              </a:extLst>
            </p:cNvPr>
            <p:cNvSpPr txBox="1"/>
            <p:nvPr/>
          </p:nvSpPr>
          <p:spPr>
            <a:xfrm>
              <a:off x="4774831" y="4507344"/>
              <a:ext cx="2880806" cy="1545493"/>
            </a:xfrm>
            <a:prstGeom prst="rect">
              <a:avLst/>
            </a:prstGeom>
          </p:spPr>
          <p:txBody>
            <a:bodyPr vert="horz" wrap="square" lIns="0" tIns="0" rIns="0" bIns="0" rtlCol="0" anchor="t">
              <a:spAutoFit/>
            </a:bodyPr>
            <a:lstStyle/>
            <a:p>
              <a:pPr marL="126365" marR="11430" indent="-113665">
                <a:spcBef>
                  <a:spcPts val="200"/>
                </a:spcBef>
                <a:spcAft>
                  <a:spcPts val="299"/>
                </a:spcAft>
                <a:buFontTx/>
                <a:buChar char="•"/>
                <a:tabLst>
                  <a:tab pos="126683" algn="l"/>
                </a:tabLst>
              </a:pPr>
              <a:r>
                <a:rPr spc="-15" dirty="0">
                  <a:solidFill>
                    <a:srgbClr val="211C51"/>
                  </a:solidFill>
                  <a:latin typeface="Franklin Gothic Medium"/>
                </a:rPr>
                <a:t>Mobile crisis available</a:t>
              </a:r>
              <a:r>
                <a:rPr lang="en-US" spc="-15" dirty="0">
                  <a:solidFill>
                    <a:srgbClr val="211C51"/>
                  </a:solidFill>
                  <a:latin typeface="Franklin Gothic Medium"/>
                </a:rPr>
                <a:t> </a:t>
              </a:r>
              <a:r>
                <a:rPr spc="-15" dirty="0">
                  <a:solidFill>
                    <a:srgbClr val="211C51"/>
                  </a:solidFill>
                  <a:latin typeface="Franklin Gothic Medium"/>
                </a:rPr>
                <a:t>statewide</a:t>
              </a:r>
              <a:endParaRPr lang="en-US" dirty="0">
                <a:solidFill>
                  <a:srgbClr val="000000"/>
                </a:solidFill>
                <a:latin typeface="Franklin Gothic Medium"/>
              </a:endParaRPr>
            </a:p>
            <a:p>
              <a:pPr marL="126365" marR="12065" indent="-113665">
                <a:spcBef>
                  <a:spcPts val="449"/>
                </a:spcBef>
                <a:spcAft>
                  <a:spcPts val="299"/>
                </a:spcAft>
                <a:buFontTx/>
                <a:buChar char="•"/>
                <a:tabLst>
                  <a:tab pos="126683" algn="l"/>
                </a:tabLst>
              </a:pPr>
              <a:r>
                <a:rPr spc="-15" dirty="0">
                  <a:solidFill>
                    <a:srgbClr val="211C51"/>
                  </a:solidFill>
                  <a:latin typeface="Franklin Gothic Medium"/>
                </a:rPr>
                <a:t>Coordinate with 9-1-1/EMS as appropriate</a:t>
              </a:r>
            </a:p>
            <a:p>
              <a:pPr marL="126365" marR="4445" indent="-113665">
                <a:spcBef>
                  <a:spcPts val="449"/>
                </a:spcBef>
                <a:spcAft>
                  <a:spcPts val="299"/>
                </a:spcAft>
                <a:buFontTx/>
                <a:buChar char="•"/>
                <a:tabLst>
                  <a:tab pos="126683" algn="l"/>
                </a:tabLst>
              </a:pPr>
              <a:r>
                <a:rPr spc="-15" dirty="0">
                  <a:solidFill>
                    <a:srgbClr val="211C51"/>
                  </a:solidFill>
                  <a:latin typeface="Franklin Gothic Medium"/>
                </a:rPr>
                <a:t>Outpatient community</a:t>
              </a:r>
              <a:r>
                <a:rPr lang="en-US" spc="-15" dirty="0">
                  <a:solidFill>
                    <a:srgbClr val="211C51"/>
                  </a:solidFill>
                  <a:latin typeface="Franklin Gothic Medium"/>
                </a:rPr>
                <a:t> </a:t>
              </a:r>
              <a:r>
                <a:rPr spc="-15" dirty="0">
                  <a:solidFill>
                    <a:srgbClr val="211C51"/>
                  </a:solidFill>
                  <a:latin typeface="Franklin Gothic Medium"/>
                </a:rPr>
                <a:t>provider response</a:t>
              </a:r>
            </a:p>
          </p:txBody>
        </p:sp>
        <p:grpSp>
          <p:nvGrpSpPr>
            <p:cNvPr id="21" name="Group 20">
              <a:extLst>
                <a:ext uri="{FF2B5EF4-FFF2-40B4-BE49-F238E27FC236}">
                  <a16:creationId xmlns:a16="http://schemas.microsoft.com/office/drawing/2014/main" id="{E5EE4BF1-D6F1-4814-8F25-979D1990DAD2}"/>
                </a:ext>
              </a:extLst>
            </p:cNvPr>
            <p:cNvGrpSpPr/>
            <p:nvPr/>
          </p:nvGrpSpPr>
          <p:grpSpPr>
            <a:xfrm>
              <a:off x="4862684" y="3615542"/>
              <a:ext cx="723900" cy="647702"/>
              <a:chOff x="4941570" y="5765609"/>
              <a:chExt cx="723900" cy="647702"/>
            </a:xfrm>
          </p:grpSpPr>
          <p:pic>
            <p:nvPicPr>
              <p:cNvPr id="22" name="object 29">
                <a:extLst>
                  <a:ext uri="{FF2B5EF4-FFF2-40B4-BE49-F238E27FC236}">
                    <a16:creationId xmlns:a16="http://schemas.microsoft.com/office/drawing/2014/main" id="{9B114E41-C309-4C02-8417-F62C76C4B2FB}"/>
                  </a:ext>
                </a:extLst>
              </p:cNvPr>
              <p:cNvPicPr/>
              <p:nvPr/>
            </p:nvPicPr>
            <p:blipFill>
              <a:blip r:embed="rId7" cstate="screen">
                <a:extLst>
                  <a:ext uri="{28A0092B-C50C-407E-A947-70E740481C1C}">
                    <a14:useLocalDpi xmlns:a14="http://schemas.microsoft.com/office/drawing/2010/main"/>
                  </a:ext>
                </a:extLst>
              </a:blip>
              <a:stretch>
                <a:fillRect/>
              </a:stretch>
            </p:blipFill>
            <p:spPr>
              <a:xfrm>
                <a:off x="5093968" y="5816411"/>
                <a:ext cx="281550" cy="249572"/>
              </a:xfrm>
              <a:prstGeom prst="rect">
                <a:avLst/>
              </a:prstGeom>
            </p:spPr>
          </p:pic>
          <p:sp>
            <p:nvSpPr>
              <p:cNvPr id="23" name="object 30">
                <a:extLst>
                  <a:ext uri="{FF2B5EF4-FFF2-40B4-BE49-F238E27FC236}">
                    <a16:creationId xmlns:a16="http://schemas.microsoft.com/office/drawing/2014/main" id="{5872A37D-F5BA-47FB-97C4-36747E0E2B6E}"/>
                  </a:ext>
                </a:extLst>
              </p:cNvPr>
              <p:cNvSpPr/>
              <p:nvPr/>
            </p:nvSpPr>
            <p:spPr>
              <a:xfrm>
                <a:off x="4941570" y="5765609"/>
                <a:ext cx="723900" cy="546735"/>
              </a:xfrm>
              <a:custGeom>
                <a:avLst/>
                <a:gdLst/>
                <a:ahLst/>
                <a:cxnLst/>
                <a:rect l="l" t="t" r="r" b="b"/>
                <a:pathLst>
                  <a:path w="723900" h="546735">
                    <a:moveTo>
                      <a:pt x="25400" y="0"/>
                    </a:moveTo>
                    <a:lnTo>
                      <a:pt x="0" y="0"/>
                    </a:lnTo>
                    <a:lnTo>
                      <a:pt x="0" y="25400"/>
                    </a:lnTo>
                    <a:lnTo>
                      <a:pt x="25400" y="25400"/>
                    </a:lnTo>
                    <a:lnTo>
                      <a:pt x="25400" y="0"/>
                    </a:lnTo>
                    <a:close/>
                  </a:path>
                  <a:path w="723900" h="546735">
                    <a:moveTo>
                      <a:pt x="723900" y="435076"/>
                    </a:moveTo>
                    <a:lnTo>
                      <a:pt x="716965" y="386994"/>
                    </a:lnTo>
                    <a:lnTo>
                      <a:pt x="697407" y="343763"/>
                    </a:lnTo>
                    <a:lnTo>
                      <a:pt x="667080" y="307098"/>
                    </a:lnTo>
                    <a:lnTo>
                      <a:pt x="627849" y="278765"/>
                    </a:lnTo>
                    <a:lnTo>
                      <a:pt x="581583" y="260489"/>
                    </a:lnTo>
                    <a:lnTo>
                      <a:pt x="530136" y="254012"/>
                    </a:lnTo>
                    <a:lnTo>
                      <a:pt x="528942" y="254012"/>
                    </a:lnTo>
                    <a:lnTo>
                      <a:pt x="527850" y="253365"/>
                    </a:lnTo>
                    <a:lnTo>
                      <a:pt x="453644" y="118440"/>
                    </a:lnTo>
                    <a:lnTo>
                      <a:pt x="425577" y="76796"/>
                    </a:lnTo>
                    <a:lnTo>
                      <a:pt x="392201" y="43764"/>
                    </a:lnTo>
                    <a:lnTo>
                      <a:pt x="354101" y="19697"/>
                    </a:lnTo>
                    <a:lnTo>
                      <a:pt x="311848" y="4991"/>
                    </a:lnTo>
                    <a:lnTo>
                      <a:pt x="266052" y="12"/>
                    </a:lnTo>
                    <a:lnTo>
                      <a:pt x="50800" y="12"/>
                    </a:lnTo>
                    <a:lnTo>
                      <a:pt x="50800" y="25412"/>
                    </a:lnTo>
                    <a:lnTo>
                      <a:pt x="266052" y="25412"/>
                    </a:lnTo>
                    <a:lnTo>
                      <a:pt x="316204" y="32169"/>
                    </a:lnTo>
                    <a:lnTo>
                      <a:pt x="360870" y="52209"/>
                    </a:lnTo>
                    <a:lnTo>
                      <a:pt x="399453" y="85166"/>
                    </a:lnTo>
                    <a:lnTo>
                      <a:pt x="431393" y="130670"/>
                    </a:lnTo>
                    <a:lnTo>
                      <a:pt x="505028" y="264553"/>
                    </a:lnTo>
                    <a:lnTo>
                      <a:pt x="509600" y="270738"/>
                    </a:lnTo>
                    <a:lnTo>
                      <a:pt x="515543" y="275412"/>
                    </a:lnTo>
                    <a:lnTo>
                      <a:pt x="522503" y="278371"/>
                    </a:lnTo>
                    <a:lnTo>
                      <a:pt x="574840" y="284975"/>
                    </a:lnTo>
                    <a:lnTo>
                      <a:pt x="615035" y="300685"/>
                    </a:lnTo>
                    <a:lnTo>
                      <a:pt x="649122" y="325056"/>
                    </a:lnTo>
                    <a:lnTo>
                      <a:pt x="675474" y="356565"/>
                    </a:lnTo>
                    <a:lnTo>
                      <a:pt x="692467" y="393738"/>
                    </a:lnTo>
                    <a:lnTo>
                      <a:pt x="698500" y="435076"/>
                    </a:lnTo>
                    <a:lnTo>
                      <a:pt x="698500" y="482612"/>
                    </a:lnTo>
                    <a:lnTo>
                      <a:pt x="695490" y="497420"/>
                    </a:lnTo>
                    <a:lnTo>
                      <a:pt x="687324" y="509536"/>
                    </a:lnTo>
                    <a:lnTo>
                      <a:pt x="675208" y="517715"/>
                    </a:lnTo>
                    <a:lnTo>
                      <a:pt x="660400" y="520712"/>
                    </a:lnTo>
                    <a:lnTo>
                      <a:pt x="533400" y="520712"/>
                    </a:lnTo>
                    <a:lnTo>
                      <a:pt x="533400" y="546112"/>
                    </a:lnTo>
                    <a:lnTo>
                      <a:pt x="660400" y="546112"/>
                    </a:lnTo>
                    <a:lnTo>
                      <a:pt x="685088" y="541108"/>
                    </a:lnTo>
                    <a:lnTo>
                      <a:pt x="705269" y="527494"/>
                    </a:lnTo>
                    <a:lnTo>
                      <a:pt x="718896" y="507301"/>
                    </a:lnTo>
                    <a:lnTo>
                      <a:pt x="723900" y="482612"/>
                    </a:lnTo>
                    <a:lnTo>
                      <a:pt x="723900" y="435076"/>
                    </a:lnTo>
                    <a:close/>
                  </a:path>
                </a:pathLst>
              </a:custGeom>
              <a:solidFill>
                <a:srgbClr val="211C51"/>
              </a:solidFill>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pic>
            <p:nvPicPr>
              <p:cNvPr id="24" name="object 31">
                <a:extLst>
                  <a:ext uri="{FF2B5EF4-FFF2-40B4-BE49-F238E27FC236}">
                    <a16:creationId xmlns:a16="http://schemas.microsoft.com/office/drawing/2014/main" id="{E908B5EB-E7CE-4140-AAB2-55A2AC7B5DE8}"/>
                  </a:ext>
                </a:extLst>
              </p:cNvPr>
              <p:cNvPicPr/>
              <p:nvPr/>
            </p:nvPicPr>
            <p:blipFill>
              <a:blip r:embed="rId8" cstate="screen">
                <a:extLst>
                  <a:ext uri="{28A0092B-C50C-407E-A947-70E740481C1C}">
                    <a14:useLocalDpi xmlns:a14="http://schemas.microsoft.com/office/drawing/2010/main"/>
                  </a:ext>
                </a:extLst>
              </a:blip>
              <a:stretch>
                <a:fillRect/>
              </a:stretch>
            </p:blipFill>
            <p:spPr>
              <a:xfrm>
                <a:off x="5259071" y="6184711"/>
                <a:ext cx="228600" cy="228600"/>
              </a:xfrm>
              <a:prstGeom prst="rect">
                <a:avLst/>
              </a:prstGeom>
            </p:spPr>
          </p:pic>
          <p:sp>
            <p:nvSpPr>
              <p:cNvPr id="25" name="object 32">
                <a:extLst>
                  <a:ext uri="{FF2B5EF4-FFF2-40B4-BE49-F238E27FC236}">
                    <a16:creationId xmlns:a16="http://schemas.microsoft.com/office/drawing/2014/main" id="{92A0A1DB-58A1-4B8B-A50D-F3C0BEA38E99}"/>
                  </a:ext>
                </a:extLst>
              </p:cNvPr>
              <p:cNvSpPr/>
              <p:nvPr/>
            </p:nvSpPr>
            <p:spPr>
              <a:xfrm>
                <a:off x="4941570" y="6286309"/>
                <a:ext cx="647700" cy="127000"/>
              </a:xfrm>
              <a:custGeom>
                <a:avLst/>
                <a:gdLst/>
                <a:ahLst/>
                <a:cxnLst/>
                <a:rect l="l" t="t" r="r" b="b"/>
                <a:pathLst>
                  <a:path w="647700" h="127000">
                    <a:moveTo>
                      <a:pt x="25400" y="0"/>
                    </a:moveTo>
                    <a:lnTo>
                      <a:pt x="0" y="0"/>
                    </a:lnTo>
                    <a:lnTo>
                      <a:pt x="0" y="25400"/>
                    </a:lnTo>
                    <a:lnTo>
                      <a:pt x="25400" y="25400"/>
                    </a:lnTo>
                    <a:lnTo>
                      <a:pt x="25400" y="0"/>
                    </a:lnTo>
                    <a:close/>
                  </a:path>
                  <a:path w="647700" h="127000">
                    <a:moveTo>
                      <a:pt x="330200" y="0"/>
                    </a:moveTo>
                    <a:lnTo>
                      <a:pt x="50800" y="0"/>
                    </a:lnTo>
                    <a:lnTo>
                      <a:pt x="50800" y="25400"/>
                    </a:lnTo>
                    <a:lnTo>
                      <a:pt x="330200" y="25400"/>
                    </a:lnTo>
                    <a:lnTo>
                      <a:pt x="330200" y="0"/>
                    </a:lnTo>
                    <a:close/>
                  </a:path>
                  <a:path w="647700" h="127000">
                    <a:moveTo>
                      <a:pt x="596900" y="101600"/>
                    </a:moveTo>
                    <a:lnTo>
                      <a:pt x="101600" y="101600"/>
                    </a:lnTo>
                    <a:lnTo>
                      <a:pt x="101600" y="127000"/>
                    </a:lnTo>
                    <a:lnTo>
                      <a:pt x="596900" y="127000"/>
                    </a:lnTo>
                    <a:lnTo>
                      <a:pt x="596900" y="101600"/>
                    </a:lnTo>
                    <a:close/>
                  </a:path>
                  <a:path w="647700" h="127000">
                    <a:moveTo>
                      <a:pt x="647700" y="101600"/>
                    </a:moveTo>
                    <a:lnTo>
                      <a:pt x="622300" y="101600"/>
                    </a:lnTo>
                    <a:lnTo>
                      <a:pt x="622300" y="127000"/>
                    </a:lnTo>
                    <a:lnTo>
                      <a:pt x="647700" y="127000"/>
                    </a:lnTo>
                    <a:lnTo>
                      <a:pt x="647700" y="101600"/>
                    </a:lnTo>
                    <a:close/>
                  </a:path>
                </a:pathLst>
              </a:custGeom>
              <a:solidFill>
                <a:srgbClr val="211C51"/>
              </a:solidFill>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pic>
            <p:nvPicPr>
              <p:cNvPr id="26" name="object 33">
                <a:extLst>
                  <a:ext uri="{FF2B5EF4-FFF2-40B4-BE49-F238E27FC236}">
                    <a16:creationId xmlns:a16="http://schemas.microsoft.com/office/drawing/2014/main" id="{6A1A2F23-AAC9-432A-BE00-683E6E03B129}"/>
                  </a:ext>
                </a:extLst>
              </p:cNvPr>
              <p:cNvPicPr/>
              <p:nvPr/>
            </p:nvPicPr>
            <p:blipFill>
              <a:blip r:embed="rId9" cstate="screen">
                <a:extLst>
                  <a:ext uri="{28A0092B-C50C-407E-A947-70E740481C1C}">
                    <a14:useLocalDpi xmlns:a14="http://schemas.microsoft.com/office/drawing/2010/main"/>
                  </a:ext>
                </a:extLst>
              </a:blip>
              <a:stretch>
                <a:fillRect/>
              </a:stretch>
            </p:blipFill>
            <p:spPr>
              <a:xfrm>
                <a:off x="5513118" y="6095811"/>
                <a:ext cx="138839" cy="101600"/>
              </a:xfrm>
              <a:prstGeom prst="rect">
                <a:avLst/>
              </a:prstGeom>
            </p:spPr>
          </p:pic>
          <p:sp>
            <p:nvSpPr>
              <p:cNvPr id="27" name="object 34">
                <a:extLst>
                  <a:ext uri="{FF2B5EF4-FFF2-40B4-BE49-F238E27FC236}">
                    <a16:creationId xmlns:a16="http://schemas.microsoft.com/office/drawing/2014/main" id="{6B1FFF53-CE09-4702-8A90-010F1B497EAA}"/>
                  </a:ext>
                </a:extLst>
              </p:cNvPr>
              <p:cNvSpPr/>
              <p:nvPr/>
            </p:nvSpPr>
            <p:spPr>
              <a:xfrm>
                <a:off x="5017975" y="5826876"/>
                <a:ext cx="419100" cy="243840"/>
              </a:xfrm>
              <a:custGeom>
                <a:avLst/>
                <a:gdLst/>
                <a:ahLst/>
                <a:cxnLst/>
                <a:rect l="l" t="t" r="r" b="b"/>
                <a:pathLst>
                  <a:path w="419100" h="243839">
                    <a:moveTo>
                      <a:pt x="24993" y="0"/>
                    </a:moveTo>
                    <a:lnTo>
                      <a:pt x="0" y="4470"/>
                    </a:lnTo>
                    <a:lnTo>
                      <a:pt x="42595" y="243547"/>
                    </a:lnTo>
                    <a:lnTo>
                      <a:pt x="418896" y="243547"/>
                    </a:lnTo>
                    <a:lnTo>
                      <a:pt x="418896" y="218147"/>
                    </a:lnTo>
                    <a:lnTo>
                      <a:pt x="63880" y="218147"/>
                    </a:lnTo>
                    <a:lnTo>
                      <a:pt x="24993" y="0"/>
                    </a:lnTo>
                    <a:close/>
                  </a:path>
                </a:pathLst>
              </a:custGeom>
              <a:solidFill>
                <a:srgbClr val="211C51"/>
              </a:solidFill>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pic>
            <p:nvPicPr>
              <p:cNvPr id="28" name="object 35">
                <a:extLst>
                  <a:ext uri="{FF2B5EF4-FFF2-40B4-BE49-F238E27FC236}">
                    <a16:creationId xmlns:a16="http://schemas.microsoft.com/office/drawing/2014/main" id="{C25A26AF-674C-4E53-B4DB-669A1248B7A5}"/>
                  </a:ext>
                </a:extLst>
              </p:cNvPr>
              <p:cNvPicPr/>
              <p:nvPr/>
            </p:nvPicPr>
            <p:blipFill>
              <a:blip r:embed="rId10" cstate="screen">
                <a:extLst>
                  <a:ext uri="{28A0092B-C50C-407E-A947-70E740481C1C}">
                    <a14:useLocalDpi xmlns:a14="http://schemas.microsoft.com/office/drawing/2010/main"/>
                  </a:ext>
                </a:extLst>
              </a:blip>
              <a:stretch>
                <a:fillRect/>
              </a:stretch>
            </p:blipFill>
            <p:spPr>
              <a:xfrm>
                <a:off x="4941571" y="5826876"/>
                <a:ext cx="94005" cy="243547"/>
              </a:xfrm>
              <a:prstGeom prst="rect">
                <a:avLst/>
              </a:prstGeom>
            </p:spPr>
          </p:pic>
          <p:sp>
            <p:nvSpPr>
              <p:cNvPr id="29" name="object 36">
                <a:extLst>
                  <a:ext uri="{FF2B5EF4-FFF2-40B4-BE49-F238E27FC236}">
                    <a16:creationId xmlns:a16="http://schemas.microsoft.com/office/drawing/2014/main" id="{BEA1DB83-C4EF-483A-B899-A2983EC7EFD8}"/>
                  </a:ext>
                </a:extLst>
              </p:cNvPr>
              <p:cNvSpPr/>
              <p:nvPr/>
            </p:nvSpPr>
            <p:spPr>
              <a:xfrm>
                <a:off x="5132070" y="5916510"/>
                <a:ext cx="207645" cy="217804"/>
              </a:xfrm>
              <a:custGeom>
                <a:avLst/>
                <a:gdLst/>
                <a:ahLst/>
                <a:cxnLst/>
                <a:rect l="l" t="t" r="r" b="b"/>
                <a:pathLst>
                  <a:path w="207645" h="217804">
                    <a:moveTo>
                      <a:pt x="50800" y="191998"/>
                    </a:moveTo>
                    <a:lnTo>
                      <a:pt x="0" y="191998"/>
                    </a:lnTo>
                    <a:lnTo>
                      <a:pt x="0" y="217398"/>
                    </a:lnTo>
                    <a:lnTo>
                      <a:pt x="50800" y="217398"/>
                    </a:lnTo>
                    <a:lnTo>
                      <a:pt x="50800" y="191998"/>
                    </a:lnTo>
                    <a:close/>
                  </a:path>
                  <a:path w="207645" h="217804">
                    <a:moveTo>
                      <a:pt x="207403" y="109461"/>
                    </a:moveTo>
                    <a:lnTo>
                      <a:pt x="170916" y="0"/>
                    </a:lnTo>
                    <a:lnTo>
                      <a:pt x="146837" y="8039"/>
                    </a:lnTo>
                    <a:lnTo>
                      <a:pt x="183324" y="117500"/>
                    </a:lnTo>
                    <a:lnTo>
                      <a:pt x="207403" y="109461"/>
                    </a:lnTo>
                    <a:close/>
                  </a:path>
                </a:pathLst>
              </a:custGeom>
              <a:solidFill>
                <a:srgbClr val="211C51"/>
              </a:solidFill>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grpSp>
        <p:sp>
          <p:nvSpPr>
            <p:cNvPr id="32" name="object 11">
              <a:extLst>
                <a:ext uri="{FF2B5EF4-FFF2-40B4-BE49-F238E27FC236}">
                  <a16:creationId xmlns:a16="http://schemas.microsoft.com/office/drawing/2014/main" id="{02ED6BA2-A24E-4F18-AE49-7E4E14F1E105}"/>
                </a:ext>
              </a:extLst>
            </p:cNvPr>
            <p:cNvSpPr txBox="1"/>
            <p:nvPr/>
          </p:nvSpPr>
          <p:spPr>
            <a:xfrm>
              <a:off x="5753273" y="3609978"/>
              <a:ext cx="1999287" cy="670825"/>
            </a:xfrm>
            <a:prstGeom prst="rect">
              <a:avLst/>
            </a:prstGeom>
            <a:solidFill>
              <a:srgbClr val="F4A43A"/>
            </a:solidFill>
          </p:spPr>
          <p:txBody>
            <a:bodyPr vert="horz" wrap="square" lIns="274320" tIns="182880" rIns="274320" bIns="182880" rtlCol="0" anchor="ctr" anchorCtr="0">
              <a:spAutoFit/>
            </a:bodyPr>
            <a:lstStyle/>
            <a:p>
              <a:r>
                <a:rPr sz="1397" b="1" dirty="0">
                  <a:solidFill>
                    <a:srgbClr val="FFFFFF"/>
                  </a:solidFill>
                  <a:latin typeface="Helvetica LT Std"/>
                  <a:cs typeface="Helvetica LT Std"/>
                </a:rPr>
                <a:t>Someone</a:t>
              </a:r>
              <a:r>
                <a:rPr sz="1397" b="1" spc="-25" dirty="0">
                  <a:solidFill>
                    <a:srgbClr val="FFFFFF"/>
                  </a:solidFill>
                  <a:latin typeface="Helvetica LT Std"/>
                  <a:cs typeface="Helvetica LT Std"/>
                </a:rPr>
                <a:t> </a:t>
              </a:r>
              <a:r>
                <a:rPr sz="1397" b="1" spc="-10" dirty="0">
                  <a:solidFill>
                    <a:srgbClr val="FFFFFF"/>
                  </a:solidFill>
                  <a:latin typeface="Helvetica LT Std"/>
                  <a:cs typeface="Helvetica LT Std"/>
                </a:rPr>
                <a:t>to</a:t>
              </a:r>
              <a:r>
                <a:rPr lang="en-US" sz="1397" b="1" spc="-25" dirty="0">
                  <a:solidFill>
                    <a:srgbClr val="FFFFFF"/>
                  </a:solidFill>
                  <a:latin typeface="Helvetica LT Std"/>
                  <a:cs typeface="Helvetica LT Std"/>
                </a:rPr>
                <a:t> respond</a:t>
              </a:r>
              <a:endParaRPr sz="1397" dirty="0">
                <a:solidFill>
                  <a:srgbClr val="000000"/>
                </a:solidFill>
                <a:latin typeface="Helvetica LT Std"/>
                <a:cs typeface="Helvetica LT Std"/>
              </a:endParaRPr>
            </a:p>
          </p:txBody>
        </p:sp>
      </p:grpSp>
      <p:grpSp>
        <p:nvGrpSpPr>
          <p:cNvPr id="12" name="Group 11">
            <a:extLst>
              <a:ext uri="{FF2B5EF4-FFF2-40B4-BE49-F238E27FC236}">
                <a16:creationId xmlns:a16="http://schemas.microsoft.com/office/drawing/2014/main" id="{1F0AE5AC-6D54-4111-9A60-A457A1DE0D3C}"/>
              </a:ext>
            </a:extLst>
          </p:cNvPr>
          <p:cNvGrpSpPr/>
          <p:nvPr/>
        </p:nvGrpSpPr>
        <p:grpSpPr>
          <a:xfrm>
            <a:off x="8242995" y="2730041"/>
            <a:ext cx="3336107" cy="3462129"/>
            <a:chOff x="8558916" y="3605748"/>
            <a:chExt cx="2965617" cy="2905571"/>
          </a:xfrm>
        </p:grpSpPr>
        <p:sp>
          <p:nvSpPr>
            <p:cNvPr id="16" name="object 16">
              <a:extLst>
                <a:ext uri="{FF2B5EF4-FFF2-40B4-BE49-F238E27FC236}">
                  <a16:creationId xmlns:a16="http://schemas.microsoft.com/office/drawing/2014/main" id="{58BD862D-6B5D-4088-93C3-DBEC9EBBEC0F}"/>
                </a:ext>
              </a:extLst>
            </p:cNvPr>
            <p:cNvSpPr txBox="1"/>
            <p:nvPr/>
          </p:nvSpPr>
          <p:spPr>
            <a:xfrm>
              <a:off x="8558916" y="4507344"/>
              <a:ext cx="2965617" cy="2003975"/>
            </a:xfrm>
            <a:prstGeom prst="rect">
              <a:avLst/>
            </a:prstGeom>
          </p:spPr>
          <p:txBody>
            <a:bodyPr vert="horz" wrap="square" lIns="0" tIns="0" rIns="0" bIns="0" rtlCol="0">
              <a:spAutoFit/>
            </a:bodyPr>
            <a:lstStyle/>
            <a:p>
              <a:pPr marL="126683" indent="-114014">
                <a:spcBef>
                  <a:spcPts val="469"/>
                </a:spcBef>
                <a:spcAft>
                  <a:spcPts val="299"/>
                </a:spcAft>
                <a:buFontTx/>
                <a:buChar char="•"/>
                <a:tabLst>
                  <a:tab pos="126683" algn="l"/>
                </a:tabLst>
              </a:pPr>
              <a:r>
                <a:rPr spc="-15" dirty="0">
                  <a:solidFill>
                    <a:srgbClr val="211C51"/>
                  </a:solidFill>
                  <a:latin typeface="Franklin Gothic Medium" panose="020B0603020102020204" pitchFamily="34" charset="0"/>
                </a:rPr>
                <a:t>Crisis stabilization units</a:t>
              </a:r>
            </a:p>
            <a:p>
              <a:pPr marL="126683" indent="-114014">
                <a:spcBef>
                  <a:spcPts val="369"/>
                </a:spcBef>
                <a:spcAft>
                  <a:spcPts val="299"/>
                </a:spcAft>
                <a:buFontTx/>
                <a:buChar char="•"/>
                <a:tabLst>
                  <a:tab pos="126683" algn="l"/>
                </a:tabLst>
              </a:pPr>
              <a:r>
                <a:rPr spc="-15" dirty="0">
                  <a:solidFill>
                    <a:srgbClr val="211C51"/>
                  </a:solidFill>
                  <a:latin typeface="Franklin Gothic Medium" panose="020B0603020102020204" pitchFamily="34" charset="0"/>
                </a:rPr>
                <a:t>Crisis service center</a:t>
              </a:r>
            </a:p>
            <a:p>
              <a:pPr marL="126683" indent="-114014">
                <a:spcBef>
                  <a:spcPts val="369"/>
                </a:spcBef>
                <a:spcAft>
                  <a:spcPts val="299"/>
                </a:spcAft>
                <a:buFontTx/>
                <a:buChar char="•"/>
                <a:tabLst>
                  <a:tab pos="126683" algn="l"/>
                </a:tabLst>
              </a:pPr>
              <a:r>
                <a:rPr spc="-15" dirty="0">
                  <a:solidFill>
                    <a:srgbClr val="211C51"/>
                  </a:solidFill>
                  <a:latin typeface="Franklin Gothic Medium" panose="020B0603020102020204" pitchFamily="34" charset="0"/>
                </a:rPr>
                <a:t>Peer wellness respite</a:t>
              </a:r>
            </a:p>
            <a:p>
              <a:pPr marL="126683" marR="107046" indent="-114014">
                <a:spcBef>
                  <a:spcPts val="469"/>
                </a:spcBef>
                <a:spcAft>
                  <a:spcPts val="299"/>
                </a:spcAft>
                <a:buFontTx/>
                <a:buChar char="•"/>
                <a:tabLst>
                  <a:tab pos="126683" algn="l"/>
                </a:tabLst>
              </a:pPr>
              <a:r>
                <a:rPr spc="-15" dirty="0">
                  <a:solidFill>
                    <a:srgbClr val="211C51"/>
                  </a:solidFill>
                  <a:latin typeface="Franklin Gothic Medium" panose="020B0603020102020204" pitchFamily="34" charset="0"/>
                </a:rPr>
                <a:t>Detox and Substance</a:t>
              </a:r>
              <a:r>
                <a:rPr lang="en-US" spc="-15" dirty="0">
                  <a:solidFill>
                    <a:srgbClr val="211C51"/>
                  </a:solidFill>
                  <a:latin typeface="Franklin Gothic Medium" panose="020B0603020102020204" pitchFamily="34" charset="0"/>
                </a:rPr>
                <a:t> </a:t>
              </a:r>
              <a:r>
                <a:rPr spc="-15" dirty="0">
                  <a:solidFill>
                    <a:srgbClr val="211C51"/>
                  </a:solidFill>
                  <a:latin typeface="Franklin Gothic Medium" panose="020B0603020102020204" pitchFamily="34" charset="0"/>
                </a:rPr>
                <a:t>Use Disorder (SUD)</a:t>
              </a:r>
              <a:r>
                <a:rPr lang="en-US" spc="-15" dirty="0">
                  <a:solidFill>
                    <a:srgbClr val="211C51"/>
                  </a:solidFill>
                  <a:latin typeface="Franklin Gothic Medium" panose="020B0603020102020204" pitchFamily="34" charset="0"/>
                </a:rPr>
                <a:t> </a:t>
              </a:r>
              <a:r>
                <a:rPr spc="-15" dirty="0">
                  <a:solidFill>
                    <a:srgbClr val="211C51"/>
                  </a:solidFill>
                  <a:latin typeface="Franklin Gothic Medium" panose="020B0603020102020204" pitchFamily="34" charset="0"/>
                </a:rPr>
                <a:t>treatment</a:t>
              </a:r>
            </a:p>
            <a:p>
              <a:pPr marL="126683" indent="-114014">
                <a:spcBef>
                  <a:spcPts val="349"/>
                </a:spcBef>
                <a:spcAft>
                  <a:spcPts val="299"/>
                </a:spcAft>
                <a:buFontTx/>
                <a:buChar char="•"/>
                <a:tabLst>
                  <a:tab pos="126683" algn="l"/>
                </a:tabLst>
              </a:pPr>
              <a:r>
                <a:rPr spc="-15" dirty="0">
                  <a:solidFill>
                    <a:srgbClr val="211C51"/>
                  </a:solidFill>
                  <a:latin typeface="Franklin Gothic Medium" panose="020B0603020102020204" pitchFamily="34" charset="0"/>
                </a:rPr>
                <a:t>Inpatient beds</a:t>
              </a:r>
            </a:p>
            <a:p>
              <a:pPr marL="126683" indent="-114014">
                <a:spcBef>
                  <a:spcPts val="369"/>
                </a:spcBef>
                <a:spcAft>
                  <a:spcPts val="299"/>
                </a:spcAft>
                <a:buFontTx/>
                <a:buChar char="•"/>
                <a:tabLst>
                  <a:tab pos="126683" algn="l"/>
                </a:tabLst>
              </a:pPr>
              <a:r>
                <a:rPr spc="-15" dirty="0">
                  <a:solidFill>
                    <a:srgbClr val="211C51"/>
                  </a:solidFill>
                  <a:latin typeface="Franklin Gothic Medium" panose="020B0603020102020204" pitchFamily="34" charset="0"/>
                </a:rPr>
                <a:t>Outpatient crisis</a:t>
              </a:r>
            </a:p>
          </p:txBody>
        </p:sp>
        <p:grpSp>
          <p:nvGrpSpPr>
            <p:cNvPr id="18" name="Group 17">
              <a:extLst>
                <a:ext uri="{FF2B5EF4-FFF2-40B4-BE49-F238E27FC236}">
                  <a16:creationId xmlns:a16="http://schemas.microsoft.com/office/drawing/2014/main" id="{AB981174-0821-4607-A48A-989A8DCBDB8B}"/>
                </a:ext>
              </a:extLst>
            </p:cNvPr>
            <p:cNvGrpSpPr/>
            <p:nvPr/>
          </p:nvGrpSpPr>
          <p:grpSpPr>
            <a:xfrm>
              <a:off x="8571996" y="3605748"/>
              <a:ext cx="634592" cy="639110"/>
              <a:chOff x="6586254" y="5691799"/>
              <a:chExt cx="713105" cy="718185"/>
            </a:xfrm>
          </p:grpSpPr>
          <p:sp>
            <p:nvSpPr>
              <p:cNvPr id="19" name="object 27">
                <a:extLst>
                  <a:ext uri="{FF2B5EF4-FFF2-40B4-BE49-F238E27FC236}">
                    <a16:creationId xmlns:a16="http://schemas.microsoft.com/office/drawing/2014/main" id="{3008BA1C-3DED-40B0-920A-38048E0CA32F}"/>
                  </a:ext>
                </a:extLst>
              </p:cNvPr>
              <p:cNvSpPr/>
              <p:nvPr/>
            </p:nvSpPr>
            <p:spPr>
              <a:xfrm>
                <a:off x="6586254" y="5691799"/>
                <a:ext cx="713105" cy="718185"/>
              </a:xfrm>
              <a:custGeom>
                <a:avLst/>
                <a:gdLst/>
                <a:ahLst/>
                <a:cxnLst/>
                <a:rect l="l" t="t" r="r" b="b"/>
                <a:pathLst>
                  <a:path w="713104" h="718185">
                    <a:moveTo>
                      <a:pt x="342898" y="631888"/>
                    </a:moveTo>
                    <a:lnTo>
                      <a:pt x="348353" y="635405"/>
                    </a:lnTo>
                    <a:lnTo>
                      <a:pt x="354496" y="636601"/>
                    </a:lnTo>
                    <a:lnTo>
                      <a:pt x="360654" y="635476"/>
                    </a:lnTo>
                    <a:lnTo>
                      <a:pt x="398427" y="601457"/>
                    </a:lnTo>
                    <a:lnTo>
                      <a:pt x="442035" y="558672"/>
                    </a:lnTo>
                    <a:lnTo>
                      <a:pt x="487694" y="511228"/>
                    </a:lnTo>
                    <a:lnTo>
                      <a:pt x="526123" y="466681"/>
                    </a:lnTo>
                    <a:lnTo>
                      <a:pt x="548041" y="432587"/>
                    </a:lnTo>
                    <a:lnTo>
                      <a:pt x="555361" y="392830"/>
                    </a:lnTo>
                    <a:lnTo>
                      <a:pt x="547158" y="354674"/>
                    </a:lnTo>
                    <a:lnTo>
                      <a:pt x="525249" y="322378"/>
                    </a:lnTo>
                    <a:lnTo>
                      <a:pt x="491450" y="300202"/>
                    </a:lnTo>
                    <a:lnTo>
                      <a:pt x="451693" y="292882"/>
                    </a:lnTo>
                    <a:lnTo>
                      <a:pt x="413537" y="301085"/>
                    </a:lnTo>
                    <a:lnTo>
                      <a:pt x="381241" y="322994"/>
                    </a:lnTo>
                    <a:lnTo>
                      <a:pt x="359065" y="356793"/>
                    </a:lnTo>
                    <a:lnTo>
                      <a:pt x="356563" y="364731"/>
                    </a:lnTo>
                    <a:lnTo>
                      <a:pt x="355903" y="362216"/>
                    </a:lnTo>
                    <a:lnTo>
                      <a:pt x="332818" y="323694"/>
                    </a:lnTo>
                    <a:lnTo>
                      <a:pt x="300883" y="301263"/>
                    </a:lnTo>
                    <a:lnTo>
                      <a:pt x="262866" y="292443"/>
                    </a:lnTo>
                    <a:lnTo>
                      <a:pt x="222997" y="299123"/>
                    </a:lnTo>
                    <a:lnTo>
                      <a:pt x="188843" y="320747"/>
                    </a:lnTo>
                    <a:lnTo>
                      <a:pt x="166412" y="352680"/>
                    </a:lnTo>
                    <a:lnTo>
                      <a:pt x="157593" y="390693"/>
                    </a:lnTo>
                    <a:lnTo>
                      <a:pt x="164272" y="430555"/>
                    </a:lnTo>
                    <a:lnTo>
                      <a:pt x="185634" y="464914"/>
                    </a:lnTo>
                    <a:lnTo>
                      <a:pt x="223332" y="509866"/>
                    </a:lnTo>
                    <a:lnTo>
                      <a:pt x="268211" y="557771"/>
                    </a:lnTo>
                    <a:lnTo>
                      <a:pt x="311118" y="600991"/>
                    </a:lnTo>
                    <a:lnTo>
                      <a:pt x="342898" y="631888"/>
                    </a:lnTo>
                    <a:close/>
                  </a:path>
                  <a:path w="713104" h="718185">
                    <a:moveTo>
                      <a:pt x="656994" y="654342"/>
                    </a:moveTo>
                    <a:lnTo>
                      <a:pt x="656994" y="366661"/>
                    </a:lnTo>
                    <a:lnTo>
                      <a:pt x="656994" y="357276"/>
                    </a:lnTo>
                    <a:lnTo>
                      <a:pt x="664602" y="349681"/>
                    </a:lnTo>
                    <a:lnTo>
                      <a:pt x="673974" y="349681"/>
                    </a:lnTo>
                    <a:lnTo>
                      <a:pt x="697855" y="341962"/>
                    </a:lnTo>
                    <a:lnTo>
                      <a:pt x="711630" y="323191"/>
                    </a:lnTo>
                    <a:lnTo>
                      <a:pt x="712936" y="299945"/>
                    </a:lnTo>
                    <a:lnTo>
                      <a:pt x="699412" y="278803"/>
                    </a:lnTo>
                    <a:lnTo>
                      <a:pt x="655978" y="243001"/>
                    </a:lnTo>
                    <a:lnTo>
                      <a:pt x="652067" y="239775"/>
                    </a:lnTo>
                    <a:lnTo>
                      <a:pt x="649793" y="234975"/>
                    </a:lnTo>
                    <a:lnTo>
                      <a:pt x="649793" y="229895"/>
                    </a:lnTo>
                    <a:lnTo>
                      <a:pt x="649793" y="91909"/>
                    </a:lnTo>
                    <a:lnTo>
                      <a:pt x="649793" y="82537"/>
                    </a:lnTo>
                    <a:lnTo>
                      <a:pt x="642186" y="74929"/>
                    </a:lnTo>
                    <a:lnTo>
                      <a:pt x="632814" y="74929"/>
                    </a:lnTo>
                    <a:lnTo>
                      <a:pt x="559230" y="74929"/>
                    </a:lnTo>
                    <a:lnTo>
                      <a:pt x="549857" y="74929"/>
                    </a:lnTo>
                    <a:lnTo>
                      <a:pt x="542250" y="82537"/>
                    </a:lnTo>
                    <a:lnTo>
                      <a:pt x="542250" y="91909"/>
                    </a:lnTo>
                    <a:lnTo>
                      <a:pt x="542250" y="113334"/>
                    </a:lnTo>
                    <a:lnTo>
                      <a:pt x="539467" y="122721"/>
                    </a:lnTo>
                    <a:lnTo>
                      <a:pt x="532515" y="128693"/>
                    </a:lnTo>
                    <a:lnTo>
                      <a:pt x="523487" y="130263"/>
                    </a:lnTo>
                    <a:lnTo>
                      <a:pt x="514475" y="126441"/>
                    </a:lnTo>
                    <a:lnTo>
                      <a:pt x="367282" y="5168"/>
                    </a:lnTo>
                    <a:lnTo>
                      <a:pt x="361008" y="0"/>
                    </a:lnTo>
                    <a:lnTo>
                      <a:pt x="351966" y="0"/>
                    </a:lnTo>
                    <a:lnTo>
                      <a:pt x="345692" y="5156"/>
                    </a:lnTo>
                    <a:lnTo>
                      <a:pt x="13523" y="278790"/>
                    </a:lnTo>
                    <a:lnTo>
                      <a:pt x="0" y="299934"/>
                    </a:lnTo>
                    <a:lnTo>
                      <a:pt x="1306" y="323184"/>
                    </a:lnTo>
                    <a:lnTo>
                      <a:pt x="15081" y="341960"/>
                    </a:lnTo>
                    <a:lnTo>
                      <a:pt x="38962" y="349681"/>
                    </a:lnTo>
                    <a:lnTo>
                      <a:pt x="48372" y="349681"/>
                    </a:lnTo>
                    <a:lnTo>
                      <a:pt x="55980" y="357276"/>
                    </a:lnTo>
                    <a:lnTo>
                      <a:pt x="55980" y="366661"/>
                    </a:lnTo>
                    <a:lnTo>
                      <a:pt x="55980" y="700862"/>
                    </a:lnTo>
                    <a:lnTo>
                      <a:pt x="55980" y="710234"/>
                    </a:lnTo>
                    <a:lnTo>
                      <a:pt x="63587" y="717842"/>
                    </a:lnTo>
                    <a:lnTo>
                      <a:pt x="72959" y="717842"/>
                    </a:lnTo>
                    <a:lnTo>
                      <a:pt x="238529" y="717842"/>
                    </a:lnTo>
                    <a:lnTo>
                      <a:pt x="257765" y="715946"/>
                    </a:lnTo>
                    <a:lnTo>
                      <a:pt x="276097" y="710399"/>
                    </a:lnTo>
                    <a:lnTo>
                      <a:pt x="293013" y="701415"/>
                    </a:lnTo>
                    <a:lnTo>
                      <a:pt x="307998" y="689203"/>
                    </a:lnTo>
                    <a:lnTo>
                      <a:pt x="354633" y="642874"/>
                    </a:lnTo>
                  </a:path>
                  <a:path w="713104" h="718185">
                    <a:moveTo>
                      <a:pt x="354633" y="642874"/>
                    </a:moveTo>
                    <a:lnTo>
                      <a:pt x="405268" y="690829"/>
                    </a:lnTo>
                    <a:lnTo>
                      <a:pt x="454395" y="716060"/>
                    </a:lnTo>
                    <a:lnTo>
                      <a:pt x="473048" y="717842"/>
                    </a:lnTo>
                    <a:lnTo>
                      <a:pt x="656994" y="717842"/>
                    </a:lnTo>
                  </a:path>
                </a:pathLst>
              </a:custGeom>
              <a:ln w="28575">
                <a:solidFill>
                  <a:srgbClr val="211C51"/>
                </a:solidFill>
              </a:ln>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sp>
            <p:nvSpPr>
              <p:cNvPr id="20" name="object 28">
                <a:extLst>
                  <a:ext uri="{FF2B5EF4-FFF2-40B4-BE49-F238E27FC236}">
                    <a16:creationId xmlns:a16="http://schemas.microsoft.com/office/drawing/2014/main" id="{926015A7-ED0E-4A57-BEFB-8CDFA178F706}"/>
                  </a:ext>
                </a:extLst>
              </p:cNvPr>
              <p:cNvSpPr/>
              <p:nvPr/>
            </p:nvSpPr>
            <p:spPr>
              <a:xfrm>
                <a:off x="6903147" y="6221346"/>
                <a:ext cx="153670" cy="151130"/>
              </a:xfrm>
              <a:custGeom>
                <a:avLst/>
                <a:gdLst/>
                <a:ahLst/>
                <a:cxnLst/>
                <a:rect l="l" t="t" r="r" b="b"/>
                <a:pathLst>
                  <a:path w="153670" h="151129">
                    <a:moveTo>
                      <a:pt x="153568" y="0"/>
                    </a:moveTo>
                    <a:lnTo>
                      <a:pt x="0" y="150812"/>
                    </a:lnTo>
                  </a:path>
                </a:pathLst>
              </a:custGeom>
              <a:ln w="28575">
                <a:solidFill>
                  <a:srgbClr val="211C51"/>
                </a:solidFill>
              </a:ln>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grpSp>
        <p:sp>
          <p:nvSpPr>
            <p:cNvPr id="33" name="object 11">
              <a:extLst>
                <a:ext uri="{FF2B5EF4-FFF2-40B4-BE49-F238E27FC236}">
                  <a16:creationId xmlns:a16="http://schemas.microsoft.com/office/drawing/2014/main" id="{EFB44F44-C4EE-467E-B512-3070DA4B5F55}"/>
                </a:ext>
              </a:extLst>
            </p:cNvPr>
            <p:cNvSpPr txBox="1"/>
            <p:nvPr/>
          </p:nvSpPr>
          <p:spPr>
            <a:xfrm>
              <a:off x="9370211" y="3698743"/>
              <a:ext cx="1856687" cy="567883"/>
            </a:xfrm>
            <a:prstGeom prst="rect">
              <a:avLst/>
            </a:prstGeom>
            <a:solidFill>
              <a:srgbClr val="00B0F0"/>
            </a:solidFill>
          </p:spPr>
          <p:txBody>
            <a:bodyPr vert="horz" wrap="square" lIns="274320" tIns="274320" rIns="274320" bIns="182880" rtlCol="0" anchor="ctr" anchorCtr="0">
              <a:spAutoFit/>
            </a:bodyPr>
            <a:lstStyle/>
            <a:p>
              <a:r>
                <a:rPr lang="en-US" sz="1350" b="1" dirty="0">
                  <a:solidFill>
                    <a:srgbClr val="FFFFFF"/>
                  </a:solidFill>
                  <a:latin typeface="Helvetica LT Std"/>
                  <a:cs typeface="Helvetica LT Std"/>
                </a:rPr>
                <a:t>A Safe Place to Go</a:t>
              </a:r>
              <a:endParaRPr sz="1397" dirty="0">
                <a:solidFill>
                  <a:srgbClr val="000000"/>
                </a:solidFill>
                <a:latin typeface="Helvetica LT Std"/>
                <a:cs typeface="Helvetica LT Std"/>
              </a:endParaRPr>
            </a:p>
          </p:txBody>
        </p:sp>
      </p:grpSp>
      <p:sp>
        <p:nvSpPr>
          <p:cNvPr id="34" name="TextBox 33">
            <a:extLst>
              <a:ext uri="{FF2B5EF4-FFF2-40B4-BE49-F238E27FC236}">
                <a16:creationId xmlns:a16="http://schemas.microsoft.com/office/drawing/2014/main" id="{2098CEC5-7648-4F4D-88D1-B0C0C1172D14}"/>
              </a:ext>
            </a:extLst>
          </p:cNvPr>
          <p:cNvSpPr txBox="1"/>
          <p:nvPr/>
        </p:nvSpPr>
        <p:spPr>
          <a:xfrm>
            <a:off x="332734" y="1244664"/>
            <a:ext cx="11690752" cy="1079783"/>
          </a:xfrm>
          <a:prstGeom prst="rect">
            <a:avLst/>
          </a:prstGeom>
          <a:noFill/>
        </p:spPr>
        <p:txBody>
          <a:bodyPr wrap="square" lIns="91440" tIns="45720" rIns="91440" bIns="45720" rtlCol="0" anchor="t">
            <a:spAutoFit/>
          </a:bodyPr>
          <a:lstStyle/>
          <a:p>
            <a:pPr>
              <a:lnSpc>
                <a:spcPct val="120000"/>
              </a:lnSpc>
            </a:pPr>
            <a:r>
              <a:rPr lang="en-US" sz="2800" dirty="0">
                <a:solidFill>
                  <a:srgbClr val="000000"/>
                </a:solidFill>
                <a:latin typeface="Franklin Gothic Medium Cond"/>
              </a:rPr>
              <a:t>The 9-8-8 law requires Georgia to enhance the current system’s ability </a:t>
            </a:r>
            <a:endParaRPr lang="en-US" sz="2800" dirty="0">
              <a:solidFill>
                <a:srgbClr val="000000"/>
              </a:solidFill>
              <a:latin typeface="Franklin Gothic Medium Cond" panose="020B0606030402020204" pitchFamily="34" charset="0"/>
            </a:endParaRPr>
          </a:p>
          <a:p>
            <a:pPr>
              <a:lnSpc>
                <a:spcPct val="120000"/>
              </a:lnSpc>
            </a:pPr>
            <a:r>
              <a:rPr lang="en-US" sz="2800" dirty="0">
                <a:solidFill>
                  <a:srgbClr val="000000"/>
                </a:solidFill>
                <a:latin typeface="Franklin Gothic Medium Cond"/>
              </a:rPr>
              <a:t>to respond to those experiencing a behavioral health crisis by providing:</a:t>
            </a:r>
          </a:p>
        </p:txBody>
      </p:sp>
      <p:pic>
        <p:nvPicPr>
          <p:cNvPr id="31" name="Picture 30">
            <a:extLst>
              <a:ext uri="{FF2B5EF4-FFF2-40B4-BE49-F238E27FC236}">
                <a16:creationId xmlns:a16="http://schemas.microsoft.com/office/drawing/2014/main" id="{081218C4-294B-4067-BE93-CDFA3AD63F7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249951" y="124745"/>
            <a:ext cx="673051" cy="949858"/>
          </a:xfrm>
          <a:prstGeom prst="rect">
            <a:avLst/>
          </a:prstGeom>
        </p:spPr>
      </p:pic>
    </p:spTree>
    <p:extLst>
      <p:ext uri="{BB962C8B-B14F-4D97-AF65-F5344CB8AC3E}">
        <p14:creationId xmlns:p14="http://schemas.microsoft.com/office/powerpoint/2010/main" val="16155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D5E644-70FC-49FA-846C-A2281C1888BD}"/>
              </a:ext>
            </a:extLst>
          </p:cNvPr>
          <p:cNvSpPr/>
          <p:nvPr/>
        </p:nvSpPr>
        <p:spPr>
          <a:xfrm>
            <a:off x="-90370" y="1118321"/>
            <a:ext cx="12265959" cy="5785081"/>
          </a:xfrm>
          <a:prstGeom prst="rect">
            <a:avLst/>
          </a:prstGeom>
          <a:solidFill>
            <a:srgbClr val="2CABE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endParaRPr lang="en-US" sz="1750" dirty="0">
              <a:solidFill>
                <a:srgbClr val="FFFFFF"/>
              </a:solidFill>
              <a:latin typeface="Arial" panose="020B0604020202020204"/>
              <a:cs typeface="Arial"/>
            </a:endParaRPr>
          </a:p>
        </p:txBody>
      </p:sp>
      <p:sp>
        <p:nvSpPr>
          <p:cNvPr id="6" name="Rectangle 5">
            <a:extLst>
              <a:ext uri="{FF2B5EF4-FFF2-40B4-BE49-F238E27FC236}">
                <a16:creationId xmlns:a16="http://schemas.microsoft.com/office/drawing/2014/main" id="{2F5CDD15-BC2A-C1DB-F507-1719CC93AE62}"/>
              </a:ext>
            </a:extLst>
          </p:cNvPr>
          <p:cNvSpPr/>
          <p:nvPr/>
        </p:nvSpPr>
        <p:spPr>
          <a:xfrm>
            <a:off x="323705" y="1470181"/>
            <a:ext cx="3339022" cy="1316892"/>
          </a:xfrm>
          <a:prstGeom prst="rect">
            <a:avLst/>
          </a:prstGeom>
          <a:solidFill>
            <a:schemeClr val="accent1">
              <a:lumMod val="40000"/>
              <a:lumOff val="60000"/>
            </a:scheme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2060"/>
                </a:solidFill>
                <a:latin typeface="Franklin Gothic Medium"/>
                <a:cs typeface="Arial"/>
              </a:rPr>
              <a:t>Current and Future </a:t>
            </a:r>
            <a:endParaRPr lang="en-US" dirty="0">
              <a:solidFill>
                <a:srgbClr val="FFFFFF"/>
              </a:solidFill>
              <a:latin typeface="Franklin Gothic Medium"/>
              <a:cs typeface="Arial"/>
            </a:endParaRPr>
          </a:p>
          <a:p>
            <a:pPr algn="ctr"/>
            <a:r>
              <a:rPr lang="en-US" sz="1600" b="1" dirty="0">
                <a:solidFill>
                  <a:srgbClr val="002060"/>
                </a:solidFill>
                <a:latin typeface="Franklin Gothic Medium"/>
                <a:cs typeface="Arial"/>
              </a:rPr>
              <a:t>Georgia Crisis &amp; Access Line</a:t>
            </a:r>
            <a:endParaRPr lang="en-US" sz="1600" dirty="0">
              <a:solidFill>
                <a:srgbClr val="FFFFFF"/>
              </a:solidFill>
              <a:latin typeface="Franklin Gothic Medium"/>
              <a:cs typeface="Arial"/>
            </a:endParaRPr>
          </a:p>
          <a:p>
            <a:pPr algn="ctr"/>
            <a:r>
              <a:rPr lang="en-US" b="1" dirty="0">
                <a:solidFill>
                  <a:srgbClr val="002060"/>
                </a:solidFill>
                <a:latin typeface="Franklin Gothic Medium"/>
                <a:cs typeface="Arial"/>
              </a:rPr>
              <a:t>Calls and Texts</a:t>
            </a:r>
            <a:endParaRPr lang="en-US" dirty="0">
              <a:solidFill>
                <a:srgbClr val="FFFFFF"/>
              </a:solidFill>
              <a:latin typeface="Franklin Gothic Medium"/>
            </a:endParaRPr>
          </a:p>
          <a:p>
            <a:pPr algn="ctr"/>
            <a:r>
              <a:rPr lang="en-US" b="1" dirty="0">
                <a:solidFill>
                  <a:srgbClr val="FFFFFF"/>
                </a:solidFill>
                <a:latin typeface="Franklin Gothic Medium"/>
                <a:ea typeface="+mn-lt"/>
                <a:cs typeface="Arial" panose="020B0604020202020204"/>
              </a:rPr>
              <a:t>1-800-715-4225 (GCAL)</a:t>
            </a:r>
            <a:endParaRPr lang="en-US" b="1" dirty="0">
              <a:solidFill>
                <a:srgbClr val="FFFFFF"/>
              </a:solidFill>
              <a:latin typeface="Franklin Gothic Medium"/>
            </a:endParaRPr>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25603"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FE2AF1-0EC5-4978-9E3E-939A460A9EE1}"/>
              </a:ext>
            </a:extLst>
          </p:cNvPr>
          <p:cNvSpPr>
            <a:spLocks noGrp="1"/>
          </p:cNvSpPr>
          <p:nvPr>
            <p:ph type="title"/>
          </p:nvPr>
        </p:nvSpPr>
        <p:spPr>
          <a:xfrm>
            <a:off x="140381" y="134101"/>
            <a:ext cx="11200413" cy="1336669"/>
          </a:xfrm>
        </p:spPr>
        <p:txBody>
          <a:bodyPr vert="horz">
            <a:normAutofit/>
          </a:bodyPr>
          <a:lstStyle/>
          <a:p>
            <a:r>
              <a:rPr lang="en-US" sz="3200" b="1" spc="-150" dirty="0">
                <a:solidFill>
                  <a:schemeClr val="accent2"/>
                </a:solidFill>
                <a:latin typeface="Arial"/>
                <a:cs typeface="Arial"/>
              </a:rPr>
              <a:t>Someone to Call:</a:t>
            </a:r>
            <a:r>
              <a:rPr lang="en-US" sz="2800" b="1" spc="-150" dirty="0">
                <a:solidFill>
                  <a:srgbClr val="002060"/>
                </a:solidFill>
                <a:latin typeface="Arial"/>
                <a:cs typeface="Arial"/>
              </a:rPr>
              <a:t>   Georgia Behavioral Health Crisis Call System</a:t>
            </a:r>
            <a:endParaRPr lang="en-US" dirty="0"/>
          </a:p>
        </p:txBody>
      </p:sp>
      <p:pic>
        <p:nvPicPr>
          <p:cNvPr id="31" name="Picture 30">
            <a:extLst>
              <a:ext uri="{FF2B5EF4-FFF2-40B4-BE49-F238E27FC236}">
                <a16:creationId xmlns:a16="http://schemas.microsoft.com/office/drawing/2014/main" id="{081218C4-294B-4067-BE93-CDFA3AD63F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249951" y="124745"/>
            <a:ext cx="673051" cy="949858"/>
          </a:xfrm>
          <a:prstGeom prst="rect">
            <a:avLst/>
          </a:prstGeom>
        </p:spPr>
      </p:pic>
      <p:sp>
        <p:nvSpPr>
          <p:cNvPr id="36" name="Rectangle 35">
            <a:extLst>
              <a:ext uri="{FF2B5EF4-FFF2-40B4-BE49-F238E27FC236}">
                <a16:creationId xmlns:a16="http://schemas.microsoft.com/office/drawing/2014/main" id="{19BD5BE4-7BFF-7542-63B2-83E1FA00F554}"/>
              </a:ext>
            </a:extLst>
          </p:cNvPr>
          <p:cNvSpPr/>
          <p:nvPr/>
        </p:nvSpPr>
        <p:spPr>
          <a:xfrm>
            <a:off x="4388730" y="1470181"/>
            <a:ext cx="2950288" cy="1311339"/>
          </a:xfrm>
          <a:prstGeom prst="rect">
            <a:avLst/>
          </a:prstGeom>
          <a:solidFill>
            <a:schemeClr val="accent1">
              <a:lumMod val="40000"/>
              <a:lumOff val="60000"/>
            </a:scheme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2060"/>
                </a:solidFill>
                <a:latin typeface="Franklin Gothic Medium"/>
                <a:ea typeface="+mn-lt"/>
                <a:cs typeface="Arial" panose="020B0604020202020204"/>
              </a:rPr>
              <a:t>Current and Future National Suicide Prevention Lifeline Calls</a:t>
            </a:r>
            <a:endParaRPr lang="en-US" dirty="0">
              <a:solidFill>
                <a:srgbClr val="FFFFFF"/>
              </a:solidFill>
              <a:latin typeface="Franklin Gothic Medium"/>
              <a:ea typeface="+mn-lt"/>
              <a:cs typeface="Arial" panose="020B0604020202020204"/>
            </a:endParaRPr>
          </a:p>
          <a:p>
            <a:pPr algn="ctr"/>
            <a:r>
              <a:rPr lang="en-US" dirty="0">
                <a:solidFill>
                  <a:srgbClr val="FFFFFF"/>
                </a:solidFill>
                <a:latin typeface="Franklin Gothic Medium"/>
                <a:ea typeface="+mn-lt"/>
                <a:cs typeface="Arial" panose="020B0604020202020204"/>
              </a:rPr>
              <a:t>1-800-273-8255</a:t>
            </a:r>
          </a:p>
        </p:txBody>
      </p:sp>
      <p:sp>
        <p:nvSpPr>
          <p:cNvPr id="37" name="Rectangle 36">
            <a:extLst>
              <a:ext uri="{FF2B5EF4-FFF2-40B4-BE49-F238E27FC236}">
                <a16:creationId xmlns:a16="http://schemas.microsoft.com/office/drawing/2014/main" id="{78248634-7FE5-073C-EFB3-9C14E90F1378}"/>
              </a:ext>
            </a:extLst>
          </p:cNvPr>
          <p:cNvSpPr/>
          <p:nvPr/>
        </p:nvSpPr>
        <p:spPr>
          <a:xfrm>
            <a:off x="8025918" y="1470180"/>
            <a:ext cx="2950288" cy="1311339"/>
          </a:xfrm>
          <a:prstGeom prst="rect">
            <a:avLst/>
          </a:prstGeom>
          <a:solidFill>
            <a:schemeClr val="tx2">
              <a:lumMod val="20000"/>
              <a:lumOff val="80000"/>
            </a:scheme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2060"/>
                </a:solidFill>
                <a:latin typeface="Franklin Gothic Heavy"/>
                <a:ea typeface="+mn-lt"/>
                <a:cs typeface="Arial" panose="020B0604020202020204"/>
              </a:rPr>
              <a:t>NEW</a:t>
            </a:r>
            <a:r>
              <a:rPr lang="en-US" b="1" dirty="0">
                <a:solidFill>
                  <a:srgbClr val="002060"/>
                </a:solidFill>
                <a:latin typeface="Franklin Gothic Medium"/>
                <a:ea typeface="+mn-lt"/>
                <a:cs typeface="Arial" panose="020B0604020202020204"/>
              </a:rPr>
              <a:t> 9-8-8 </a:t>
            </a:r>
            <a:endParaRPr lang="en-US" dirty="0">
              <a:solidFill>
                <a:srgbClr val="FFFFFF"/>
              </a:solidFill>
              <a:latin typeface="Franklin Gothic Medium"/>
              <a:ea typeface="+mn-lt"/>
              <a:cs typeface="Arial" panose="020B0604020202020204"/>
            </a:endParaRPr>
          </a:p>
          <a:p>
            <a:pPr algn="ctr"/>
            <a:r>
              <a:rPr lang="en-US" b="1" dirty="0">
                <a:solidFill>
                  <a:srgbClr val="002060"/>
                </a:solidFill>
                <a:latin typeface="Franklin Gothic Medium"/>
                <a:ea typeface="+mn-lt"/>
                <a:cs typeface="Arial" panose="020B0604020202020204"/>
              </a:rPr>
              <a:t>Calls</a:t>
            </a:r>
            <a:endParaRPr lang="en-US" dirty="0">
              <a:solidFill>
                <a:srgbClr val="FFFFFF"/>
              </a:solidFill>
              <a:latin typeface="Franklin Gothic Medium"/>
              <a:ea typeface="+mn-lt"/>
              <a:cs typeface="Arial" panose="020B0604020202020204"/>
            </a:endParaRPr>
          </a:p>
          <a:p>
            <a:pPr algn="ctr"/>
            <a:r>
              <a:rPr lang="en-US" b="1" dirty="0">
                <a:solidFill>
                  <a:srgbClr val="FFFFFF"/>
                </a:solidFill>
                <a:latin typeface="Franklin Gothic Medium"/>
                <a:ea typeface="+mn-lt"/>
                <a:cs typeface="Arial" panose="020B0604020202020204"/>
              </a:rPr>
              <a:t>9-8-8</a:t>
            </a:r>
            <a:endParaRPr lang="en-US" dirty="0">
              <a:solidFill>
                <a:srgbClr val="FFFFFF"/>
              </a:solidFill>
              <a:latin typeface="Franklin Gothic Medium"/>
            </a:endParaRPr>
          </a:p>
        </p:txBody>
      </p:sp>
      <p:sp>
        <p:nvSpPr>
          <p:cNvPr id="38" name="Speech Bubble: Rectangle with Corners Rounded 37">
            <a:extLst>
              <a:ext uri="{FF2B5EF4-FFF2-40B4-BE49-F238E27FC236}">
                <a16:creationId xmlns:a16="http://schemas.microsoft.com/office/drawing/2014/main" id="{18BCDE53-17B4-7A53-A975-204C55E7BF5A}"/>
              </a:ext>
            </a:extLst>
          </p:cNvPr>
          <p:cNvSpPr/>
          <p:nvPr/>
        </p:nvSpPr>
        <p:spPr>
          <a:xfrm>
            <a:off x="5135974" y="4030367"/>
            <a:ext cx="4184988" cy="2122851"/>
          </a:xfrm>
          <a:prstGeom prst="wedgeRoundRectCallout">
            <a:avLst/>
          </a:prstGeom>
          <a:solidFill>
            <a:schemeClr val="accent2">
              <a:lumMod val="60000"/>
              <a:lumOff val="4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2060"/>
                </a:solidFill>
                <a:latin typeface="Arial" panose="020B0604020202020204"/>
                <a:cs typeface="Arial"/>
              </a:rPr>
              <a:t>Expanded and Enhanced </a:t>
            </a:r>
          </a:p>
          <a:p>
            <a:pPr algn="ctr"/>
            <a:r>
              <a:rPr lang="en-US" b="1" dirty="0">
                <a:solidFill>
                  <a:srgbClr val="002060"/>
                </a:solidFill>
                <a:latin typeface="Arial" panose="020B0604020202020204"/>
                <a:cs typeface="Arial"/>
              </a:rPr>
              <a:t>Georgia Crisis Call Center</a:t>
            </a:r>
          </a:p>
        </p:txBody>
      </p:sp>
      <p:sp>
        <p:nvSpPr>
          <p:cNvPr id="42" name="Rectangle 41">
            <a:extLst>
              <a:ext uri="{FF2B5EF4-FFF2-40B4-BE49-F238E27FC236}">
                <a16:creationId xmlns:a16="http://schemas.microsoft.com/office/drawing/2014/main" id="{89192DE5-25C9-C239-0CD9-97865B49492A}"/>
              </a:ext>
            </a:extLst>
          </p:cNvPr>
          <p:cNvSpPr/>
          <p:nvPr/>
        </p:nvSpPr>
        <p:spPr>
          <a:xfrm>
            <a:off x="3807211" y="3006159"/>
            <a:ext cx="7852385" cy="916251"/>
          </a:xfrm>
          <a:prstGeom prst="rect">
            <a:avLst/>
          </a:prstGeom>
          <a:no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i="1" dirty="0">
                <a:solidFill>
                  <a:srgbClr val="E7E6E6">
                    <a:lumMod val="50000"/>
                  </a:srgbClr>
                </a:solidFill>
                <a:latin typeface="Franklin Gothic Medium"/>
                <a:cs typeface="Arial"/>
              </a:rPr>
              <a:t>Crisis Line Calls not answered </a:t>
            </a:r>
          </a:p>
          <a:p>
            <a:pPr algn="r"/>
            <a:r>
              <a:rPr lang="en-US" sz="1600" i="1" dirty="0">
                <a:solidFill>
                  <a:srgbClr val="E7E6E6">
                    <a:lumMod val="50000"/>
                  </a:srgbClr>
                </a:solidFill>
                <a:latin typeface="Franklin Gothic Medium"/>
                <a:cs typeface="Arial"/>
              </a:rPr>
              <a:t>in Georgia </a:t>
            </a:r>
            <a:r>
              <a:rPr lang="en-US" sz="1600" b="1" i="1" dirty="0">
                <a:solidFill>
                  <a:srgbClr val="E7E6E6">
                    <a:lumMod val="50000"/>
                  </a:srgbClr>
                </a:solidFill>
                <a:latin typeface="Franklin Gothic Medium"/>
                <a:cs typeface="Arial"/>
              </a:rPr>
              <a:t>within 3 minutes</a:t>
            </a:r>
          </a:p>
          <a:p>
            <a:pPr algn="r"/>
            <a:r>
              <a:rPr lang="en-US" sz="1600" i="1" dirty="0">
                <a:solidFill>
                  <a:srgbClr val="E7E6E6">
                    <a:lumMod val="50000"/>
                  </a:srgbClr>
                </a:solidFill>
                <a:latin typeface="Franklin Gothic Medium"/>
              </a:rPr>
              <a:t>are rerouted nationally</a:t>
            </a:r>
            <a:endParaRPr lang="en-US" sz="1600" i="1" dirty="0">
              <a:solidFill>
                <a:srgbClr val="E7E6E6">
                  <a:lumMod val="50000"/>
                </a:srgbClr>
              </a:solidFill>
              <a:latin typeface="Franklin Gothic Medium"/>
              <a:cs typeface="Arial" panose="020B0604020202020204"/>
            </a:endParaRPr>
          </a:p>
        </p:txBody>
      </p:sp>
      <p:sp>
        <p:nvSpPr>
          <p:cNvPr id="44" name="Speech Bubble: Rectangle with Corners Rounded 43">
            <a:extLst>
              <a:ext uri="{FF2B5EF4-FFF2-40B4-BE49-F238E27FC236}">
                <a16:creationId xmlns:a16="http://schemas.microsoft.com/office/drawing/2014/main" id="{B3BF2419-FD51-DAAA-D45F-2DCDCD10A836}"/>
              </a:ext>
            </a:extLst>
          </p:cNvPr>
          <p:cNvSpPr/>
          <p:nvPr/>
        </p:nvSpPr>
        <p:spPr>
          <a:xfrm>
            <a:off x="9545037" y="5063229"/>
            <a:ext cx="2243501" cy="1282752"/>
          </a:xfrm>
          <a:prstGeom prst="wedgeRoundRectCallout">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2060"/>
                </a:solidFill>
                <a:latin typeface="Arial" panose="020B0604020202020204"/>
                <a:cs typeface="Arial"/>
              </a:rPr>
              <a:t>National Crisis Call Centers</a:t>
            </a:r>
            <a:endParaRPr lang="en-US" dirty="0">
              <a:solidFill>
                <a:srgbClr val="FFFFFF"/>
              </a:solidFill>
              <a:latin typeface="Arial" panose="020B0604020202020204"/>
            </a:endParaRPr>
          </a:p>
        </p:txBody>
      </p:sp>
      <p:sp>
        <p:nvSpPr>
          <p:cNvPr id="45" name="Rectangle 44">
            <a:extLst>
              <a:ext uri="{FF2B5EF4-FFF2-40B4-BE49-F238E27FC236}">
                <a16:creationId xmlns:a16="http://schemas.microsoft.com/office/drawing/2014/main" id="{4C3A1E35-F60F-36AF-944F-56AFB811F7A7}"/>
              </a:ext>
            </a:extLst>
          </p:cNvPr>
          <p:cNvSpPr/>
          <p:nvPr/>
        </p:nvSpPr>
        <p:spPr>
          <a:xfrm>
            <a:off x="324521" y="4155141"/>
            <a:ext cx="3666669" cy="1327998"/>
          </a:xfrm>
          <a:prstGeom prst="rect">
            <a:avLst/>
          </a:prstGeom>
          <a:solidFill>
            <a:schemeClr val="accent1">
              <a:lumMod val="40000"/>
              <a:lumOff val="60000"/>
            </a:scheme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2060"/>
                </a:solidFill>
                <a:latin typeface="Franklin Gothic Medium"/>
                <a:cs typeface="Arial"/>
              </a:rPr>
              <a:t>Current and Future</a:t>
            </a:r>
            <a:endParaRPr lang="en-US" dirty="0">
              <a:solidFill>
                <a:srgbClr val="FFFFFF"/>
              </a:solidFill>
              <a:latin typeface="Arial" panose="020B0604020202020204"/>
            </a:endParaRPr>
          </a:p>
          <a:p>
            <a:pPr algn="ctr"/>
            <a:r>
              <a:rPr lang="en-US" b="1" dirty="0">
                <a:solidFill>
                  <a:srgbClr val="002060"/>
                </a:solidFill>
                <a:latin typeface="Franklin Gothic Medium"/>
                <a:ea typeface="+mn-lt"/>
                <a:cs typeface="Arial" panose="020B0604020202020204"/>
              </a:rPr>
              <a:t>9-1-1 Behavioral Health Calls</a:t>
            </a:r>
          </a:p>
          <a:p>
            <a:pPr algn="ctr"/>
            <a:r>
              <a:rPr lang="en-US" b="1" dirty="0">
                <a:solidFill>
                  <a:srgbClr val="FFFFFF"/>
                </a:solidFill>
                <a:latin typeface="Franklin Gothic Medium"/>
                <a:ea typeface="+mn-lt"/>
                <a:cs typeface="Arial" panose="020B0604020202020204"/>
              </a:rPr>
              <a:t>9-1-1</a:t>
            </a:r>
            <a:endParaRPr lang="en-US" b="1" dirty="0">
              <a:solidFill>
                <a:srgbClr val="FFFFFF"/>
              </a:solidFill>
              <a:latin typeface="Franklin Gothic Medium"/>
            </a:endParaRPr>
          </a:p>
        </p:txBody>
      </p:sp>
      <p:cxnSp>
        <p:nvCxnSpPr>
          <p:cNvPr id="46" name="Straight Arrow Connector 45">
            <a:extLst>
              <a:ext uri="{FF2B5EF4-FFF2-40B4-BE49-F238E27FC236}">
                <a16:creationId xmlns:a16="http://schemas.microsoft.com/office/drawing/2014/main" id="{B67AD193-F643-68EA-E25F-71D4A613092B}"/>
              </a:ext>
            </a:extLst>
          </p:cNvPr>
          <p:cNvCxnSpPr/>
          <p:nvPr/>
        </p:nvCxnSpPr>
        <p:spPr>
          <a:xfrm>
            <a:off x="3527014" y="2792600"/>
            <a:ext cx="1725188" cy="1269792"/>
          </a:xfrm>
          <a:prstGeom prst="straightConnector1">
            <a:avLst/>
          </a:prstGeom>
          <a:ln w="57150">
            <a:solidFill>
              <a:srgbClr val="002060"/>
            </a:solidFill>
            <a:tailEnd type="triangle"/>
          </a:ln>
        </p:spPr>
        <p:style>
          <a:lnRef idx="3">
            <a:schemeClr val="accent6"/>
          </a:lnRef>
          <a:fillRef idx="0">
            <a:schemeClr val="accent6"/>
          </a:fillRef>
          <a:effectRef idx="2">
            <a:schemeClr val="accent6"/>
          </a:effectRef>
          <a:fontRef idx="minor">
            <a:schemeClr val="tx1"/>
          </a:fontRef>
        </p:style>
      </p:cxnSp>
      <p:cxnSp>
        <p:nvCxnSpPr>
          <p:cNvPr id="47" name="Straight Arrow Connector 46">
            <a:extLst>
              <a:ext uri="{FF2B5EF4-FFF2-40B4-BE49-F238E27FC236}">
                <a16:creationId xmlns:a16="http://schemas.microsoft.com/office/drawing/2014/main" id="{9AD8433C-9AE1-FFD1-4E34-5D2F1FA9701E}"/>
              </a:ext>
            </a:extLst>
          </p:cNvPr>
          <p:cNvCxnSpPr>
            <a:cxnSpLocks/>
          </p:cNvCxnSpPr>
          <p:nvPr/>
        </p:nvCxnSpPr>
        <p:spPr>
          <a:xfrm>
            <a:off x="6547830" y="2759281"/>
            <a:ext cx="25863" cy="1258686"/>
          </a:xfrm>
          <a:prstGeom prst="straightConnector1">
            <a:avLst/>
          </a:prstGeom>
          <a:ln w="57150">
            <a:solidFill>
              <a:srgbClr val="002060"/>
            </a:solidFill>
            <a:tailEnd type="triangle"/>
          </a:ln>
        </p:spPr>
        <p:style>
          <a:lnRef idx="3">
            <a:schemeClr val="accent6"/>
          </a:lnRef>
          <a:fillRef idx="0">
            <a:schemeClr val="accent6"/>
          </a:fillRef>
          <a:effectRef idx="2">
            <a:schemeClr val="accent6"/>
          </a:effectRef>
          <a:fontRef idx="minor">
            <a:schemeClr val="tx1"/>
          </a:fontRef>
        </p:style>
      </p:cxnSp>
      <p:cxnSp>
        <p:nvCxnSpPr>
          <p:cNvPr id="48" name="Straight Arrow Connector 47">
            <a:extLst>
              <a:ext uri="{FF2B5EF4-FFF2-40B4-BE49-F238E27FC236}">
                <a16:creationId xmlns:a16="http://schemas.microsoft.com/office/drawing/2014/main" id="{8DFB1AD2-5DEC-8D62-53A1-D8EA443397E2}"/>
              </a:ext>
            </a:extLst>
          </p:cNvPr>
          <p:cNvCxnSpPr>
            <a:cxnSpLocks/>
          </p:cNvCxnSpPr>
          <p:nvPr/>
        </p:nvCxnSpPr>
        <p:spPr>
          <a:xfrm flipH="1">
            <a:off x="7667325" y="2764833"/>
            <a:ext cx="385084" cy="1258686"/>
          </a:xfrm>
          <a:prstGeom prst="straightConnector1">
            <a:avLst/>
          </a:prstGeom>
          <a:ln w="57150">
            <a:solidFill>
              <a:srgbClr val="002060"/>
            </a:solidFill>
            <a:tailEnd type="triangle"/>
          </a:ln>
        </p:spPr>
        <p:style>
          <a:lnRef idx="3">
            <a:schemeClr val="accent6"/>
          </a:lnRef>
          <a:fillRef idx="0">
            <a:schemeClr val="accent6"/>
          </a:fillRef>
          <a:effectRef idx="2">
            <a:schemeClr val="accent6"/>
          </a:effectRef>
          <a:fontRef idx="minor">
            <a:schemeClr val="tx1"/>
          </a:fontRef>
        </p:style>
      </p:cxnSp>
      <p:cxnSp>
        <p:nvCxnSpPr>
          <p:cNvPr id="49" name="Straight Arrow Connector 48">
            <a:extLst>
              <a:ext uri="{FF2B5EF4-FFF2-40B4-BE49-F238E27FC236}">
                <a16:creationId xmlns:a16="http://schemas.microsoft.com/office/drawing/2014/main" id="{27490581-AB86-9E13-610E-54AE2FBCD8B2}"/>
              </a:ext>
            </a:extLst>
          </p:cNvPr>
          <p:cNvCxnSpPr>
            <a:cxnSpLocks/>
          </p:cNvCxnSpPr>
          <p:nvPr/>
        </p:nvCxnSpPr>
        <p:spPr>
          <a:xfrm>
            <a:off x="3977542" y="4847427"/>
            <a:ext cx="1146727" cy="477427"/>
          </a:xfrm>
          <a:prstGeom prst="straightConnector1">
            <a:avLst/>
          </a:prstGeom>
          <a:ln w="57150">
            <a:solidFill>
              <a:srgbClr val="002060"/>
            </a:solidFill>
            <a:tailEnd type="triangle"/>
          </a:ln>
        </p:spPr>
        <p:style>
          <a:lnRef idx="3">
            <a:schemeClr val="accent6"/>
          </a:lnRef>
          <a:fillRef idx="0">
            <a:schemeClr val="accent6"/>
          </a:fillRef>
          <a:effectRef idx="2">
            <a:schemeClr val="accent6"/>
          </a:effectRef>
          <a:fontRef idx="minor">
            <a:schemeClr val="tx1"/>
          </a:fontRef>
        </p:style>
      </p:cxnSp>
      <p:sp>
        <p:nvSpPr>
          <p:cNvPr id="50" name="Arrow: Striped Right 49">
            <a:extLst>
              <a:ext uri="{FF2B5EF4-FFF2-40B4-BE49-F238E27FC236}">
                <a16:creationId xmlns:a16="http://schemas.microsoft.com/office/drawing/2014/main" id="{6EC18543-B752-1844-E1EE-78C20E307ABD}"/>
              </a:ext>
            </a:extLst>
          </p:cNvPr>
          <p:cNvSpPr/>
          <p:nvPr/>
        </p:nvSpPr>
        <p:spPr>
          <a:xfrm rot="5400000">
            <a:off x="10174178" y="4277625"/>
            <a:ext cx="977334" cy="4831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pic>
        <p:nvPicPr>
          <p:cNvPr id="51" name="Picture 51" descr="phone-call.png">
            <a:extLst>
              <a:ext uri="{FF2B5EF4-FFF2-40B4-BE49-F238E27FC236}">
                <a16:creationId xmlns:a16="http://schemas.microsoft.com/office/drawing/2014/main" id="{26504991-A5B4-2F35-7CC7-FED7DC674413}"/>
              </a:ext>
            </a:extLst>
          </p:cNvPr>
          <p:cNvPicPr>
            <a:picLocks noChangeAspect="1"/>
          </p:cNvPicPr>
          <p:nvPr/>
        </p:nvPicPr>
        <p:blipFill>
          <a:blip r:embed="rId8"/>
          <a:stretch>
            <a:fillRect/>
          </a:stretch>
        </p:blipFill>
        <p:spPr>
          <a:xfrm>
            <a:off x="144070" y="1254894"/>
            <a:ext cx="582568" cy="589759"/>
          </a:xfrm>
          <a:prstGeom prst="rect">
            <a:avLst/>
          </a:prstGeom>
        </p:spPr>
      </p:pic>
      <p:pic>
        <p:nvPicPr>
          <p:cNvPr id="52" name="Picture 51" descr="phone-call.png">
            <a:extLst>
              <a:ext uri="{FF2B5EF4-FFF2-40B4-BE49-F238E27FC236}">
                <a16:creationId xmlns:a16="http://schemas.microsoft.com/office/drawing/2014/main" id="{001D454C-0DA5-9C82-7392-552232A0D6E3}"/>
              </a:ext>
            </a:extLst>
          </p:cNvPr>
          <p:cNvPicPr>
            <a:picLocks noChangeAspect="1"/>
          </p:cNvPicPr>
          <p:nvPr/>
        </p:nvPicPr>
        <p:blipFill>
          <a:blip r:embed="rId8"/>
          <a:stretch>
            <a:fillRect/>
          </a:stretch>
        </p:blipFill>
        <p:spPr>
          <a:xfrm>
            <a:off x="4219933" y="1254910"/>
            <a:ext cx="582568" cy="589759"/>
          </a:xfrm>
          <a:prstGeom prst="rect">
            <a:avLst/>
          </a:prstGeom>
        </p:spPr>
      </p:pic>
      <p:pic>
        <p:nvPicPr>
          <p:cNvPr id="53" name="Picture 52" descr="phone-call.png">
            <a:extLst>
              <a:ext uri="{FF2B5EF4-FFF2-40B4-BE49-F238E27FC236}">
                <a16:creationId xmlns:a16="http://schemas.microsoft.com/office/drawing/2014/main" id="{CB12BCAA-301D-62B1-A676-3A576E78C021}"/>
              </a:ext>
            </a:extLst>
          </p:cNvPr>
          <p:cNvPicPr>
            <a:picLocks noChangeAspect="1"/>
          </p:cNvPicPr>
          <p:nvPr/>
        </p:nvPicPr>
        <p:blipFill>
          <a:blip r:embed="rId8"/>
          <a:stretch>
            <a:fillRect/>
          </a:stretch>
        </p:blipFill>
        <p:spPr>
          <a:xfrm>
            <a:off x="7865745" y="1254926"/>
            <a:ext cx="582568" cy="589759"/>
          </a:xfrm>
          <a:prstGeom prst="rect">
            <a:avLst/>
          </a:prstGeom>
        </p:spPr>
      </p:pic>
      <p:pic>
        <p:nvPicPr>
          <p:cNvPr id="54" name="Picture 51" descr="phone-call.png">
            <a:extLst>
              <a:ext uri="{FF2B5EF4-FFF2-40B4-BE49-F238E27FC236}">
                <a16:creationId xmlns:a16="http://schemas.microsoft.com/office/drawing/2014/main" id="{94259D91-7D3D-C2A4-EEC6-457D55615F42}"/>
              </a:ext>
            </a:extLst>
          </p:cNvPr>
          <p:cNvPicPr>
            <a:picLocks noChangeAspect="1"/>
          </p:cNvPicPr>
          <p:nvPr/>
        </p:nvPicPr>
        <p:blipFill>
          <a:blip r:embed="rId8"/>
          <a:stretch>
            <a:fillRect/>
          </a:stretch>
        </p:blipFill>
        <p:spPr>
          <a:xfrm>
            <a:off x="141967" y="3921955"/>
            <a:ext cx="582568" cy="589759"/>
          </a:xfrm>
          <a:prstGeom prst="rect">
            <a:avLst/>
          </a:prstGeom>
        </p:spPr>
      </p:pic>
      <p:pic>
        <p:nvPicPr>
          <p:cNvPr id="55" name="Picture 55" descr="call-center.png">
            <a:extLst>
              <a:ext uri="{FF2B5EF4-FFF2-40B4-BE49-F238E27FC236}">
                <a16:creationId xmlns:a16="http://schemas.microsoft.com/office/drawing/2014/main" id="{26234B71-8EA3-548C-BB4A-362E5100672C}"/>
              </a:ext>
            </a:extLst>
          </p:cNvPr>
          <p:cNvPicPr>
            <a:picLocks noChangeAspect="1"/>
          </p:cNvPicPr>
          <p:nvPr/>
        </p:nvPicPr>
        <p:blipFill>
          <a:blip r:embed="rId9"/>
          <a:stretch>
            <a:fillRect/>
          </a:stretch>
        </p:blipFill>
        <p:spPr>
          <a:xfrm>
            <a:off x="7410435" y="5321859"/>
            <a:ext cx="1333420" cy="1351370"/>
          </a:xfrm>
          <a:prstGeom prst="rect">
            <a:avLst/>
          </a:prstGeom>
        </p:spPr>
      </p:pic>
      <p:pic>
        <p:nvPicPr>
          <p:cNvPr id="56" name="Picture 55" descr="call-center.png">
            <a:extLst>
              <a:ext uri="{FF2B5EF4-FFF2-40B4-BE49-F238E27FC236}">
                <a16:creationId xmlns:a16="http://schemas.microsoft.com/office/drawing/2014/main" id="{5299331B-F6C3-5B81-5F55-B14E9741C9B2}"/>
              </a:ext>
            </a:extLst>
          </p:cNvPr>
          <p:cNvPicPr>
            <a:picLocks noChangeAspect="1"/>
          </p:cNvPicPr>
          <p:nvPr/>
        </p:nvPicPr>
        <p:blipFill>
          <a:blip r:embed="rId9"/>
          <a:stretch>
            <a:fillRect/>
          </a:stretch>
        </p:blipFill>
        <p:spPr>
          <a:xfrm>
            <a:off x="11309754" y="5996359"/>
            <a:ext cx="612596" cy="604765"/>
          </a:xfrm>
          <a:prstGeom prst="rect">
            <a:avLst/>
          </a:prstGeom>
        </p:spPr>
      </p:pic>
      <p:pic>
        <p:nvPicPr>
          <p:cNvPr id="57" name="Picture 56" descr="call-center.png">
            <a:extLst>
              <a:ext uri="{FF2B5EF4-FFF2-40B4-BE49-F238E27FC236}">
                <a16:creationId xmlns:a16="http://schemas.microsoft.com/office/drawing/2014/main" id="{2BA4E45C-411A-28D5-1664-F87B18797BD9}"/>
              </a:ext>
            </a:extLst>
          </p:cNvPr>
          <p:cNvPicPr>
            <a:picLocks noChangeAspect="1"/>
          </p:cNvPicPr>
          <p:nvPr/>
        </p:nvPicPr>
        <p:blipFill>
          <a:blip r:embed="rId9"/>
          <a:stretch>
            <a:fillRect/>
          </a:stretch>
        </p:blipFill>
        <p:spPr>
          <a:xfrm>
            <a:off x="10845763" y="6251457"/>
            <a:ext cx="612596" cy="604765"/>
          </a:xfrm>
          <a:prstGeom prst="rect">
            <a:avLst/>
          </a:prstGeom>
        </p:spPr>
      </p:pic>
      <p:pic>
        <p:nvPicPr>
          <p:cNvPr id="58" name="Picture 57" descr="call-center.png">
            <a:extLst>
              <a:ext uri="{FF2B5EF4-FFF2-40B4-BE49-F238E27FC236}">
                <a16:creationId xmlns:a16="http://schemas.microsoft.com/office/drawing/2014/main" id="{32A7C53E-191B-2A91-BFDB-38407FD3F500}"/>
              </a:ext>
            </a:extLst>
          </p:cNvPr>
          <p:cNvPicPr>
            <a:picLocks noChangeAspect="1"/>
          </p:cNvPicPr>
          <p:nvPr/>
        </p:nvPicPr>
        <p:blipFill>
          <a:blip r:embed="rId9"/>
          <a:stretch>
            <a:fillRect/>
          </a:stretch>
        </p:blipFill>
        <p:spPr>
          <a:xfrm>
            <a:off x="10470457" y="6033887"/>
            <a:ext cx="612596" cy="604765"/>
          </a:xfrm>
          <a:prstGeom prst="rect">
            <a:avLst/>
          </a:prstGeom>
        </p:spPr>
      </p:pic>
      <p:cxnSp>
        <p:nvCxnSpPr>
          <p:cNvPr id="26" name="Straight Arrow Connector 25">
            <a:extLst>
              <a:ext uri="{FF2B5EF4-FFF2-40B4-BE49-F238E27FC236}">
                <a16:creationId xmlns:a16="http://schemas.microsoft.com/office/drawing/2014/main" id="{EF9A5131-A67B-264A-FB47-340FFAE0AA7E}"/>
              </a:ext>
            </a:extLst>
          </p:cNvPr>
          <p:cNvCxnSpPr>
            <a:cxnSpLocks/>
          </p:cNvCxnSpPr>
          <p:nvPr/>
        </p:nvCxnSpPr>
        <p:spPr>
          <a:xfrm flipH="1">
            <a:off x="3203410" y="5495116"/>
            <a:ext cx="786096" cy="416491"/>
          </a:xfrm>
          <a:prstGeom prst="straightConnector1">
            <a:avLst/>
          </a:prstGeom>
          <a:ln w="57150">
            <a:solidFill>
              <a:srgbClr val="002060"/>
            </a:solidFill>
            <a:tailEnd type="triangle"/>
          </a:ln>
        </p:spPr>
        <p:style>
          <a:lnRef idx="3">
            <a:schemeClr val="accent6"/>
          </a:lnRef>
          <a:fillRef idx="0">
            <a:schemeClr val="accent6"/>
          </a:fillRef>
          <a:effectRef idx="2">
            <a:schemeClr val="accent6"/>
          </a:effectRef>
          <a:fontRef idx="minor">
            <a:schemeClr val="tx1"/>
          </a:fontRef>
        </p:style>
      </p:cxnSp>
      <p:sp>
        <p:nvSpPr>
          <p:cNvPr id="4" name="Rectangle: Top Corners Rounded 3">
            <a:extLst>
              <a:ext uri="{FF2B5EF4-FFF2-40B4-BE49-F238E27FC236}">
                <a16:creationId xmlns:a16="http://schemas.microsoft.com/office/drawing/2014/main" id="{95A3F3FD-B13E-F3E2-321B-B0FEFC22B219}"/>
              </a:ext>
            </a:extLst>
          </p:cNvPr>
          <p:cNvSpPr/>
          <p:nvPr/>
        </p:nvSpPr>
        <p:spPr>
          <a:xfrm>
            <a:off x="723519" y="5943865"/>
            <a:ext cx="4158573" cy="907663"/>
          </a:xfrm>
          <a:prstGeom prst="round2SameRect">
            <a:avLst/>
          </a:prstGeom>
          <a:solidFill>
            <a:schemeClr val="accent2">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2060"/>
                </a:solidFill>
                <a:latin typeface="Franklin Gothic Medium"/>
                <a:ea typeface="+mn-lt"/>
                <a:cs typeface="Arial" panose="020B0604020202020204"/>
              </a:rPr>
              <a:t>Local interventions, including law enforcement co-responder teams, where available</a:t>
            </a:r>
            <a:endParaRPr lang="en-US" dirty="0">
              <a:solidFill>
                <a:srgbClr val="002060"/>
              </a:solidFill>
              <a:latin typeface="Franklin Gothic Medium"/>
              <a:cs typeface="Arial"/>
            </a:endParaRPr>
          </a:p>
        </p:txBody>
      </p:sp>
      <p:sp>
        <p:nvSpPr>
          <p:cNvPr id="7" name="TextBox 6">
            <a:extLst>
              <a:ext uri="{FF2B5EF4-FFF2-40B4-BE49-F238E27FC236}">
                <a16:creationId xmlns:a16="http://schemas.microsoft.com/office/drawing/2014/main" id="{0C66ABEC-387B-6148-2DF4-0FF9D979FAB9}"/>
              </a:ext>
            </a:extLst>
          </p:cNvPr>
          <p:cNvSpPr txBox="1"/>
          <p:nvPr/>
        </p:nvSpPr>
        <p:spPr>
          <a:xfrm>
            <a:off x="4031767" y="50866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000000"/>
                </a:solidFill>
                <a:latin typeface="Franklin Gothic Heavy"/>
              </a:rPr>
              <a:t>or</a:t>
            </a:r>
          </a:p>
        </p:txBody>
      </p:sp>
    </p:spTree>
    <p:extLst>
      <p:ext uri="{BB962C8B-B14F-4D97-AF65-F5344CB8AC3E}">
        <p14:creationId xmlns:p14="http://schemas.microsoft.com/office/powerpoint/2010/main" val="3721331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BA923FC-66A0-47D0-98F5-945F3B74AA4C}"/>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26627"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BA923FC-66A0-47D0-98F5-945F3B74AA4C}"/>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405BFD-45BA-4F1B-8BDC-00CF55022310}"/>
              </a:ext>
            </a:extLst>
          </p:cNvPr>
          <p:cNvSpPr>
            <a:spLocks noGrp="1"/>
          </p:cNvSpPr>
          <p:nvPr>
            <p:ph type="title"/>
          </p:nvPr>
        </p:nvSpPr>
        <p:spPr>
          <a:xfrm>
            <a:off x="381001" y="145207"/>
            <a:ext cx="10489585" cy="1325563"/>
          </a:xfrm>
        </p:spPr>
        <p:txBody>
          <a:bodyPr vert="horz">
            <a:normAutofit/>
          </a:bodyPr>
          <a:lstStyle/>
          <a:p>
            <a:r>
              <a:rPr lang="en-US" sz="3600" b="1" spc="-150" dirty="0">
                <a:latin typeface="arial"/>
                <a:cs typeface="arial"/>
              </a:rPr>
              <a:t>SAMHSA – Five-year vision for 9-8-8 </a:t>
            </a:r>
          </a:p>
        </p:txBody>
      </p:sp>
      <p:pic>
        <p:nvPicPr>
          <p:cNvPr id="22" name="Picture 21">
            <a:extLst>
              <a:ext uri="{FF2B5EF4-FFF2-40B4-BE49-F238E27FC236}">
                <a16:creationId xmlns:a16="http://schemas.microsoft.com/office/drawing/2014/main" id="{D303A46B-4D4D-9E4D-B827-BB11A63C34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86701" y="145206"/>
            <a:ext cx="797030" cy="1124826"/>
          </a:xfrm>
          <a:prstGeom prst="rect">
            <a:avLst/>
          </a:prstGeom>
        </p:spPr>
      </p:pic>
      <p:cxnSp>
        <p:nvCxnSpPr>
          <p:cNvPr id="13" name="Straight Connector 12">
            <a:extLst>
              <a:ext uri="{FF2B5EF4-FFF2-40B4-BE49-F238E27FC236}">
                <a16:creationId xmlns:a16="http://schemas.microsoft.com/office/drawing/2014/main" id="{90A694EF-C8F2-8346-9980-32784CF42ACE}"/>
              </a:ext>
            </a:extLst>
          </p:cNvPr>
          <p:cNvCxnSpPr/>
          <p:nvPr/>
        </p:nvCxnSpPr>
        <p:spPr>
          <a:xfrm>
            <a:off x="659558" y="2299154"/>
            <a:ext cx="12161838"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5" descr="988 fed 5 year plan.PNG">
            <a:extLst>
              <a:ext uri="{FF2B5EF4-FFF2-40B4-BE49-F238E27FC236}">
                <a16:creationId xmlns:a16="http://schemas.microsoft.com/office/drawing/2014/main" id="{83DD0814-B78C-7531-78BA-8AE3B3B3A06E}"/>
              </a:ext>
            </a:extLst>
          </p:cNvPr>
          <p:cNvPicPr>
            <a:picLocks noChangeAspect="1"/>
          </p:cNvPicPr>
          <p:nvPr/>
        </p:nvPicPr>
        <p:blipFill>
          <a:blip r:embed="rId8"/>
          <a:stretch>
            <a:fillRect/>
          </a:stretch>
        </p:blipFill>
        <p:spPr>
          <a:xfrm>
            <a:off x="12461" y="1268558"/>
            <a:ext cx="12161838" cy="5573485"/>
          </a:xfrm>
          <a:prstGeom prst="rect">
            <a:avLst/>
          </a:prstGeom>
        </p:spPr>
      </p:pic>
    </p:spTree>
    <p:extLst>
      <p:ext uri="{BB962C8B-B14F-4D97-AF65-F5344CB8AC3E}">
        <p14:creationId xmlns:p14="http://schemas.microsoft.com/office/powerpoint/2010/main" val="3471569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27651"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FE2AF1-0EC5-4978-9E3E-939A460A9EE1}"/>
              </a:ext>
            </a:extLst>
          </p:cNvPr>
          <p:cNvSpPr>
            <a:spLocks noGrp="1"/>
          </p:cNvSpPr>
          <p:nvPr>
            <p:ph type="title"/>
          </p:nvPr>
        </p:nvSpPr>
        <p:spPr/>
        <p:txBody>
          <a:bodyPr vert="horz">
            <a:normAutofit/>
          </a:bodyPr>
          <a:lstStyle/>
          <a:p>
            <a:r>
              <a:rPr lang="en-US" sz="3600" b="1" spc="-150" dirty="0">
                <a:latin typeface="Arial"/>
                <a:cs typeface="Arial"/>
              </a:rPr>
              <a:t>Georgia’s Response</a:t>
            </a:r>
            <a:endParaRPr lang="en-US" sz="3600" b="1" spc="-15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DFC0D35-8650-474C-9570-7B80345C9F69}"/>
              </a:ext>
            </a:extLst>
          </p:cNvPr>
          <p:cNvSpPr/>
          <p:nvPr/>
        </p:nvSpPr>
        <p:spPr>
          <a:xfrm>
            <a:off x="-5014" y="1190406"/>
            <a:ext cx="2494136" cy="566170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endParaRPr lang="en-US" sz="1795" dirty="0">
              <a:solidFill>
                <a:srgbClr val="FFFFFF"/>
              </a:solidFill>
              <a:latin typeface="Franklin Gothic Medium" panose="020B0603020102020204" pitchFamily="34" charset="0"/>
            </a:endParaRPr>
          </a:p>
        </p:txBody>
      </p:sp>
      <p:sp>
        <p:nvSpPr>
          <p:cNvPr id="12" name="Rectangle 11">
            <a:extLst>
              <a:ext uri="{FF2B5EF4-FFF2-40B4-BE49-F238E27FC236}">
                <a16:creationId xmlns:a16="http://schemas.microsoft.com/office/drawing/2014/main" id="{BA18D48B-60B6-448A-A2EE-786D463F919A}"/>
              </a:ext>
            </a:extLst>
          </p:cNvPr>
          <p:cNvSpPr/>
          <p:nvPr/>
        </p:nvSpPr>
        <p:spPr>
          <a:xfrm>
            <a:off x="204967" y="3528375"/>
            <a:ext cx="2081034" cy="2677656"/>
          </a:xfrm>
          <a:prstGeom prst="rect">
            <a:avLst/>
          </a:prstGeom>
        </p:spPr>
        <p:txBody>
          <a:bodyPr wrap="square" lIns="91440" tIns="45720" rIns="91440" bIns="45720" anchor="t">
            <a:spAutoFit/>
          </a:bodyPr>
          <a:lstStyle/>
          <a:p>
            <a:pPr algn="ctr" defTabSz="456057"/>
            <a:r>
              <a:rPr lang="en-US" sz="1400" dirty="0">
                <a:solidFill>
                  <a:srgbClr val="FFFFFF"/>
                </a:solidFill>
                <a:latin typeface="Franklin Gothic Medium"/>
              </a:rPr>
              <a:t>In Georgia, the Department of Behavioral Health and Developmental Disabilities (DBHDD) is the state behavioral health authority as designated in O.C.G.A. § 37-1-20 and, as such, is the lead agency for the 9-8-8 implementation.</a:t>
            </a:r>
          </a:p>
          <a:p>
            <a:pPr algn="ctr" defTabSz="456057"/>
            <a:endParaRPr lang="en-US" sz="1400" dirty="0">
              <a:solidFill>
                <a:srgbClr val="FFFFFF"/>
              </a:solidFill>
              <a:latin typeface="Franklin Gothic Medium"/>
            </a:endParaRPr>
          </a:p>
        </p:txBody>
      </p:sp>
      <p:pic>
        <p:nvPicPr>
          <p:cNvPr id="15" name="Graphic 14">
            <a:extLst>
              <a:ext uri="{FF2B5EF4-FFF2-40B4-BE49-F238E27FC236}">
                <a16:creationId xmlns:a16="http://schemas.microsoft.com/office/drawing/2014/main" id="{E7FC690F-BDC1-4156-872C-C3F9AC4663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749" y="1476338"/>
            <a:ext cx="1038646" cy="1493053"/>
          </a:xfrm>
          <a:prstGeom prst="rect">
            <a:avLst/>
          </a:prstGeom>
        </p:spPr>
      </p:pic>
      <p:sp>
        <p:nvSpPr>
          <p:cNvPr id="25" name="TextBox 24">
            <a:extLst>
              <a:ext uri="{FF2B5EF4-FFF2-40B4-BE49-F238E27FC236}">
                <a16:creationId xmlns:a16="http://schemas.microsoft.com/office/drawing/2014/main" id="{9F5FED24-7E79-49EF-929B-AD3108127622}"/>
              </a:ext>
            </a:extLst>
          </p:cNvPr>
          <p:cNvSpPr txBox="1"/>
          <p:nvPr/>
        </p:nvSpPr>
        <p:spPr>
          <a:xfrm>
            <a:off x="4334107" y="4164302"/>
            <a:ext cx="7114675" cy="1287350"/>
          </a:xfrm>
          <a:prstGeom prst="rect">
            <a:avLst/>
          </a:prstGeom>
          <a:noFill/>
        </p:spPr>
        <p:txBody>
          <a:bodyPr wrap="square" rtlCol="0">
            <a:noAutofit/>
          </a:bodyPr>
          <a:lstStyle/>
          <a:p>
            <a:pPr defTabSz="456057">
              <a:lnSpc>
                <a:spcPct val="120000"/>
              </a:lnSpc>
              <a:spcAft>
                <a:spcPts val="599"/>
              </a:spcAft>
            </a:pPr>
            <a:endParaRPr lang="en-US" sz="1197" dirty="0">
              <a:solidFill>
                <a:sysClr val="windowText" lastClr="000000"/>
              </a:solidFill>
              <a:latin typeface="Franklin Gothic Medium" panose="020B0603020102020204" pitchFamily="34" charset="0"/>
            </a:endParaRPr>
          </a:p>
        </p:txBody>
      </p:sp>
      <p:sp>
        <p:nvSpPr>
          <p:cNvPr id="13" name="Rectangle 12">
            <a:extLst>
              <a:ext uri="{FF2B5EF4-FFF2-40B4-BE49-F238E27FC236}">
                <a16:creationId xmlns:a16="http://schemas.microsoft.com/office/drawing/2014/main" id="{883ACABA-C946-42BD-B342-F293762266A4}"/>
              </a:ext>
            </a:extLst>
          </p:cNvPr>
          <p:cNvSpPr/>
          <p:nvPr/>
        </p:nvSpPr>
        <p:spPr>
          <a:xfrm>
            <a:off x="2584862" y="3032645"/>
            <a:ext cx="9380441" cy="3935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r>
              <a:rPr lang="en-US" sz="1795" dirty="0">
                <a:solidFill>
                  <a:srgbClr val="FFFFFF"/>
                </a:solidFill>
                <a:latin typeface="Franklin Gothic Medium" panose="020B0603020102020204" pitchFamily="34" charset="0"/>
              </a:rPr>
              <a:t>9-8-8 Planning Coalition</a:t>
            </a:r>
          </a:p>
        </p:txBody>
      </p:sp>
      <p:sp>
        <p:nvSpPr>
          <p:cNvPr id="14" name="Rectangle 13">
            <a:extLst>
              <a:ext uri="{FF2B5EF4-FFF2-40B4-BE49-F238E27FC236}">
                <a16:creationId xmlns:a16="http://schemas.microsoft.com/office/drawing/2014/main" id="{DBDE6DE6-246F-4A9D-AB6B-24A0C27D100C}"/>
              </a:ext>
            </a:extLst>
          </p:cNvPr>
          <p:cNvSpPr/>
          <p:nvPr/>
        </p:nvSpPr>
        <p:spPr>
          <a:xfrm>
            <a:off x="2592833" y="2484638"/>
            <a:ext cx="9374888" cy="3935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r>
              <a:rPr lang="en-US" sz="1795" dirty="0">
                <a:solidFill>
                  <a:srgbClr val="FFFFFF"/>
                </a:solidFill>
                <a:latin typeface="Franklin Gothic Medium" panose="020B0603020102020204" pitchFamily="34" charset="0"/>
              </a:rPr>
              <a:t>DBHDD Steering Committee</a:t>
            </a:r>
          </a:p>
        </p:txBody>
      </p:sp>
      <p:sp>
        <p:nvSpPr>
          <p:cNvPr id="20" name="TextBox 19">
            <a:extLst>
              <a:ext uri="{FF2B5EF4-FFF2-40B4-BE49-F238E27FC236}">
                <a16:creationId xmlns:a16="http://schemas.microsoft.com/office/drawing/2014/main" id="{26E64825-082F-4C62-87F9-D09181B1CAD2}"/>
              </a:ext>
            </a:extLst>
          </p:cNvPr>
          <p:cNvSpPr txBox="1"/>
          <p:nvPr/>
        </p:nvSpPr>
        <p:spPr>
          <a:xfrm>
            <a:off x="2639718" y="1267595"/>
            <a:ext cx="9052719" cy="954107"/>
          </a:xfrm>
          <a:prstGeom prst="rect">
            <a:avLst/>
          </a:prstGeom>
          <a:noFill/>
        </p:spPr>
        <p:txBody>
          <a:bodyPr wrap="square" lIns="91440" tIns="45720" rIns="91440" bIns="45720" rtlCol="0" anchor="t">
            <a:spAutoFit/>
          </a:bodyPr>
          <a:lstStyle/>
          <a:p>
            <a:pPr defTabSz="456057"/>
            <a:r>
              <a:rPr lang="en-US" sz="2800" dirty="0">
                <a:solidFill>
                  <a:srgbClr val="1D1953"/>
                </a:solidFill>
                <a:latin typeface="Franklin Gothic Medium"/>
              </a:rPr>
              <a:t>9-8-8 planning efforts and implementation activities are led by DBHDD with input from additional stakeholders:</a:t>
            </a:r>
            <a:endParaRPr lang="en-US" dirty="0">
              <a:solidFill>
                <a:srgbClr val="000000"/>
              </a:solidFill>
              <a:latin typeface="Franklin Gothic Medium"/>
            </a:endParaRPr>
          </a:p>
        </p:txBody>
      </p:sp>
      <p:sp>
        <p:nvSpPr>
          <p:cNvPr id="16" name="Rectangle 15">
            <a:extLst>
              <a:ext uri="{FF2B5EF4-FFF2-40B4-BE49-F238E27FC236}">
                <a16:creationId xmlns:a16="http://schemas.microsoft.com/office/drawing/2014/main" id="{6172B794-E0F3-4A4A-AB69-81142CFEAC1D}"/>
              </a:ext>
            </a:extLst>
          </p:cNvPr>
          <p:cNvSpPr/>
          <p:nvPr/>
        </p:nvSpPr>
        <p:spPr>
          <a:xfrm>
            <a:off x="11049000" y="0"/>
            <a:ext cx="838200" cy="30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Franklin Gothic Medium" panose="020B0603020102020204" pitchFamily="34" charset="0"/>
            </a:endParaRPr>
          </a:p>
        </p:txBody>
      </p:sp>
      <p:grpSp>
        <p:nvGrpSpPr>
          <p:cNvPr id="21" name="Group 20">
            <a:extLst>
              <a:ext uri="{FF2B5EF4-FFF2-40B4-BE49-F238E27FC236}">
                <a16:creationId xmlns:a16="http://schemas.microsoft.com/office/drawing/2014/main" id="{4FFF2BB1-F475-4DEE-B14F-4A93045107A9}"/>
              </a:ext>
            </a:extLst>
          </p:cNvPr>
          <p:cNvGrpSpPr/>
          <p:nvPr/>
        </p:nvGrpSpPr>
        <p:grpSpPr>
          <a:xfrm>
            <a:off x="2590801" y="3578970"/>
            <a:ext cx="10393475" cy="2664160"/>
            <a:chOff x="960582" y="1470768"/>
            <a:chExt cx="3546045" cy="5242027"/>
          </a:xfrm>
        </p:grpSpPr>
        <p:sp>
          <p:nvSpPr>
            <p:cNvPr id="22" name="Rectangle 21">
              <a:extLst>
                <a:ext uri="{FF2B5EF4-FFF2-40B4-BE49-F238E27FC236}">
                  <a16:creationId xmlns:a16="http://schemas.microsoft.com/office/drawing/2014/main" id="{9214770C-C786-4AF3-B250-2A89C0B3E3EC}"/>
                </a:ext>
              </a:extLst>
            </p:cNvPr>
            <p:cNvSpPr/>
            <p:nvPr/>
          </p:nvSpPr>
          <p:spPr>
            <a:xfrm>
              <a:off x="960582" y="1470768"/>
              <a:ext cx="3214254" cy="524202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solidFill>
                  <a:srgbClr val="FFFFFF"/>
                </a:solidFill>
                <a:latin typeface="Franklin Gothic Medium" panose="020B0603020102020204" pitchFamily="34" charset="0"/>
              </a:endParaRPr>
            </a:p>
          </p:txBody>
        </p:sp>
        <p:grpSp>
          <p:nvGrpSpPr>
            <p:cNvPr id="23" name="Group 22">
              <a:extLst>
                <a:ext uri="{FF2B5EF4-FFF2-40B4-BE49-F238E27FC236}">
                  <a16:creationId xmlns:a16="http://schemas.microsoft.com/office/drawing/2014/main" id="{9E2CE778-6459-4F92-8445-D3C74CDF1329}"/>
                </a:ext>
              </a:extLst>
            </p:cNvPr>
            <p:cNvGrpSpPr/>
            <p:nvPr/>
          </p:nvGrpSpPr>
          <p:grpSpPr>
            <a:xfrm>
              <a:off x="987888" y="1562168"/>
              <a:ext cx="3518739" cy="1059742"/>
              <a:chOff x="987888" y="1562168"/>
              <a:chExt cx="3518739" cy="1059742"/>
            </a:xfrm>
          </p:grpSpPr>
          <p:sp>
            <p:nvSpPr>
              <p:cNvPr id="26" name="TextBox 25">
                <a:extLst>
                  <a:ext uri="{FF2B5EF4-FFF2-40B4-BE49-F238E27FC236}">
                    <a16:creationId xmlns:a16="http://schemas.microsoft.com/office/drawing/2014/main" id="{67306EC6-26AA-43C4-8BD6-D11684839648}"/>
                  </a:ext>
                </a:extLst>
              </p:cNvPr>
              <p:cNvSpPr txBox="1"/>
              <p:nvPr/>
            </p:nvSpPr>
            <p:spPr>
              <a:xfrm>
                <a:off x="2128263" y="1562168"/>
                <a:ext cx="2378364" cy="604701"/>
              </a:xfrm>
              <a:prstGeom prst="rect">
                <a:avLst/>
              </a:prstGeom>
              <a:noFill/>
            </p:spPr>
            <p:txBody>
              <a:bodyPr wrap="square" rtlCol="0">
                <a:spAutoFit/>
              </a:bodyPr>
              <a:lstStyle/>
              <a:p>
                <a:r>
                  <a:rPr lang="en-US" sz="1397" dirty="0">
                    <a:solidFill>
                      <a:srgbClr val="FFFFFF"/>
                    </a:solidFill>
                    <a:latin typeface="Franklin Gothic Medium" panose="020B0603020102020204" pitchFamily="34" charset="0"/>
                  </a:rPr>
                  <a:t>Coalition Representation</a:t>
                </a:r>
              </a:p>
            </p:txBody>
          </p:sp>
          <p:pic>
            <p:nvPicPr>
              <p:cNvPr id="27" name="Graphic 26" descr="Meeting">
                <a:extLst>
                  <a:ext uri="{FF2B5EF4-FFF2-40B4-BE49-F238E27FC236}">
                    <a16:creationId xmlns:a16="http://schemas.microsoft.com/office/drawing/2014/main" id="{3791BEA1-0108-4E8C-863B-2AC8BE0041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888" y="1562168"/>
                <a:ext cx="215703" cy="1059742"/>
              </a:xfrm>
              <a:prstGeom prst="rect">
                <a:avLst/>
              </a:prstGeom>
            </p:spPr>
          </p:pic>
        </p:grpSp>
      </p:grpSp>
      <p:graphicFrame>
        <p:nvGraphicFramePr>
          <p:cNvPr id="18" name="Table 2">
            <a:extLst>
              <a:ext uri="{FF2B5EF4-FFF2-40B4-BE49-F238E27FC236}">
                <a16:creationId xmlns:a16="http://schemas.microsoft.com/office/drawing/2014/main" id="{0A155B32-6E6C-4E83-AF12-79361BBC89BD}"/>
              </a:ext>
            </a:extLst>
          </p:cNvPr>
          <p:cNvGraphicFramePr>
            <a:graphicFrameLocks noGrp="1"/>
          </p:cNvGraphicFramePr>
          <p:nvPr/>
        </p:nvGraphicFramePr>
        <p:xfrm>
          <a:off x="3192239" y="4043680"/>
          <a:ext cx="8924605" cy="2357120"/>
        </p:xfrm>
        <a:graphic>
          <a:graphicData uri="http://schemas.openxmlformats.org/drawingml/2006/table">
            <a:tbl>
              <a:tblPr firstRow="1" bandRow="1">
                <a:tableStyleId>{5C22544A-7EE6-4342-B048-85BDC9FD1C3A}</a:tableStyleId>
              </a:tblPr>
              <a:tblGrid>
                <a:gridCol w="2446562">
                  <a:extLst>
                    <a:ext uri="{9D8B030D-6E8A-4147-A177-3AD203B41FA5}">
                      <a16:colId xmlns:a16="http://schemas.microsoft.com/office/drawing/2014/main" val="1991917110"/>
                    </a:ext>
                  </a:extLst>
                </a:gridCol>
                <a:gridCol w="2819400">
                  <a:extLst>
                    <a:ext uri="{9D8B030D-6E8A-4147-A177-3AD203B41FA5}">
                      <a16:colId xmlns:a16="http://schemas.microsoft.com/office/drawing/2014/main" val="868610623"/>
                    </a:ext>
                  </a:extLst>
                </a:gridCol>
                <a:gridCol w="3658643">
                  <a:extLst>
                    <a:ext uri="{9D8B030D-6E8A-4147-A177-3AD203B41FA5}">
                      <a16:colId xmlns:a16="http://schemas.microsoft.com/office/drawing/2014/main" val="1784660974"/>
                    </a:ext>
                  </a:extLst>
                </a:gridCol>
              </a:tblGrid>
              <a:tr h="370840">
                <a:tc>
                  <a:txBody>
                    <a:bodyPr/>
                    <a:lstStyle/>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9-1-1</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Behavioral Health Link (BHL)</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Benchmark</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Children’s Healthcare of Atlanta</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CSU and BHCC providers</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DBHDD Suicide Prevention</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Georgia Collaborative ASO</a:t>
                      </a:r>
                    </a:p>
                    <a:p>
                      <a:pPr marL="110490" marR="0" lvl="0" indent="-110490" algn="l" rtl="0" eaLnBrk="1" fontAlgn="auto" latinLnBrk="0" hangingPunct="1">
                        <a:lnSpc>
                          <a:spcPct val="100000"/>
                        </a:lnSpc>
                        <a:spcBef>
                          <a:spcPts val="0"/>
                        </a:spcBef>
                        <a:spcAft>
                          <a:spcPts val="200"/>
                        </a:spcAft>
                        <a:buClrTx/>
                        <a:buSzTx/>
                        <a:buFont typeface="Arial" panose="020B0604020202020204" pitchFamily="34" charset="0"/>
                        <a:buChar char="•"/>
                      </a:pPr>
                      <a:r>
                        <a:rPr lang="en-US" sz="1200" b="0" dirty="0">
                          <a:solidFill>
                            <a:schemeClr val="bg1"/>
                          </a:solidFill>
                          <a:latin typeface="Franklin Gothic Medium"/>
                        </a:rPr>
                        <a:t>Grady Memorial Hospital</a:t>
                      </a:r>
                    </a:p>
                    <a:p>
                      <a:pPr marL="110847" marR="0" lvl="0" indent="-110847" algn="l" defTabSz="912114"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200" b="0" dirty="0">
                          <a:solidFill>
                            <a:schemeClr val="bg1"/>
                          </a:solidFill>
                          <a:latin typeface="Franklin Gothic Medium" panose="020B0603020102020204" pitchFamily="34" charset="0"/>
                        </a:rPr>
                        <a:t>Sheriffs</a:t>
                      </a:r>
                    </a:p>
                    <a:p>
                      <a:pPr marL="110847" indent="-110847">
                        <a:spcAft>
                          <a:spcPts val="200"/>
                        </a:spcAft>
                        <a:buFont typeface="Arial" panose="020B0604020202020204" pitchFamily="34" charset="0"/>
                        <a:buChar char="•"/>
                      </a:pPr>
                      <a:endParaRPr lang="en-US" sz="1200" b="0" dirty="0">
                        <a:solidFill>
                          <a:schemeClr val="bg1"/>
                        </a:solidFill>
                        <a:latin typeface="Franklin Gothic Medium" panose="020B0603020102020204" pitchFamily="34" charset="0"/>
                      </a:endParaRPr>
                    </a:p>
                    <a:p>
                      <a:endParaRPr lang="en-US" sz="1200" b="0" dirty="0">
                        <a:latin typeface="Franklin Gothic Medium" panose="020B06030201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1450" marR="0" lvl="0" indent="-171450" algn="l" defTabSz="9121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latin typeface="Franklin Gothic Medium" panose="020B0603020102020204" pitchFamily="34" charset="0"/>
                        </a:rPr>
                        <a:t>American Foundation for Suicide Prevention Georgia (AFSP)</a:t>
                      </a:r>
                    </a:p>
                    <a:p>
                      <a:pPr marL="171450" marR="0" lvl="0" indent="-171450" algn="l" defTabSz="9121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latin typeface="Franklin Gothic Medium" panose="020B0603020102020204" pitchFamily="34" charset="0"/>
                        </a:rPr>
                        <a:t>Community Service Boards (CSBs)</a:t>
                      </a:r>
                    </a:p>
                    <a:p>
                      <a:pPr marL="171450" marR="0" lvl="0" indent="-171450" algn="l" defTabSz="9121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latin typeface="Franklin Gothic Medium" panose="020B0603020102020204" pitchFamily="34" charset="0"/>
                        </a:rPr>
                        <a:t>Georgia Council on Substance Abuse (GCSA)</a:t>
                      </a:r>
                    </a:p>
                    <a:p>
                      <a:pPr marL="171450" marR="0" lvl="0" indent="-171450" algn="l" defTabSz="9121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latin typeface="Franklin Gothic Medium" panose="020B0603020102020204" pitchFamily="34" charset="0"/>
                        </a:rPr>
                        <a:t>Department of Public Health EMS</a:t>
                      </a:r>
                    </a:p>
                    <a:p>
                      <a:pPr marL="171450" marR="0" lvl="0" indent="-171450" algn="l" defTabSz="9121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latin typeface="Franklin Gothic Medium" panose="020B0603020102020204" pitchFamily="34" charset="0"/>
                        </a:rPr>
                        <a:t>Georgia Crisis and Access Line (GCAL)</a:t>
                      </a:r>
                    </a:p>
                    <a:p>
                      <a:pPr marL="171450" marR="0" lvl="0" indent="-171450" algn="l" defTabSz="9121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latin typeface="Franklin Gothic Medium" panose="020B0603020102020204" pitchFamily="34" charset="0"/>
                        </a:rPr>
                        <a:t>Veteran’s Administration</a:t>
                      </a:r>
                    </a:p>
                    <a:p>
                      <a:endParaRPr lang="en-US" sz="1200" b="0" dirty="0">
                        <a:latin typeface="Franklin Gothic Medium" panose="020B06030201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Georgia Emergency Communication Authority (GECA)</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Georgia Mental Health Consumer Network (GMHCN)</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Georgia Parent Support Network (GPSN)</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Governor’s Office of Planning and Budget</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Mental Health America of Georgia</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National Alliance on Mental Illness Georgia (NAMI)</a:t>
                      </a:r>
                    </a:p>
                    <a:p>
                      <a:pPr marL="110847" indent="-110847">
                        <a:spcAft>
                          <a:spcPts val="200"/>
                        </a:spcAft>
                        <a:buFont typeface="Arial" panose="020B0604020202020204" pitchFamily="34" charset="0"/>
                        <a:buChar char="•"/>
                      </a:pPr>
                      <a:r>
                        <a:rPr lang="en-US" sz="1200" b="0" dirty="0">
                          <a:solidFill>
                            <a:schemeClr val="bg1"/>
                          </a:solidFill>
                          <a:latin typeface="Franklin Gothic Medium" panose="020B0603020102020204" pitchFamily="34" charset="0"/>
                        </a:rPr>
                        <a:t>Police Departments</a:t>
                      </a:r>
                    </a:p>
                    <a:p>
                      <a:endParaRPr lang="en-US" sz="1200" b="0" dirty="0">
                        <a:latin typeface="Franklin Gothic Medium" panose="020B06030201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2382966"/>
                  </a:ext>
                </a:extLst>
              </a:tr>
            </a:tbl>
          </a:graphicData>
        </a:graphic>
      </p:graphicFrame>
    </p:spTree>
    <p:extLst>
      <p:ext uri="{BB962C8B-B14F-4D97-AF65-F5344CB8AC3E}">
        <p14:creationId xmlns:p14="http://schemas.microsoft.com/office/powerpoint/2010/main" val="1594319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866680-A1BA-1943-B4E0-DB93D0010BCA}"/>
              </a:ext>
            </a:extLst>
          </p:cNvPr>
          <p:cNvSpPr/>
          <p:nvPr/>
        </p:nvSpPr>
        <p:spPr>
          <a:xfrm>
            <a:off x="1981200" y="2700222"/>
            <a:ext cx="7162800" cy="417276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365760" bIns="91440" rtlCol="0" anchor="ctr"/>
          <a:lstStyle/>
          <a:p>
            <a:endParaRPr lang="en-US" sz="2400" dirty="0">
              <a:solidFill>
                <a:srgbClr val="FFFFFF"/>
              </a:solidFill>
              <a:latin typeface="Franklin Gothic Medium" panose="020B0603020102020204" pitchFamily="34" charset="0"/>
            </a:endParaRPr>
          </a:p>
          <a:p>
            <a:pPr marL="342900" indent="-342900">
              <a:buFont typeface="+mj-lt"/>
              <a:buAutoNum type="arabicPeriod"/>
            </a:pPr>
            <a:r>
              <a:rPr lang="en-US" sz="2400" dirty="0">
                <a:solidFill>
                  <a:srgbClr val="FFFFFF"/>
                </a:solidFill>
                <a:latin typeface="Franklin Gothic Medium"/>
              </a:rPr>
              <a:t>Workforce shortages</a:t>
            </a:r>
          </a:p>
          <a:p>
            <a:pPr marL="342900" indent="-342900">
              <a:buFont typeface="+mj-lt"/>
              <a:buAutoNum type="arabicPeriod"/>
            </a:pPr>
            <a:r>
              <a:rPr lang="en-US" sz="2400" dirty="0">
                <a:solidFill>
                  <a:srgbClr val="FFFFFF"/>
                </a:solidFill>
                <a:latin typeface="Franklin Gothic Medium" panose="020B0603020102020204" pitchFamily="34" charset="0"/>
              </a:rPr>
              <a:t>Need for better coordination among stakeholders</a:t>
            </a:r>
          </a:p>
          <a:p>
            <a:pPr marL="342900" indent="-342900">
              <a:buFont typeface="+mj-lt"/>
              <a:buAutoNum type="arabicPeriod"/>
            </a:pPr>
            <a:r>
              <a:rPr lang="en-US" sz="2400" dirty="0">
                <a:solidFill>
                  <a:srgbClr val="FFFFFF"/>
                </a:solidFill>
                <a:latin typeface="Franklin Gothic Medium" panose="020B0603020102020204" pitchFamily="34" charset="0"/>
              </a:rPr>
              <a:t>Standardized policies, processes and protocols</a:t>
            </a:r>
          </a:p>
          <a:p>
            <a:pPr marL="342900" indent="-342900">
              <a:buFont typeface="+mj-lt"/>
              <a:buAutoNum type="arabicPeriod"/>
            </a:pPr>
            <a:r>
              <a:rPr lang="en-US" sz="2400" dirty="0">
                <a:solidFill>
                  <a:srgbClr val="FFFFFF"/>
                </a:solidFill>
                <a:latin typeface="Franklin Gothic Medium" panose="020B0603020102020204" pitchFamily="34" charset="0"/>
              </a:rPr>
              <a:t>Training on services/protocols/ recovery-focused language</a:t>
            </a:r>
          </a:p>
          <a:p>
            <a:pPr marL="342900" indent="-342900">
              <a:buFont typeface="+mj-lt"/>
              <a:buAutoNum type="arabicPeriod"/>
            </a:pPr>
            <a:r>
              <a:rPr lang="en-US" sz="2400" dirty="0">
                <a:solidFill>
                  <a:srgbClr val="FFFFFF"/>
                </a:solidFill>
                <a:latin typeface="Franklin Gothic Medium" panose="020B0603020102020204" pitchFamily="34" charset="0"/>
              </a:rPr>
              <a:t>Public awareness about crisis services and success stories</a:t>
            </a:r>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28675"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FE2AF1-0EC5-4978-9E3E-939A460A9EE1}"/>
              </a:ext>
            </a:extLst>
          </p:cNvPr>
          <p:cNvSpPr>
            <a:spLocks noGrp="1"/>
          </p:cNvSpPr>
          <p:nvPr>
            <p:ph type="title"/>
          </p:nvPr>
        </p:nvSpPr>
        <p:spPr/>
        <p:txBody>
          <a:bodyPr vert="horz">
            <a:normAutofit/>
          </a:bodyPr>
          <a:lstStyle/>
          <a:p>
            <a:r>
              <a:rPr lang="en-US" sz="3600" b="1" spc="-150" dirty="0">
                <a:latin typeface="Arial"/>
                <a:cs typeface="Arial"/>
              </a:rPr>
              <a:t>Georgia’s Response</a:t>
            </a:r>
          </a:p>
        </p:txBody>
      </p:sp>
      <p:sp>
        <p:nvSpPr>
          <p:cNvPr id="16" name="Rectangle 15">
            <a:extLst>
              <a:ext uri="{FF2B5EF4-FFF2-40B4-BE49-F238E27FC236}">
                <a16:creationId xmlns:a16="http://schemas.microsoft.com/office/drawing/2014/main" id="{6172B794-E0F3-4A4A-AB69-81142CFEAC1D}"/>
              </a:ext>
            </a:extLst>
          </p:cNvPr>
          <p:cNvSpPr/>
          <p:nvPr/>
        </p:nvSpPr>
        <p:spPr>
          <a:xfrm>
            <a:off x="11049000" y="0"/>
            <a:ext cx="838200" cy="30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Franklin Gothic Medium" panose="020B0603020102020204" pitchFamily="34" charset="0"/>
            </a:endParaRPr>
          </a:p>
        </p:txBody>
      </p:sp>
      <p:sp>
        <p:nvSpPr>
          <p:cNvPr id="37" name="Freeform 8">
            <a:extLst>
              <a:ext uri="{FF2B5EF4-FFF2-40B4-BE49-F238E27FC236}">
                <a16:creationId xmlns:a16="http://schemas.microsoft.com/office/drawing/2014/main" id="{7D2BE55C-AB03-D942-8649-CF98FD76F6E9}"/>
              </a:ext>
            </a:extLst>
          </p:cNvPr>
          <p:cNvSpPr/>
          <p:nvPr/>
        </p:nvSpPr>
        <p:spPr>
          <a:xfrm>
            <a:off x="7515930" y="2926759"/>
            <a:ext cx="3802548" cy="570251"/>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tx1"/>
          </a:solidFill>
          <a:ln w="38100">
            <a:solidFill>
              <a:schemeClr val="bg1"/>
            </a:solidFill>
          </a:ln>
          <a:effectLst/>
        </p:spPr>
        <p:txBody>
          <a:bodyPr spcFirstLastPara="0" vert="horz" wrap="square" lIns="144422" tIns="144422" rIns="144422" bIns="144422" numCol="1" spcCol="1270" anchor="ctr" anchorCtr="0">
            <a:noAutofit/>
          </a:bodyPr>
          <a:lstStyle/>
          <a:p>
            <a:pPr algn="ctr" defTabSz="912114">
              <a:lnSpc>
                <a:spcPct val="107000"/>
              </a:lnSpc>
              <a:defRPr/>
            </a:pPr>
            <a:r>
              <a:rPr lang="en-US" sz="2800" b="1" i="1" kern="0" dirty="0">
                <a:solidFill>
                  <a:srgbClr val="FFFFFF"/>
                </a:solidFill>
                <a:latin typeface="Arial" panose="020B0604020202020204"/>
                <a:ea typeface="Calibri" panose="020F0502020204030204" pitchFamily="34" charset="0"/>
                <a:cs typeface="Times New Roman"/>
              </a:rPr>
              <a:t>+24% increase</a:t>
            </a:r>
          </a:p>
        </p:txBody>
      </p:sp>
      <p:sp>
        <p:nvSpPr>
          <p:cNvPr id="39" name="TextBox 38">
            <a:extLst>
              <a:ext uri="{FF2B5EF4-FFF2-40B4-BE49-F238E27FC236}">
                <a16:creationId xmlns:a16="http://schemas.microsoft.com/office/drawing/2014/main" id="{95655653-BA1F-2544-AA98-1B9638F94360}"/>
              </a:ext>
            </a:extLst>
          </p:cNvPr>
          <p:cNvSpPr txBox="1"/>
          <p:nvPr/>
        </p:nvSpPr>
        <p:spPr>
          <a:xfrm>
            <a:off x="7515930" y="1197051"/>
            <a:ext cx="3813654" cy="1708160"/>
          </a:xfrm>
          <a:prstGeom prst="rect">
            <a:avLst/>
          </a:prstGeom>
          <a:solidFill>
            <a:schemeClr val="accent1">
              <a:lumMod val="60000"/>
              <a:lumOff val="40000"/>
            </a:schemeClr>
          </a:solidFill>
          <a:ln w="38100">
            <a:solidFill>
              <a:schemeClr val="bg1"/>
            </a:solidFill>
          </a:ln>
        </p:spPr>
        <p:txBody>
          <a:bodyPr wrap="square" lIns="91440" tIns="45720" rIns="91440" bIns="45720" rtlCol="0" anchor="t">
            <a:spAutoFit/>
          </a:bodyPr>
          <a:lstStyle/>
          <a:p>
            <a:pPr algn="ctr">
              <a:defRPr/>
            </a:pPr>
            <a:r>
              <a:rPr lang="en-US" sz="5950" b="1" kern="0" dirty="0">
                <a:solidFill>
                  <a:srgbClr val="252451"/>
                </a:solidFill>
                <a:latin typeface="Franklin Gothic Medium"/>
              </a:rPr>
              <a:t>275,000</a:t>
            </a:r>
            <a:r>
              <a:rPr lang="en-US" sz="4750" b="1" kern="0" dirty="0">
                <a:solidFill>
                  <a:srgbClr val="252451"/>
                </a:solidFill>
                <a:latin typeface="Franklin Gothic Medium"/>
              </a:rPr>
              <a:t> </a:t>
            </a:r>
            <a:endParaRPr lang="en-US" sz="4788" b="1" kern="0" dirty="0">
              <a:solidFill>
                <a:srgbClr val="252451"/>
              </a:solidFill>
              <a:latin typeface="Franklin Gothic Medium" panose="020B0603020102020204" pitchFamily="34" charset="0"/>
            </a:endParaRPr>
          </a:p>
          <a:p>
            <a:pPr algn="ctr">
              <a:defRPr/>
            </a:pPr>
            <a:r>
              <a:rPr lang="en-US" sz="1400" b="1" kern="0" dirty="0">
                <a:solidFill>
                  <a:srgbClr val="252451"/>
                </a:solidFill>
                <a:latin typeface="Franklin Gothic Medium"/>
              </a:rPr>
              <a:t>total calls, texts and chats to the Georgia Crisis and Access Line (GCAL) in FY21 –</a:t>
            </a:r>
          </a:p>
          <a:p>
            <a:pPr algn="ctr">
              <a:defRPr/>
            </a:pPr>
            <a:r>
              <a:rPr lang="en-US" sz="1750" b="1" kern="0" dirty="0">
                <a:solidFill>
                  <a:srgbClr val="252451"/>
                </a:solidFill>
                <a:latin typeface="Franklin Gothic Medium"/>
              </a:rPr>
              <a:t> </a:t>
            </a:r>
            <a:r>
              <a:rPr lang="en-US" sz="1750" b="1" i="1" kern="0" dirty="0">
                <a:solidFill>
                  <a:srgbClr val="252451"/>
                </a:solidFill>
                <a:latin typeface="Franklin Gothic Medium"/>
              </a:rPr>
              <a:t>highest volume since inception</a:t>
            </a:r>
          </a:p>
        </p:txBody>
      </p:sp>
      <p:sp>
        <p:nvSpPr>
          <p:cNvPr id="10" name="Rectangle 9">
            <a:extLst>
              <a:ext uri="{FF2B5EF4-FFF2-40B4-BE49-F238E27FC236}">
                <a16:creationId xmlns:a16="http://schemas.microsoft.com/office/drawing/2014/main" id="{DD36451E-4504-454D-B736-459EBA4732ED}"/>
              </a:ext>
            </a:extLst>
          </p:cNvPr>
          <p:cNvSpPr/>
          <p:nvPr/>
        </p:nvSpPr>
        <p:spPr>
          <a:xfrm>
            <a:off x="851634" y="1290711"/>
            <a:ext cx="5964802" cy="1737134"/>
          </a:xfrm>
          <a:prstGeom prst="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274320" bIns="45720" rtlCol="0" anchor="ctr"/>
          <a:lstStyle/>
          <a:p>
            <a:pPr lvl="1"/>
            <a:r>
              <a:rPr lang="en-US" sz="2000" b="1" dirty="0">
                <a:solidFill>
                  <a:srgbClr val="000000"/>
                </a:solidFill>
                <a:latin typeface="Franklin Gothic Medium"/>
              </a:rPr>
              <a:t>In our ongoing coalition meetings, </a:t>
            </a:r>
            <a:endParaRPr lang="en-US" dirty="0">
              <a:solidFill>
                <a:srgbClr val="000000"/>
              </a:solidFill>
              <a:latin typeface="Franklin Gothic Medium"/>
            </a:endParaRPr>
          </a:p>
          <a:p>
            <a:pPr lvl="1"/>
            <a:r>
              <a:rPr lang="en-US" sz="2000" b="1" dirty="0">
                <a:solidFill>
                  <a:srgbClr val="000000"/>
                </a:solidFill>
                <a:latin typeface="Franklin Gothic Medium"/>
              </a:rPr>
              <a:t>key themes have emerged as either gaps in our current crisis system or important considerations when planning for 9-8-8:</a:t>
            </a:r>
            <a:endParaRPr lang="en-US" dirty="0">
              <a:solidFill>
                <a:srgbClr val="000000"/>
              </a:solidFill>
              <a:latin typeface="Franklin Gothic Medium"/>
            </a:endParaRPr>
          </a:p>
        </p:txBody>
      </p:sp>
      <p:pic>
        <p:nvPicPr>
          <p:cNvPr id="49" name="Picture 48">
            <a:extLst>
              <a:ext uri="{FF2B5EF4-FFF2-40B4-BE49-F238E27FC236}">
                <a16:creationId xmlns:a16="http://schemas.microsoft.com/office/drawing/2014/main" id="{9FAC457E-FC26-B64E-B39D-765C4751DC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66371" y="75820"/>
            <a:ext cx="797030" cy="1124826"/>
          </a:xfrm>
          <a:prstGeom prst="rect">
            <a:avLst/>
          </a:prstGeom>
        </p:spPr>
      </p:pic>
    </p:spTree>
    <p:extLst>
      <p:ext uri="{BB962C8B-B14F-4D97-AF65-F5344CB8AC3E}">
        <p14:creationId xmlns:p14="http://schemas.microsoft.com/office/powerpoint/2010/main" val="43185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a:bodyPr>
          <a:lstStyle/>
          <a:p>
            <a:r>
              <a:rPr lang="en-US" sz="6000" dirty="0">
                <a:solidFill>
                  <a:schemeClr val="accent4"/>
                </a:solidFill>
              </a:rPr>
              <a:t>Roll Call</a:t>
            </a:r>
            <a:br>
              <a:rPr lang="en-US" sz="6000" dirty="0">
                <a:solidFill>
                  <a:schemeClr val="accent4"/>
                </a:solidFill>
              </a:rPr>
            </a:br>
            <a:br>
              <a:rPr lang="en-US" dirty="0">
                <a:solidFill>
                  <a:schemeClr val="accent4"/>
                </a:solidFill>
              </a:rPr>
            </a:br>
            <a:r>
              <a:rPr lang="en-US" sz="4800" dirty="0">
                <a:solidFill>
                  <a:schemeClr val="accent4"/>
                </a:solidFill>
              </a:rPr>
              <a:t>David Sofferin</a:t>
            </a:r>
            <a:br>
              <a:rPr lang="en-US" sz="4800" dirty="0">
                <a:solidFill>
                  <a:schemeClr val="accent4"/>
                </a:solidFill>
              </a:rPr>
            </a:br>
            <a:r>
              <a:rPr lang="en-US" sz="4800" dirty="0">
                <a:solidFill>
                  <a:schemeClr val="accent4"/>
                </a:solidFill>
              </a:rPr>
              <a:t>Director, Public Affairs</a:t>
            </a:r>
            <a:endParaRPr lang="en-US" sz="6000" dirty="0">
              <a:solidFill>
                <a:schemeClr val="accent4"/>
              </a:solidFill>
            </a:endParaRPr>
          </a:p>
        </p:txBody>
      </p:sp>
    </p:spTree>
    <p:extLst>
      <p:ext uri="{BB962C8B-B14F-4D97-AF65-F5344CB8AC3E}">
        <p14:creationId xmlns:p14="http://schemas.microsoft.com/office/powerpoint/2010/main" val="1266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8341E91B-1F39-884C-90C8-B7957ECFC282}"/>
              </a:ext>
            </a:extLst>
          </p:cNvPr>
          <p:cNvPicPr>
            <a:picLocks noChangeAspect="1"/>
          </p:cNvPicPr>
          <p:nvPr/>
        </p:nvPicPr>
        <p:blipFill>
          <a:blip r:embed="rId5">
            <a:alphaModFix amt="39000"/>
            <a:extLst>
              <a:ext uri="{28A0092B-C50C-407E-A947-70E740481C1C}">
                <a14:useLocalDpi xmlns:a14="http://schemas.microsoft.com/office/drawing/2010/main" val="0"/>
              </a:ext>
            </a:extLst>
          </a:blip>
          <a:stretch>
            <a:fillRect/>
          </a:stretch>
        </p:blipFill>
        <p:spPr>
          <a:xfrm>
            <a:off x="1247098" y="1281466"/>
            <a:ext cx="9363349" cy="4964753"/>
          </a:xfrm>
          <a:prstGeom prst="rect">
            <a:avLst/>
          </a:prstGeom>
        </p:spPr>
      </p:pic>
      <p:graphicFrame>
        <p:nvGraphicFramePr>
          <p:cNvPr id="4" name="Object 3" hidden="1">
            <a:extLst>
              <a:ext uri="{FF2B5EF4-FFF2-40B4-BE49-F238E27FC236}">
                <a16:creationId xmlns:a16="http://schemas.microsoft.com/office/drawing/2014/main" id="{667CC494-DC2A-4EF9-810E-69A5D637C6D5}"/>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29699"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67CC494-DC2A-4EF9-810E-69A5D637C6D5}"/>
                          </a:ext>
                        </a:extLst>
                      </p:cNvPr>
                      <p:cNvPicPr/>
                      <p:nvPr/>
                    </p:nvPicPr>
                    <p:blipFill>
                      <a:blip r:embed="rId7"/>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E4B5FA-158D-48E0-BFAA-2259024416E4}"/>
              </a:ext>
            </a:extLst>
          </p:cNvPr>
          <p:cNvSpPr>
            <a:spLocks noGrp="1"/>
          </p:cNvSpPr>
          <p:nvPr>
            <p:ph type="title"/>
          </p:nvPr>
        </p:nvSpPr>
        <p:spPr>
          <a:xfrm>
            <a:off x="381001" y="122208"/>
            <a:ext cx="10489585" cy="1325563"/>
          </a:xfrm>
        </p:spPr>
        <p:txBody>
          <a:bodyPr vert="horz">
            <a:noAutofit/>
          </a:bodyPr>
          <a:lstStyle/>
          <a:p>
            <a:r>
              <a:rPr lang="en-US" sz="2793" b="1" dirty="0">
                <a:solidFill>
                  <a:srgbClr val="002060"/>
                </a:solidFill>
              </a:rPr>
              <a:t>Georgia’s Crisis System: Current and Future State</a:t>
            </a:r>
          </a:p>
        </p:txBody>
      </p:sp>
      <p:sp>
        <p:nvSpPr>
          <p:cNvPr id="45" name="Rectangle 44">
            <a:extLst>
              <a:ext uri="{FF2B5EF4-FFF2-40B4-BE49-F238E27FC236}">
                <a16:creationId xmlns:a16="http://schemas.microsoft.com/office/drawing/2014/main" id="{D6981C8E-F94C-49EB-81EE-1CF70EE4A8A0}"/>
              </a:ext>
            </a:extLst>
          </p:cNvPr>
          <p:cNvSpPr/>
          <p:nvPr/>
        </p:nvSpPr>
        <p:spPr>
          <a:xfrm>
            <a:off x="1741968" y="3779554"/>
            <a:ext cx="2830033" cy="155444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b="1" dirty="0">
                <a:solidFill>
                  <a:srgbClr val="1D1953"/>
                </a:solidFill>
                <a:latin typeface="Franklin Gothic Medium" panose="020B0603020102020204" pitchFamily="34" charset="0"/>
              </a:rPr>
              <a:t>275,000</a:t>
            </a:r>
            <a:r>
              <a:rPr lang="en-US" sz="1795" b="1" dirty="0">
                <a:solidFill>
                  <a:srgbClr val="1D1953"/>
                </a:solidFill>
                <a:latin typeface="Franklin Gothic Medium" panose="020B0603020102020204" pitchFamily="34" charset="0"/>
              </a:rPr>
              <a:t> calls texts and chats received </a:t>
            </a:r>
          </a:p>
          <a:p>
            <a:pPr algn="ctr"/>
            <a:r>
              <a:rPr lang="en-US" sz="1200" b="1" dirty="0">
                <a:solidFill>
                  <a:srgbClr val="FFFFFF"/>
                </a:solidFill>
                <a:latin typeface="Franklin Gothic Medium" panose="020B0603020102020204" pitchFamily="34" charset="0"/>
              </a:rPr>
              <a:t>(24% increase from previous year)</a:t>
            </a:r>
          </a:p>
        </p:txBody>
      </p:sp>
      <p:sp>
        <p:nvSpPr>
          <p:cNvPr id="98" name="TextBox 97">
            <a:extLst>
              <a:ext uri="{FF2B5EF4-FFF2-40B4-BE49-F238E27FC236}">
                <a16:creationId xmlns:a16="http://schemas.microsoft.com/office/drawing/2014/main" id="{6BF96F7E-FCEF-40D9-B27A-39CC09747116}"/>
              </a:ext>
            </a:extLst>
          </p:cNvPr>
          <p:cNvSpPr txBox="1"/>
          <p:nvPr/>
        </p:nvSpPr>
        <p:spPr>
          <a:xfrm>
            <a:off x="1741968" y="3461789"/>
            <a:ext cx="2830033" cy="27364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97" dirty="0">
                <a:solidFill>
                  <a:srgbClr val="1D1953"/>
                </a:solidFill>
                <a:latin typeface="Franklin Gothic Medium" panose="020B0603020102020204" pitchFamily="34" charset="0"/>
              </a:rPr>
              <a:t>Someone</a:t>
            </a:r>
            <a:r>
              <a:rPr lang="en-US" sz="1197" dirty="0">
                <a:solidFill>
                  <a:srgbClr val="FFFFFF"/>
                </a:solidFill>
                <a:latin typeface="Franklin Gothic Medium" panose="020B0603020102020204" pitchFamily="34" charset="0"/>
              </a:rPr>
              <a:t> </a:t>
            </a:r>
            <a:r>
              <a:rPr lang="en-US" sz="1397" dirty="0">
                <a:solidFill>
                  <a:srgbClr val="1D1953"/>
                </a:solidFill>
                <a:latin typeface="Franklin Gothic Medium" panose="020B0603020102020204" pitchFamily="34" charset="0"/>
              </a:rPr>
              <a:t>to</a:t>
            </a:r>
            <a:r>
              <a:rPr lang="en-US" sz="1197" dirty="0">
                <a:solidFill>
                  <a:srgbClr val="FFFFFF"/>
                </a:solidFill>
                <a:latin typeface="Franklin Gothic Medium" panose="020B0603020102020204" pitchFamily="34" charset="0"/>
              </a:rPr>
              <a:t> </a:t>
            </a:r>
            <a:r>
              <a:rPr lang="en-US" sz="1397" dirty="0">
                <a:solidFill>
                  <a:srgbClr val="1D1953"/>
                </a:solidFill>
                <a:latin typeface="Franklin Gothic Medium" panose="020B0603020102020204" pitchFamily="34" charset="0"/>
              </a:rPr>
              <a:t>Talk</a:t>
            </a:r>
            <a:r>
              <a:rPr lang="en-US" sz="1197" dirty="0">
                <a:solidFill>
                  <a:srgbClr val="FFFFFF"/>
                </a:solidFill>
                <a:latin typeface="Franklin Gothic Medium" panose="020B0603020102020204" pitchFamily="34" charset="0"/>
              </a:rPr>
              <a:t> </a:t>
            </a:r>
            <a:r>
              <a:rPr lang="en-US" sz="1397" dirty="0">
                <a:solidFill>
                  <a:srgbClr val="1D1953"/>
                </a:solidFill>
                <a:latin typeface="Franklin Gothic Medium" panose="020B0603020102020204" pitchFamily="34" charset="0"/>
              </a:rPr>
              <a:t>to</a:t>
            </a:r>
          </a:p>
        </p:txBody>
      </p:sp>
      <p:sp>
        <p:nvSpPr>
          <p:cNvPr id="6" name="TextBox 5">
            <a:extLst>
              <a:ext uri="{FF2B5EF4-FFF2-40B4-BE49-F238E27FC236}">
                <a16:creationId xmlns:a16="http://schemas.microsoft.com/office/drawing/2014/main" id="{288077B1-2510-44EE-9C8A-9D1F2AD9F38C}"/>
              </a:ext>
            </a:extLst>
          </p:cNvPr>
          <p:cNvSpPr txBox="1"/>
          <p:nvPr/>
        </p:nvSpPr>
        <p:spPr>
          <a:xfrm rot="5400000">
            <a:off x="2791948" y="2078203"/>
            <a:ext cx="769441" cy="1912000"/>
          </a:xfrm>
          <a:prstGeom prst="rect">
            <a:avLst/>
          </a:prstGeom>
          <a:noFill/>
        </p:spPr>
        <p:txBody>
          <a:bodyPr vert="vert270" wrap="square" rtlCol="0">
            <a:spAutoFit/>
          </a:bodyPr>
          <a:lstStyle/>
          <a:p>
            <a:pPr algn="ctr"/>
            <a:r>
              <a:rPr lang="en-US" sz="1400" b="1" dirty="0">
                <a:solidFill>
                  <a:srgbClr val="1D1953"/>
                </a:solidFill>
                <a:latin typeface="Franklin Gothic Medium" panose="020B0603020102020204" pitchFamily="34" charset="0"/>
              </a:rPr>
              <a:t>CURRENT STATE</a:t>
            </a:r>
          </a:p>
          <a:p>
            <a:pPr algn="ctr"/>
            <a:r>
              <a:rPr lang="en-US" sz="1200" b="1" dirty="0">
                <a:solidFill>
                  <a:srgbClr val="1D1953"/>
                </a:solidFill>
                <a:latin typeface="Franklin Gothic Medium" panose="020B0603020102020204" pitchFamily="34" charset="0"/>
              </a:rPr>
              <a:t>Note: </a:t>
            </a:r>
            <a:r>
              <a:rPr lang="en-US" sz="1200" dirty="0">
                <a:solidFill>
                  <a:srgbClr val="1D1953"/>
                </a:solidFill>
                <a:latin typeface="Franklin Gothic Medium" panose="020B0603020102020204" pitchFamily="34" charset="0"/>
              </a:rPr>
              <a:t>Numbers reflect FY21 volume</a:t>
            </a:r>
          </a:p>
        </p:txBody>
      </p:sp>
      <p:pic>
        <p:nvPicPr>
          <p:cNvPr id="21" name="Picture 20">
            <a:extLst>
              <a:ext uri="{FF2B5EF4-FFF2-40B4-BE49-F238E27FC236}">
                <a16:creationId xmlns:a16="http://schemas.microsoft.com/office/drawing/2014/main" id="{505BFE5B-09B5-4A04-A135-9314CD1DD26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169562" y="242895"/>
            <a:ext cx="797030" cy="1124826"/>
          </a:xfrm>
          <a:prstGeom prst="rect">
            <a:avLst/>
          </a:prstGeom>
        </p:spPr>
      </p:pic>
      <p:grpSp>
        <p:nvGrpSpPr>
          <p:cNvPr id="24" name="Group 23">
            <a:extLst>
              <a:ext uri="{FF2B5EF4-FFF2-40B4-BE49-F238E27FC236}">
                <a16:creationId xmlns:a16="http://schemas.microsoft.com/office/drawing/2014/main" id="{1D2D5F71-81C3-4269-A15C-034C65506043}"/>
              </a:ext>
            </a:extLst>
          </p:cNvPr>
          <p:cNvGrpSpPr/>
          <p:nvPr/>
        </p:nvGrpSpPr>
        <p:grpSpPr>
          <a:xfrm>
            <a:off x="3020394" y="2175349"/>
            <a:ext cx="7308881" cy="3496695"/>
            <a:chOff x="1142382" y="536366"/>
            <a:chExt cx="7327007" cy="3505367"/>
          </a:xfrm>
        </p:grpSpPr>
        <p:grpSp>
          <p:nvGrpSpPr>
            <p:cNvPr id="25" name="Group 24">
              <a:extLst>
                <a:ext uri="{FF2B5EF4-FFF2-40B4-BE49-F238E27FC236}">
                  <a16:creationId xmlns:a16="http://schemas.microsoft.com/office/drawing/2014/main" id="{1ADFFCA2-84F1-498A-96D1-3D9A46E2A62B}"/>
                </a:ext>
              </a:extLst>
            </p:cNvPr>
            <p:cNvGrpSpPr/>
            <p:nvPr/>
          </p:nvGrpSpPr>
          <p:grpSpPr>
            <a:xfrm>
              <a:off x="1142382" y="536366"/>
              <a:ext cx="7198657" cy="3505367"/>
              <a:chOff x="1142382" y="536366"/>
              <a:chExt cx="7198657" cy="3505367"/>
            </a:xfrm>
          </p:grpSpPr>
          <p:sp>
            <p:nvSpPr>
              <p:cNvPr id="58" name="Rectangle 57">
                <a:extLst>
                  <a:ext uri="{FF2B5EF4-FFF2-40B4-BE49-F238E27FC236}">
                    <a16:creationId xmlns:a16="http://schemas.microsoft.com/office/drawing/2014/main" id="{330370D4-21B4-455B-A3DB-1048FC17632D}"/>
                  </a:ext>
                </a:extLst>
              </p:cNvPr>
              <p:cNvSpPr/>
              <p:nvPr/>
            </p:nvSpPr>
            <p:spPr>
              <a:xfrm>
                <a:off x="5503987" y="841898"/>
                <a:ext cx="2837052" cy="18218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397" b="1" dirty="0">
                  <a:solidFill>
                    <a:srgbClr val="1D1953"/>
                  </a:solidFill>
                  <a:latin typeface="Franklin Gothic Medium" panose="020B0603020102020204" pitchFamily="34" charset="0"/>
                </a:endParaRPr>
              </a:p>
            </p:txBody>
          </p:sp>
          <p:sp>
            <p:nvSpPr>
              <p:cNvPr id="59" name="TextBox 58">
                <a:extLst>
                  <a:ext uri="{FF2B5EF4-FFF2-40B4-BE49-F238E27FC236}">
                    <a16:creationId xmlns:a16="http://schemas.microsoft.com/office/drawing/2014/main" id="{8B3A6C68-D072-49DC-8007-91F15BD87F72}"/>
                  </a:ext>
                </a:extLst>
              </p:cNvPr>
              <p:cNvSpPr txBox="1"/>
              <p:nvPr/>
            </p:nvSpPr>
            <p:spPr>
              <a:xfrm>
                <a:off x="5503986" y="536366"/>
                <a:ext cx="2837052"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6057">
                  <a:defRPr/>
                </a:pPr>
                <a:r>
                  <a:rPr lang="en-US" sz="1397" dirty="0">
                    <a:solidFill>
                      <a:srgbClr val="1D1953"/>
                    </a:solidFill>
                    <a:latin typeface="Franklin Gothic Medium" panose="020B0603020102020204" pitchFamily="34" charset="0"/>
                  </a:rPr>
                  <a:t>Someone</a:t>
                </a:r>
                <a:r>
                  <a:rPr lang="en-US" sz="1197" dirty="0">
                    <a:solidFill>
                      <a:srgbClr val="FFFFFF"/>
                    </a:solidFill>
                    <a:latin typeface="Franklin Gothic Medium" panose="020B0603020102020204" pitchFamily="34" charset="0"/>
                  </a:rPr>
                  <a:t> </a:t>
                </a:r>
                <a:r>
                  <a:rPr lang="en-US" sz="1397" dirty="0">
                    <a:solidFill>
                      <a:srgbClr val="1D1953"/>
                    </a:solidFill>
                    <a:latin typeface="Franklin Gothic Medium" panose="020B0603020102020204" pitchFamily="34" charset="0"/>
                  </a:rPr>
                  <a:t>to</a:t>
                </a:r>
                <a:r>
                  <a:rPr lang="en-US" sz="1197" dirty="0">
                    <a:solidFill>
                      <a:srgbClr val="FFFFFF"/>
                    </a:solidFill>
                    <a:latin typeface="Franklin Gothic Medium" panose="020B0603020102020204" pitchFamily="34" charset="0"/>
                  </a:rPr>
                  <a:t> </a:t>
                </a:r>
                <a:r>
                  <a:rPr lang="en-US" sz="1397" dirty="0">
                    <a:solidFill>
                      <a:srgbClr val="1D1953"/>
                    </a:solidFill>
                    <a:latin typeface="Franklin Gothic Medium" panose="020B0603020102020204" pitchFamily="34" charset="0"/>
                  </a:rPr>
                  <a:t>Talk</a:t>
                </a:r>
                <a:r>
                  <a:rPr lang="en-US" sz="1197" dirty="0">
                    <a:solidFill>
                      <a:srgbClr val="FFFFFF"/>
                    </a:solidFill>
                    <a:latin typeface="Franklin Gothic Medium" panose="020B0603020102020204" pitchFamily="34" charset="0"/>
                  </a:rPr>
                  <a:t> </a:t>
                </a:r>
                <a:r>
                  <a:rPr lang="en-US" sz="1397" dirty="0">
                    <a:solidFill>
                      <a:srgbClr val="1D1953"/>
                    </a:solidFill>
                    <a:latin typeface="Franklin Gothic Medium" panose="020B0603020102020204" pitchFamily="34" charset="0"/>
                  </a:rPr>
                  <a:t>to</a:t>
                </a:r>
              </a:p>
            </p:txBody>
          </p:sp>
          <p:grpSp>
            <p:nvGrpSpPr>
              <p:cNvPr id="60" name="Group 59">
                <a:extLst>
                  <a:ext uri="{FF2B5EF4-FFF2-40B4-BE49-F238E27FC236}">
                    <a16:creationId xmlns:a16="http://schemas.microsoft.com/office/drawing/2014/main" id="{51131603-8395-4ED8-8466-CA916B4BE673}"/>
                  </a:ext>
                </a:extLst>
              </p:cNvPr>
              <p:cNvGrpSpPr/>
              <p:nvPr/>
            </p:nvGrpSpPr>
            <p:grpSpPr>
              <a:xfrm>
                <a:off x="4741992" y="1411182"/>
                <a:ext cx="858626" cy="877184"/>
                <a:chOff x="4825116" y="296242"/>
                <a:chExt cx="858626" cy="877184"/>
              </a:xfrm>
            </p:grpSpPr>
            <p:sp>
              <p:nvSpPr>
                <p:cNvPr id="70" name="Oval 69">
                  <a:extLst>
                    <a:ext uri="{FF2B5EF4-FFF2-40B4-BE49-F238E27FC236}">
                      <a16:creationId xmlns:a16="http://schemas.microsoft.com/office/drawing/2014/main" id="{B4700EC2-36E1-42E2-BD3B-2491ABBB4640}"/>
                    </a:ext>
                  </a:extLst>
                </p:cNvPr>
                <p:cNvSpPr/>
                <p:nvPr/>
              </p:nvSpPr>
              <p:spPr>
                <a:xfrm>
                  <a:off x="4825116" y="296242"/>
                  <a:ext cx="858626" cy="877184"/>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srgbClr val="FFFFFF"/>
                    </a:solidFill>
                    <a:latin typeface="Franklin Gothic Medium" panose="020B0603020102020204" pitchFamily="34" charset="0"/>
                  </a:endParaRPr>
                </a:p>
              </p:txBody>
            </p:sp>
            <p:sp>
              <p:nvSpPr>
                <p:cNvPr id="71" name="object 26">
                  <a:extLst>
                    <a:ext uri="{FF2B5EF4-FFF2-40B4-BE49-F238E27FC236}">
                      <a16:creationId xmlns:a16="http://schemas.microsoft.com/office/drawing/2014/main" id="{0A20CF09-C62F-4A83-8F8A-F77F3284BEA1}"/>
                    </a:ext>
                  </a:extLst>
                </p:cNvPr>
                <p:cNvSpPr/>
                <p:nvPr/>
              </p:nvSpPr>
              <p:spPr>
                <a:xfrm rot="20375828">
                  <a:off x="5106680" y="406013"/>
                  <a:ext cx="305292" cy="632320"/>
                </a:xfrm>
                <a:custGeom>
                  <a:avLst/>
                  <a:gdLst/>
                  <a:ahLst/>
                  <a:cxnLst/>
                  <a:rect l="l" t="t" r="r" b="b"/>
                  <a:pathLst>
                    <a:path w="426085" h="715010">
                      <a:moveTo>
                        <a:pt x="265506" y="66294"/>
                      </a:moveTo>
                      <a:lnTo>
                        <a:pt x="173278" y="66294"/>
                      </a:lnTo>
                      <a:lnTo>
                        <a:pt x="173278" y="91744"/>
                      </a:lnTo>
                      <a:lnTo>
                        <a:pt x="265506" y="91744"/>
                      </a:lnTo>
                      <a:lnTo>
                        <a:pt x="265506" y="66294"/>
                      </a:lnTo>
                      <a:close/>
                    </a:path>
                    <a:path w="426085" h="715010">
                      <a:moveTo>
                        <a:pt x="371551" y="441159"/>
                      </a:moveTo>
                      <a:lnTo>
                        <a:pt x="371538" y="434162"/>
                      </a:lnTo>
                      <a:lnTo>
                        <a:pt x="371068" y="430123"/>
                      </a:lnTo>
                      <a:lnTo>
                        <a:pt x="369849" y="424954"/>
                      </a:lnTo>
                      <a:lnTo>
                        <a:pt x="369163" y="421868"/>
                      </a:lnTo>
                      <a:lnTo>
                        <a:pt x="368122" y="418566"/>
                      </a:lnTo>
                      <a:lnTo>
                        <a:pt x="366560" y="414718"/>
                      </a:lnTo>
                      <a:lnTo>
                        <a:pt x="365239" y="411480"/>
                      </a:lnTo>
                      <a:lnTo>
                        <a:pt x="364959" y="411251"/>
                      </a:lnTo>
                      <a:lnTo>
                        <a:pt x="361823" y="408609"/>
                      </a:lnTo>
                      <a:lnTo>
                        <a:pt x="346024" y="405218"/>
                      </a:lnTo>
                      <a:lnTo>
                        <a:pt x="346024" y="441159"/>
                      </a:lnTo>
                      <a:lnTo>
                        <a:pt x="342773" y="457200"/>
                      </a:lnTo>
                      <a:lnTo>
                        <a:pt x="333578" y="470789"/>
                      </a:lnTo>
                      <a:lnTo>
                        <a:pt x="319951" y="479958"/>
                      </a:lnTo>
                      <a:lnTo>
                        <a:pt x="303288" y="483323"/>
                      </a:lnTo>
                      <a:lnTo>
                        <a:pt x="255384" y="477812"/>
                      </a:lnTo>
                      <a:lnTo>
                        <a:pt x="211302" y="462114"/>
                      </a:lnTo>
                      <a:lnTo>
                        <a:pt x="172300" y="437489"/>
                      </a:lnTo>
                      <a:lnTo>
                        <a:pt x="139661" y="405206"/>
                      </a:lnTo>
                      <a:lnTo>
                        <a:pt x="114655" y="366522"/>
                      </a:lnTo>
                      <a:lnTo>
                        <a:pt x="98552" y="322681"/>
                      </a:lnTo>
                      <a:lnTo>
                        <a:pt x="92697" y="275424"/>
                      </a:lnTo>
                      <a:lnTo>
                        <a:pt x="92633" y="273926"/>
                      </a:lnTo>
                      <a:lnTo>
                        <a:pt x="96050" y="257467"/>
                      </a:lnTo>
                      <a:lnTo>
                        <a:pt x="105181" y="243992"/>
                      </a:lnTo>
                      <a:lnTo>
                        <a:pt x="118681" y="234848"/>
                      </a:lnTo>
                      <a:lnTo>
                        <a:pt x="135166" y="231406"/>
                      </a:lnTo>
                      <a:lnTo>
                        <a:pt x="135661" y="231444"/>
                      </a:lnTo>
                      <a:lnTo>
                        <a:pt x="136144" y="231444"/>
                      </a:lnTo>
                      <a:lnTo>
                        <a:pt x="136626" y="231406"/>
                      </a:lnTo>
                      <a:lnTo>
                        <a:pt x="139395" y="231432"/>
                      </a:lnTo>
                      <a:lnTo>
                        <a:pt x="142189" y="231711"/>
                      </a:lnTo>
                      <a:lnTo>
                        <a:pt x="144970" y="232270"/>
                      </a:lnTo>
                      <a:lnTo>
                        <a:pt x="161925" y="308508"/>
                      </a:lnTo>
                      <a:lnTo>
                        <a:pt x="157124" y="312077"/>
                      </a:lnTo>
                      <a:lnTo>
                        <a:pt x="151638" y="314579"/>
                      </a:lnTo>
                      <a:lnTo>
                        <a:pt x="142189" y="316674"/>
                      </a:lnTo>
                      <a:lnTo>
                        <a:pt x="139115" y="318960"/>
                      </a:lnTo>
                      <a:lnTo>
                        <a:pt x="135585" y="325348"/>
                      </a:lnTo>
                      <a:lnTo>
                        <a:pt x="135280" y="329145"/>
                      </a:lnTo>
                      <a:lnTo>
                        <a:pt x="136512" y="332574"/>
                      </a:lnTo>
                      <a:lnTo>
                        <a:pt x="153936" y="367931"/>
                      </a:lnTo>
                      <a:lnTo>
                        <a:pt x="178625" y="398424"/>
                      </a:lnTo>
                      <a:lnTo>
                        <a:pt x="209372" y="422846"/>
                      </a:lnTo>
                      <a:lnTo>
                        <a:pt x="244919" y="439966"/>
                      </a:lnTo>
                      <a:lnTo>
                        <a:pt x="248361" y="441159"/>
                      </a:lnTo>
                      <a:lnTo>
                        <a:pt x="252120" y="440842"/>
                      </a:lnTo>
                      <a:lnTo>
                        <a:pt x="258470" y="437349"/>
                      </a:lnTo>
                      <a:lnTo>
                        <a:pt x="260743" y="434340"/>
                      </a:lnTo>
                      <a:lnTo>
                        <a:pt x="262928" y="424954"/>
                      </a:lnTo>
                      <a:lnTo>
                        <a:pt x="265506" y="419481"/>
                      </a:lnTo>
                      <a:lnTo>
                        <a:pt x="345071" y="431038"/>
                      </a:lnTo>
                      <a:lnTo>
                        <a:pt x="346024" y="441159"/>
                      </a:lnTo>
                      <a:lnTo>
                        <a:pt x="346024" y="405218"/>
                      </a:lnTo>
                      <a:lnTo>
                        <a:pt x="263156" y="387400"/>
                      </a:lnTo>
                      <a:lnTo>
                        <a:pt x="258826" y="388620"/>
                      </a:lnTo>
                      <a:lnTo>
                        <a:pt x="249821" y="397281"/>
                      </a:lnTo>
                      <a:lnTo>
                        <a:pt x="245021" y="403948"/>
                      </a:lnTo>
                      <a:lnTo>
                        <a:pt x="241541" y="411251"/>
                      </a:lnTo>
                      <a:lnTo>
                        <a:pt x="217678" y="397852"/>
                      </a:lnTo>
                      <a:lnTo>
                        <a:pt x="196659" y="380453"/>
                      </a:lnTo>
                      <a:lnTo>
                        <a:pt x="179044" y="359625"/>
                      </a:lnTo>
                      <a:lnTo>
                        <a:pt x="165404" y="335940"/>
                      </a:lnTo>
                      <a:lnTo>
                        <a:pt x="172694" y="332536"/>
                      </a:lnTo>
                      <a:lnTo>
                        <a:pt x="179362" y="327837"/>
                      </a:lnTo>
                      <a:lnTo>
                        <a:pt x="188137" y="318947"/>
                      </a:lnTo>
                      <a:lnTo>
                        <a:pt x="189407" y="314553"/>
                      </a:lnTo>
                      <a:lnTo>
                        <a:pt x="170916" y="231406"/>
                      </a:lnTo>
                      <a:lnTo>
                        <a:pt x="167309" y="215163"/>
                      </a:lnTo>
                      <a:lnTo>
                        <a:pt x="141135" y="205968"/>
                      </a:lnTo>
                      <a:lnTo>
                        <a:pt x="135496" y="205968"/>
                      </a:lnTo>
                      <a:lnTo>
                        <a:pt x="87325" y="225894"/>
                      </a:lnTo>
                      <a:lnTo>
                        <a:pt x="67157" y="273926"/>
                      </a:lnTo>
                      <a:lnTo>
                        <a:pt x="67132" y="275424"/>
                      </a:lnTo>
                      <a:lnTo>
                        <a:pt x="72313" y="322402"/>
                      </a:lnTo>
                      <a:lnTo>
                        <a:pt x="86372" y="366179"/>
                      </a:lnTo>
                      <a:lnTo>
                        <a:pt x="108331" y="405815"/>
                      </a:lnTo>
                      <a:lnTo>
                        <a:pt x="137236" y="440359"/>
                      </a:lnTo>
                      <a:lnTo>
                        <a:pt x="172135" y="468871"/>
                      </a:lnTo>
                      <a:lnTo>
                        <a:pt x="212090" y="490410"/>
                      </a:lnTo>
                      <a:lnTo>
                        <a:pt x="256120" y="504024"/>
                      </a:lnTo>
                      <a:lnTo>
                        <a:pt x="303288" y="508774"/>
                      </a:lnTo>
                      <a:lnTo>
                        <a:pt x="329882" y="503402"/>
                      </a:lnTo>
                      <a:lnTo>
                        <a:pt x="351624" y="488772"/>
                      </a:lnTo>
                      <a:lnTo>
                        <a:pt x="355307" y="483323"/>
                      </a:lnTo>
                      <a:lnTo>
                        <a:pt x="366293" y="467093"/>
                      </a:lnTo>
                      <a:lnTo>
                        <a:pt x="371551" y="441159"/>
                      </a:lnTo>
                      <a:close/>
                    </a:path>
                    <a:path w="426085" h="715010">
                      <a:moveTo>
                        <a:pt x="425577" y="60045"/>
                      </a:moveTo>
                      <a:lnTo>
                        <a:pt x="420344" y="36690"/>
                      </a:lnTo>
                      <a:lnTo>
                        <a:pt x="406082" y="17602"/>
                      </a:lnTo>
                      <a:lnTo>
                        <a:pt x="400050" y="13931"/>
                      </a:lnTo>
                      <a:lnTo>
                        <a:pt x="400050" y="60045"/>
                      </a:lnTo>
                      <a:lnTo>
                        <a:pt x="400050" y="510336"/>
                      </a:lnTo>
                      <a:lnTo>
                        <a:pt x="400050" y="614337"/>
                      </a:lnTo>
                      <a:lnTo>
                        <a:pt x="69240" y="614337"/>
                      </a:lnTo>
                      <a:lnTo>
                        <a:pt x="69240" y="639787"/>
                      </a:lnTo>
                      <a:lnTo>
                        <a:pt x="400050" y="639787"/>
                      </a:lnTo>
                      <a:lnTo>
                        <a:pt x="400050" y="654710"/>
                      </a:lnTo>
                      <a:lnTo>
                        <a:pt x="396824" y="668159"/>
                      </a:lnTo>
                      <a:lnTo>
                        <a:pt x="388048" y="679157"/>
                      </a:lnTo>
                      <a:lnTo>
                        <a:pt x="375031" y="686574"/>
                      </a:lnTo>
                      <a:lnTo>
                        <a:pt x="359105" y="689305"/>
                      </a:lnTo>
                      <a:lnTo>
                        <a:pt x="66459" y="689305"/>
                      </a:lnTo>
                      <a:lnTo>
                        <a:pt x="50546" y="686574"/>
                      </a:lnTo>
                      <a:lnTo>
                        <a:pt x="37528" y="679157"/>
                      </a:lnTo>
                      <a:lnTo>
                        <a:pt x="28752" y="668159"/>
                      </a:lnTo>
                      <a:lnTo>
                        <a:pt x="25527" y="654710"/>
                      </a:lnTo>
                      <a:lnTo>
                        <a:pt x="25527" y="511124"/>
                      </a:lnTo>
                      <a:lnTo>
                        <a:pt x="25527" y="60045"/>
                      </a:lnTo>
                      <a:lnTo>
                        <a:pt x="28752" y="46583"/>
                      </a:lnTo>
                      <a:lnTo>
                        <a:pt x="37528" y="35585"/>
                      </a:lnTo>
                      <a:lnTo>
                        <a:pt x="50546" y="28168"/>
                      </a:lnTo>
                      <a:lnTo>
                        <a:pt x="66471" y="25450"/>
                      </a:lnTo>
                      <a:lnTo>
                        <a:pt x="359117" y="25450"/>
                      </a:lnTo>
                      <a:lnTo>
                        <a:pt x="375043" y="28168"/>
                      </a:lnTo>
                      <a:lnTo>
                        <a:pt x="388048" y="35585"/>
                      </a:lnTo>
                      <a:lnTo>
                        <a:pt x="396824" y="46583"/>
                      </a:lnTo>
                      <a:lnTo>
                        <a:pt x="400050" y="60045"/>
                      </a:lnTo>
                      <a:lnTo>
                        <a:pt x="400050" y="13931"/>
                      </a:lnTo>
                      <a:lnTo>
                        <a:pt x="384962" y="4724"/>
                      </a:lnTo>
                      <a:lnTo>
                        <a:pt x="359117" y="0"/>
                      </a:lnTo>
                      <a:lnTo>
                        <a:pt x="66471" y="0"/>
                      </a:lnTo>
                      <a:lnTo>
                        <a:pt x="40627" y="4724"/>
                      </a:lnTo>
                      <a:lnTo>
                        <a:pt x="19494" y="17602"/>
                      </a:lnTo>
                      <a:lnTo>
                        <a:pt x="5232" y="36690"/>
                      </a:lnTo>
                      <a:lnTo>
                        <a:pt x="0" y="60045"/>
                      </a:lnTo>
                      <a:lnTo>
                        <a:pt x="0" y="511124"/>
                      </a:lnTo>
                      <a:lnTo>
                        <a:pt x="0" y="654710"/>
                      </a:lnTo>
                      <a:lnTo>
                        <a:pt x="5232" y="678053"/>
                      </a:lnTo>
                      <a:lnTo>
                        <a:pt x="19494" y="697141"/>
                      </a:lnTo>
                      <a:lnTo>
                        <a:pt x="40614" y="710031"/>
                      </a:lnTo>
                      <a:lnTo>
                        <a:pt x="66459" y="714756"/>
                      </a:lnTo>
                      <a:lnTo>
                        <a:pt x="359105" y="714756"/>
                      </a:lnTo>
                      <a:lnTo>
                        <a:pt x="384962" y="710031"/>
                      </a:lnTo>
                      <a:lnTo>
                        <a:pt x="406082" y="697141"/>
                      </a:lnTo>
                      <a:lnTo>
                        <a:pt x="420344" y="678053"/>
                      </a:lnTo>
                      <a:lnTo>
                        <a:pt x="425577" y="654710"/>
                      </a:lnTo>
                      <a:lnTo>
                        <a:pt x="425577" y="510336"/>
                      </a:lnTo>
                      <a:lnTo>
                        <a:pt x="425577" y="60045"/>
                      </a:lnTo>
                      <a:close/>
                    </a:path>
                  </a:pathLst>
                </a:custGeom>
                <a:solidFill>
                  <a:schemeClr val="bg1"/>
                </a:solidFill>
              </p:spPr>
              <p:txBody>
                <a:bodyPr wrap="square" lIns="0" tIns="0" rIns="0" bIns="0" rtlCol="0"/>
                <a:lstStyle/>
                <a:p>
                  <a:pPr defTabSz="456057">
                    <a:lnSpc>
                      <a:spcPct val="120000"/>
                    </a:lnSpc>
                    <a:spcAft>
                      <a:spcPts val="599"/>
                    </a:spcAft>
                    <a:defRPr/>
                  </a:pPr>
                  <a:endParaRPr sz="1397" dirty="0">
                    <a:solidFill>
                      <a:srgbClr val="000000"/>
                    </a:solidFill>
                    <a:latin typeface="Franklin Gothic Medium" panose="020B0603020102020204" pitchFamily="34" charset="0"/>
                  </a:endParaRPr>
                </a:p>
              </p:txBody>
            </p:sp>
          </p:grpSp>
          <p:sp>
            <p:nvSpPr>
              <p:cNvPr id="65" name="Rectangle 64">
                <a:extLst>
                  <a:ext uri="{FF2B5EF4-FFF2-40B4-BE49-F238E27FC236}">
                    <a16:creationId xmlns:a16="http://schemas.microsoft.com/office/drawing/2014/main" id="{C75E6BB1-C420-46D7-B82A-E417C3750EA1}"/>
                  </a:ext>
                </a:extLst>
              </p:cNvPr>
              <p:cNvSpPr/>
              <p:nvPr/>
            </p:nvSpPr>
            <p:spPr>
              <a:xfrm>
                <a:off x="1142382" y="3733957"/>
                <a:ext cx="3060167" cy="307776"/>
              </a:xfrm>
              <a:prstGeom prst="rect">
                <a:avLst/>
              </a:prstGeom>
            </p:spPr>
            <p:txBody>
              <a:bodyPr wrap="square">
                <a:spAutoFit/>
              </a:bodyPr>
              <a:lstStyle/>
              <a:p>
                <a:pPr algn="ctr" defTabSz="456057">
                  <a:defRPr/>
                </a:pPr>
                <a:r>
                  <a:rPr lang="en-US" sz="1397" b="1" dirty="0">
                    <a:solidFill>
                      <a:srgbClr val="FFFFFF"/>
                    </a:solidFill>
                    <a:latin typeface="Franklin Gothic Medium" panose="020B0603020102020204" pitchFamily="34" charset="0"/>
                  </a:rPr>
                  <a:t>over 2x the current volume</a:t>
                </a:r>
              </a:p>
            </p:txBody>
          </p:sp>
        </p:grpSp>
        <p:sp>
          <p:nvSpPr>
            <p:cNvPr id="53" name="Rectangle 52">
              <a:extLst>
                <a:ext uri="{FF2B5EF4-FFF2-40B4-BE49-F238E27FC236}">
                  <a16:creationId xmlns:a16="http://schemas.microsoft.com/office/drawing/2014/main" id="{CD13D19E-8A44-40FE-A8AF-3837A9FC5F1A}"/>
                </a:ext>
              </a:extLst>
            </p:cNvPr>
            <p:cNvSpPr/>
            <p:nvPr/>
          </p:nvSpPr>
          <p:spPr>
            <a:xfrm>
              <a:off x="4810626" y="3733956"/>
              <a:ext cx="3060167" cy="307777"/>
            </a:xfrm>
            <a:prstGeom prst="rect">
              <a:avLst/>
            </a:prstGeom>
          </p:spPr>
          <p:txBody>
            <a:bodyPr wrap="square">
              <a:spAutoFit/>
            </a:bodyPr>
            <a:lstStyle/>
            <a:p>
              <a:pPr algn="ctr" defTabSz="456057">
                <a:defRPr/>
              </a:pPr>
              <a:r>
                <a:rPr lang="en-US" sz="1397" b="1" dirty="0">
                  <a:solidFill>
                    <a:srgbClr val="FFFFFF"/>
                  </a:solidFill>
                  <a:latin typeface="Franklin Gothic Medium" panose="020B0603020102020204" pitchFamily="34" charset="0"/>
                </a:rPr>
                <a:t>over 2x the current volume</a:t>
              </a:r>
            </a:p>
          </p:txBody>
        </p:sp>
        <p:grpSp>
          <p:nvGrpSpPr>
            <p:cNvPr id="42" name="Group 41">
              <a:extLst>
                <a:ext uri="{FF2B5EF4-FFF2-40B4-BE49-F238E27FC236}">
                  <a16:creationId xmlns:a16="http://schemas.microsoft.com/office/drawing/2014/main" id="{426094C4-6F03-44D8-BDE4-6C6B544399EC}"/>
                </a:ext>
              </a:extLst>
            </p:cNvPr>
            <p:cNvGrpSpPr/>
            <p:nvPr/>
          </p:nvGrpSpPr>
          <p:grpSpPr>
            <a:xfrm>
              <a:off x="8118617" y="3546913"/>
              <a:ext cx="350772" cy="337972"/>
              <a:chOff x="6311433" y="5691799"/>
              <a:chExt cx="745384" cy="718185"/>
            </a:xfrm>
          </p:grpSpPr>
          <p:sp>
            <p:nvSpPr>
              <p:cNvPr id="43" name="object 27">
                <a:extLst>
                  <a:ext uri="{FF2B5EF4-FFF2-40B4-BE49-F238E27FC236}">
                    <a16:creationId xmlns:a16="http://schemas.microsoft.com/office/drawing/2014/main" id="{36DE7683-0873-43A6-86FA-BD933C56E526}"/>
                  </a:ext>
                </a:extLst>
              </p:cNvPr>
              <p:cNvSpPr/>
              <p:nvPr/>
            </p:nvSpPr>
            <p:spPr>
              <a:xfrm>
                <a:off x="6311433" y="5691799"/>
                <a:ext cx="713105" cy="718185"/>
              </a:xfrm>
              <a:custGeom>
                <a:avLst/>
                <a:gdLst/>
                <a:ahLst/>
                <a:cxnLst/>
                <a:rect l="l" t="t" r="r" b="b"/>
                <a:pathLst>
                  <a:path w="713104" h="718185">
                    <a:moveTo>
                      <a:pt x="342898" y="631888"/>
                    </a:moveTo>
                    <a:lnTo>
                      <a:pt x="348353" y="635405"/>
                    </a:lnTo>
                    <a:lnTo>
                      <a:pt x="354496" y="636601"/>
                    </a:lnTo>
                    <a:lnTo>
                      <a:pt x="360654" y="635476"/>
                    </a:lnTo>
                    <a:lnTo>
                      <a:pt x="398427" y="601457"/>
                    </a:lnTo>
                    <a:lnTo>
                      <a:pt x="442035" y="558672"/>
                    </a:lnTo>
                    <a:lnTo>
                      <a:pt x="487694" y="511228"/>
                    </a:lnTo>
                    <a:lnTo>
                      <a:pt x="526123" y="466681"/>
                    </a:lnTo>
                    <a:lnTo>
                      <a:pt x="548041" y="432587"/>
                    </a:lnTo>
                    <a:lnTo>
                      <a:pt x="555361" y="392830"/>
                    </a:lnTo>
                    <a:lnTo>
                      <a:pt x="547158" y="354674"/>
                    </a:lnTo>
                    <a:lnTo>
                      <a:pt x="525249" y="322378"/>
                    </a:lnTo>
                    <a:lnTo>
                      <a:pt x="491450" y="300202"/>
                    </a:lnTo>
                    <a:lnTo>
                      <a:pt x="451693" y="292882"/>
                    </a:lnTo>
                    <a:lnTo>
                      <a:pt x="413537" y="301085"/>
                    </a:lnTo>
                    <a:lnTo>
                      <a:pt x="381241" y="322994"/>
                    </a:lnTo>
                    <a:lnTo>
                      <a:pt x="359065" y="356793"/>
                    </a:lnTo>
                    <a:lnTo>
                      <a:pt x="356563" y="364731"/>
                    </a:lnTo>
                    <a:lnTo>
                      <a:pt x="355903" y="362216"/>
                    </a:lnTo>
                    <a:lnTo>
                      <a:pt x="332818" y="323694"/>
                    </a:lnTo>
                    <a:lnTo>
                      <a:pt x="300883" y="301263"/>
                    </a:lnTo>
                    <a:lnTo>
                      <a:pt x="262866" y="292443"/>
                    </a:lnTo>
                    <a:lnTo>
                      <a:pt x="222997" y="299123"/>
                    </a:lnTo>
                    <a:lnTo>
                      <a:pt x="188843" y="320747"/>
                    </a:lnTo>
                    <a:lnTo>
                      <a:pt x="166412" y="352680"/>
                    </a:lnTo>
                    <a:lnTo>
                      <a:pt x="157593" y="390693"/>
                    </a:lnTo>
                    <a:lnTo>
                      <a:pt x="164272" y="430555"/>
                    </a:lnTo>
                    <a:lnTo>
                      <a:pt x="185634" y="464914"/>
                    </a:lnTo>
                    <a:lnTo>
                      <a:pt x="223332" y="509866"/>
                    </a:lnTo>
                    <a:lnTo>
                      <a:pt x="268211" y="557771"/>
                    </a:lnTo>
                    <a:lnTo>
                      <a:pt x="311118" y="600991"/>
                    </a:lnTo>
                    <a:lnTo>
                      <a:pt x="342898" y="631888"/>
                    </a:lnTo>
                    <a:close/>
                  </a:path>
                  <a:path w="713104" h="718185">
                    <a:moveTo>
                      <a:pt x="656994" y="654342"/>
                    </a:moveTo>
                    <a:lnTo>
                      <a:pt x="656994" y="366661"/>
                    </a:lnTo>
                    <a:lnTo>
                      <a:pt x="656994" y="357276"/>
                    </a:lnTo>
                    <a:lnTo>
                      <a:pt x="664602" y="349681"/>
                    </a:lnTo>
                    <a:lnTo>
                      <a:pt x="673974" y="349681"/>
                    </a:lnTo>
                    <a:lnTo>
                      <a:pt x="697855" y="341962"/>
                    </a:lnTo>
                    <a:lnTo>
                      <a:pt x="711630" y="323191"/>
                    </a:lnTo>
                    <a:lnTo>
                      <a:pt x="712936" y="299945"/>
                    </a:lnTo>
                    <a:lnTo>
                      <a:pt x="699412" y="278803"/>
                    </a:lnTo>
                    <a:lnTo>
                      <a:pt x="655978" y="243001"/>
                    </a:lnTo>
                    <a:lnTo>
                      <a:pt x="652067" y="239775"/>
                    </a:lnTo>
                    <a:lnTo>
                      <a:pt x="649793" y="234975"/>
                    </a:lnTo>
                    <a:lnTo>
                      <a:pt x="649793" y="229895"/>
                    </a:lnTo>
                    <a:lnTo>
                      <a:pt x="649793" y="91909"/>
                    </a:lnTo>
                    <a:lnTo>
                      <a:pt x="649793" y="82537"/>
                    </a:lnTo>
                    <a:lnTo>
                      <a:pt x="642186" y="74929"/>
                    </a:lnTo>
                    <a:lnTo>
                      <a:pt x="632814" y="74929"/>
                    </a:lnTo>
                    <a:lnTo>
                      <a:pt x="559230" y="74929"/>
                    </a:lnTo>
                    <a:lnTo>
                      <a:pt x="549857" y="74929"/>
                    </a:lnTo>
                    <a:lnTo>
                      <a:pt x="542250" y="82537"/>
                    </a:lnTo>
                    <a:lnTo>
                      <a:pt x="542250" y="91909"/>
                    </a:lnTo>
                    <a:lnTo>
                      <a:pt x="542250" y="113334"/>
                    </a:lnTo>
                    <a:lnTo>
                      <a:pt x="539467" y="122721"/>
                    </a:lnTo>
                    <a:lnTo>
                      <a:pt x="532515" y="128693"/>
                    </a:lnTo>
                    <a:lnTo>
                      <a:pt x="523487" y="130263"/>
                    </a:lnTo>
                    <a:lnTo>
                      <a:pt x="514475" y="126441"/>
                    </a:lnTo>
                    <a:lnTo>
                      <a:pt x="367282" y="5168"/>
                    </a:lnTo>
                    <a:lnTo>
                      <a:pt x="361008" y="0"/>
                    </a:lnTo>
                    <a:lnTo>
                      <a:pt x="351966" y="0"/>
                    </a:lnTo>
                    <a:lnTo>
                      <a:pt x="345692" y="5156"/>
                    </a:lnTo>
                    <a:lnTo>
                      <a:pt x="13523" y="278790"/>
                    </a:lnTo>
                    <a:lnTo>
                      <a:pt x="0" y="299934"/>
                    </a:lnTo>
                    <a:lnTo>
                      <a:pt x="1306" y="323184"/>
                    </a:lnTo>
                    <a:lnTo>
                      <a:pt x="15081" y="341960"/>
                    </a:lnTo>
                    <a:lnTo>
                      <a:pt x="38962" y="349681"/>
                    </a:lnTo>
                    <a:lnTo>
                      <a:pt x="48372" y="349681"/>
                    </a:lnTo>
                    <a:lnTo>
                      <a:pt x="55980" y="357276"/>
                    </a:lnTo>
                    <a:lnTo>
                      <a:pt x="55980" y="366661"/>
                    </a:lnTo>
                    <a:lnTo>
                      <a:pt x="55980" y="700862"/>
                    </a:lnTo>
                    <a:lnTo>
                      <a:pt x="55980" y="710234"/>
                    </a:lnTo>
                    <a:lnTo>
                      <a:pt x="63587" y="717842"/>
                    </a:lnTo>
                    <a:lnTo>
                      <a:pt x="72959" y="717842"/>
                    </a:lnTo>
                    <a:lnTo>
                      <a:pt x="238529" y="717842"/>
                    </a:lnTo>
                    <a:lnTo>
                      <a:pt x="257765" y="715946"/>
                    </a:lnTo>
                    <a:lnTo>
                      <a:pt x="276097" y="710399"/>
                    </a:lnTo>
                    <a:lnTo>
                      <a:pt x="293013" y="701415"/>
                    </a:lnTo>
                    <a:lnTo>
                      <a:pt x="307998" y="689203"/>
                    </a:lnTo>
                    <a:lnTo>
                      <a:pt x="354633" y="642874"/>
                    </a:lnTo>
                  </a:path>
                  <a:path w="713104" h="718185">
                    <a:moveTo>
                      <a:pt x="354633" y="642874"/>
                    </a:moveTo>
                    <a:lnTo>
                      <a:pt x="405268" y="690829"/>
                    </a:lnTo>
                    <a:lnTo>
                      <a:pt x="454395" y="716060"/>
                    </a:lnTo>
                    <a:lnTo>
                      <a:pt x="473048" y="717842"/>
                    </a:lnTo>
                    <a:lnTo>
                      <a:pt x="656994" y="717842"/>
                    </a:lnTo>
                  </a:path>
                </a:pathLst>
              </a:custGeom>
              <a:ln w="15875">
                <a:solidFill>
                  <a:schemeClr val="bg1"/>
                </a:solidFill>
              </a:ln>
            </p:spPr>
            <p:txBody>
              <a:bodyPr wrap="square" lIns="0" tIns="0" rIns="0" bIns="0" rtlCol="0"/>
              <a:lstStyle/>
              <a:p>
                <a:pPr defTabSz="456057">
                  <a:lnSpc>
                    <a:spcPct val="120000"/>
                  </a:lnSpc>
                  <a:spcAft>
                    <a:spcPts val="599"/>
                  </a:spcAft>
                  <a:defRPr/>
                </a:pPr>
                <a:endParaRPr sz="1397" dirty="0">
                  <a:solidFill>
                    <a:srgbClr val="000000"/>
                  </a:solidFill>
                  <a:latin typeface="Franklin Gothic Medium" panose="020B0603020102020204" pitchFamily="34" charset="0"/>
                </a:endParaRPr>
              </a:p>
            </p:txBody>
          </p:sp>
          <p:sp>
            <p:nvSpPr>
              <p:cNvPr id="44" name="object 28">
                <a:extLst>
                  <a:ext uri="{FF2B5EF4-FFF2-40B4-BE49-F238E27FC236}">
                    <a16:creationId xmlns:a16="http://schemas.microsoft.com/office/drawing/2014/main" id="{E0CB6DB3-DCBC-4BD5-BF3C-5C82A89E9F0E}"/>
                  </a:ext>
                </a:extLst>
              </p:cNvPr>
              <p:cNvSpPr/>
              <p:nvPr/>
            </p:nvSpPr>
            <p:spPr>
              <a:xfrm>
                <a:off x="6903147" y="6221346"/>
                <a:ext cx="153670" cy="151130"/>
              </a:xfrm>
              <a:custGeom>
                <a:avLst/>
                <a:gdLst/>
                <a:ahLst/>
                <a:cxnLst/>
                <a:rect l="l" t="t" r="r" b="b"/>
                <a:pathLst>
                  <a:path w="153670" h="151129">
                    <a:moveTo>
                      <a:pt x="153568" y="0"/>
                    </a:moveTo>
                    <a:lnTo>
                      <a:pt x="0" y="150812"/>
                    </a:lnTo>
                  </a:path>
                </a:pathLst>
              </a:custGeom>
              <a:ln w="12700">
                <a:solidFill>
                  <a:schemeClr val="bg1"/>
                </a:solidFill>
              </a:ln>
            </p:spPr>
            <p:txBody>
              <a:bodyPr wrap="square" lIns="0" tIns="0" rIns="0" bIns="0" rtlCol="0"/>
              <a:lstStyle/>
              <a:p>
                <a:pPr defTabSz="456057">
                  <a:lnSpc>
                    <a:spcPct val="120000"/>
                  </a:lnSpc>
                  <a:spcAft>
                    <a:spcPts val="599"/>
                  </a:spcAft>
                  <a:defRPr/>
                </a:pPr>
                <a:endParaRPr sz="1397" dirty="0">
                  <a:solidFill>
                    <a:srgbClr val="000000"/>
                  </a:solidFill>
                  <a:latin typeface="Franklin Gothic Medium" panose="020B0603020102020204" pitchFamily="34" charset="0"/>
                </a:endParaRPr>
              </a:p>
            </p:txBody>
          </p:sp>
        </p:grpSp>
      </p:grpSp>
      <p:sp>
        <p:nvSpPr>
          <p:cNvPr id="72" name="TextBox 71">
            <a:extLst>
              <a:ext uri="{FF2B5EF4-FFF2-40B4-BE49-F238E27FC236}">
                <a16:creationId xmlns:a16="http://schemas.microsoft.com/office/drawing/2014/main" id="{F185D781-EAFB-4F06-B8E3-4246EEA5CA5A}"/>
              </a:ext>
            </a:extLst>
          </p:cNvPr>
          <p:cNvSpPr txBox="1"/>
          <p:nvPr/>
        </p:nvSpPr>
        <p:spPr>
          <a:xfrm rot="5400000">
            <a:off x="8415034" y="652906"/>
            <a:ext cx="769441" cy="2359231"/>
          </a:xfrm>
          <a:prstGeom prst="rect">
            <a:avLst/>
          </a:prstGeom>
          <a:noFill/>
        </p:spPr>
        <p:txBody>
          <a:bodyPr vert="vert270" wrap="square" rtlCol="0">
            <a:spAutoFit/>
          </a:bodyPr>
          <a:lstStyle/>
          <a:p>
            <a:pPr algn="ctr"/>
            <a:r>
              <a:rPr lang="en-US" sz="1400" b="1" dirty="0">
                <a:solidFill>
                  <a:srgbClr val="1D1953"/>
                </a:solidFill>
                <a:latin typeface="Franklin Gothic Medium" panose="020B0603020102020204" pitchFamily="34" charset="0"/>
              </a:rPr>
              <a:t>FUTURE STATE</a:t>
            </a:r>
          </a:p>
          <a:p>
            <a:pPr algn="ctr"/>
            <a:r>
              <a:rPr lang="en-US" sz="1200" b="1" dirty="0">
                <a:solidFill>
                  <a:srgbClr val="1D1953"/>
                </a:solidFill>
                <a:latin typeface="Franklin Gothic Medium" panose="020B0603020102020204" pitchFamily="34" charset="0"/>
              </a:rPr>
              <a:t>Note: </a:t>
            </a:r>
            <a:r>
              <a:rPr lang="en-US" sz="1200" dirty="0">
                <a:solidFill>
                  <a:srgbClr val="1D1953"/>
                </a:solidFill>
                <a:latin typeface="Franklin Gothic Medium" panose="020B0603020102020204" pitchFamily="34" charset="0"/>
              </a:rPr>
              <a:t>Numbers reflect FY23 volume (federal projections)</a:t>
            </a:r>
          </a:p>
        </p:txBody>
      </p:sp>
      <p:grpSp>
        <p:nvGrpSpPr>
          <p:cNvPr id="73" name="Group 72">
            <a:extLst>
              <a:ext uri="{FF2B5EF4-FFF2-40B4-BE49-F238E27FC236}">
                <a16:creationId xmlns:a16="http://schemas.microsoft.com/office/drawing/2014/main" id="{7748D372-B3D2-40C7-8F39-965E970F4182}"/>
              </a:ext>
            </a:extLst>
          </p:cNvPr>
          <p:cNvGrpSpPr/>
          <p:nvPr/>
        </p:nvGrpSpPr>
        <p:grpSpPr>
          <a:xfrm>
            <a:off x="152400" y="6274593"/>
            <a:ext cx="11887200" cy="398442"/>
            <a:chOff x="838200" y="5689600"/>
            <a:chExt cx="10624127" cy="628521"/>
          </a:xfrm>
        </p:grpSpPr>
        <p:sp>
          <p:nvSpPr>
            <p:cNvPr id="74" name="Rectangle 73">
              <a:extLst>
                <a:ext uri="{FF2B5EF4-FFF2-40B4-BE49-F238E27FC236}">
                  <a16:creationId xmlns:a16="http://schemas.microsoft.com/office/drawing/2014/main" id="{517708D2-F004-4D24-96DD-29BF8008ED2A}"/>
                </a:ext>
              </a:extLst>
            </p:cNvPr>
            <p:cNvSpPr/>
            <p:nvPr/>
          </p:nvSpPr>
          <p:spPr>
            <a:xfrm>
              <a:off x="838200" y="5689600"/>
              <a:ext cx="10624127" cy="62852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srgbClr val="FFFFFF"/>
                </a:solidFill>
                <a:latin typeface="Arial" panose="020B0604020202020204"/>
              </a:endParaRPr>
            </a:p>
          </p:txBody>
        </p:sp>
        <p:sp>
          <p:nvSpPr>
            <p:cNvPr id="75" name="Content Placeholder 2">
              <a:extLst>
                <a:ext uri="{FF2B5EF4-FFF2-40B4-BE49-F238E27FC236}">
                  <a16:creationId xmlns:a16="http://schemas.microsoft.com/office/drawing/2014/main" id="{D7B8511E-A1D0-4DAF-B5A9-94D88516D139}"/>
                </a:ext>
              </a:extLst>
            </p:cNvPr>
            <p:cNvSpPr txBox="1">
              <a:spLocks/>
            </p:cNvSpPr>
            <p:nvPr/>
          </p:nvSpPr>
          <p:spPr>
            <a:xfrm>
              <a:off x="1084058" y="5734357"/>
              <a:ext cx="10269742" cy="539006"/>
            </a:xfrm>
            <a:prstGeom prst="rect">
              <a:avLst/>
            </a:prstGeom>
          </p:spPr>
          <p:txBody>
            <a:bodyPr vert="horz" lIns="91214" tIns="45607" rIns="91214" bIns="45607" rtlCol="0" anchor="ctr">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2114">
                <a:spcBef>
                  <a:spcPts val="0"/>
                </a:spcBef>
                <a:spcAft>
                  <a:spcPts val="599"/>
                </a:spcAft>
                <a:buNone/>
                <a:defRPr/>
              </a:pPr>
              <a:endParaRPr lang="en-US" sz="1300" b="1" dirty="0">
                <a:solidFill>
                  <a:srgbClr val="1D1953"/>
                </a:solidFill>
                <a:latin typeface="Franklin Gothic Medium" panose="020B0603020102020204" pitchFamily="34" charset="0"/>
              </a:endParaRPr>
            </a:p>
          </p:txBody>
        </p:sp>
      </p:grpSp>
      <p:sp>
        <p:nvSpPr>
          <p:cNvPr id="78" name="Rectangle 77">
            <a:extLst>
              <a:ext uri="{FF2B5EF4-FFF2-40B4-BE49-F238E27FC236}">
                <a16:creationId xmlns:a16="http://schemas.microsoft.com/office/drawing/2014/main" id="{5A7260AE-B8A4-C34C-B572-2FF16E1C04AF}"/>
              </a:ext>
            </a:extLst>
          </p:cNvPr>
          <p:cNvSpPr/>
          <p:nvPr/>
        </p:nvSpPr>
        <p:spPr>
          <a:xfrm>
            <a:off x="7446631" y="2915559"/>
            <a:ext cx="2036135" cy="644920"/>
          </a:xfrm>
          <a:prstGeom prst="rect">
            <a:avLst/>
          </a:prstGeom>
        </p:spPr>
        <p:txBody>
          <a:bodyPr wrap="none">
            <a:spAutoFit/>
          </a:bodyPr>
          <a:lstStyle/>
          <a:p>
            <a:pPr defTabSz="456057">
              <a:defRPr/>
            </a:pPr>
            <a:r>
              <a:rPr lang="en-US" sz="3591" b="1" dirty="0">
                <a:solidFill>
                  <a:srgbClr val="1D1953"/>
                </a:solidFill>
                <a:latin typeface="Franklin Gothic Medium" panose="020B0603020102020204" pitchFamily="34" charset="0"/>
              </a:rPr>
              <a:t> 564,608</a:t>
            </a:r>
          </a:p>
        </p:txBody>
      </p:sp>
      <p:sp>
        <p:nvSpPr>
          <p:cNvPr id="79" name="Rectangle 78">
            <a:extLst>
              <a:ext uri="{FF2B5EF4-FFF2-40B4-BE49-F238E27FC236}">
                <a16:creationId xmlns:a16="http://schemas.microsoft.com/office/drawing/2014/main" id="{2DEB6D72-282F-4E4F-9148-34594F19E02B}"/>
              </a:ext>
            </a:extLst>
          </p:cNvPr>
          <p:cNvSpPr/>
          <p:nvPr/>
        </p:nvSpPr>
        <p:spPr>
          <a:xfrm>
            <a:off x="9332129" y="3097725"/>
            <a:ext cx="1172582" cy="361637"/>
          </a:xfrm>
          <a:prstGeom prst="rect">
            <a:avLst/>
          </a:prstGeom>
        </p:spPr>
        <p:txBody>
          <a:bodyPr wrap="square" lIns="91440" tIns="45720" rIns="91440" bIns="45720" anchor="t">
            <a:spAutoFit/>
          </a:bodyPr>
          <a:lstStyle/>
          <a:p>
            <a:pPr defTabSz="456057">
              <a:defRPr/>
            </a:pPr>
            <a:r>
              <a:rPr lang="en-US" sz="1750" b="1" dirty="0">
                <a:solidFill>
                  <a:srgbClr val="1D1953"/>
                </a:solidFill>
                <a:latin typeface="Franklin Gothic Medium"/>
              </a:rPr>
              <a:t>calls</a:t>
            </a:r>
          </a:p>
        </p:txBody>
      </p:sp>
      <p:sp>
        <p:nvSpPr>
          <p:cNvPr id="80" name="Oval 79">
            <a:extLst>
              <a:ext uri="{FF2B5EF4-FFF2-40B4-BE49-F238E27FC236}">
                <a16:creationId xmlns:a16="http://schemas.microsoft.com/office/drawing/2014/main" id="{23FB0211-2853-3A4D-B51E-F95848685AA0}"/>
              </a:ext>
            </a:extLst>
          </p:cNvPr>
          <p:cNvSpPr/>
          <p:nvPr/>
        </p:nvSpPr>
        <p:spPr>
          <a:xfrm>
            <a:off x="1380750" y="4191001"/>
            <a:ext cx="547283" cy="546039"/>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srgbClr val="FFFFFF"/>
              </a:solidFill>
              <a:latin typeface="Franklin Gothic Medium" panose="020B0603020102020204" pitchFamily="34" charset="0"/>
            </a:endParaRPr>
          </a:p>
        </p:txBody>
      </p:sp>
      <p:sp>
        <p:nvSpPr>
          <p:cNvPr id="81" name="object 26">
            <a:extLst>
              <a:ext uri="{FF2B5EF4-FFF2-40B4-BE49-F238E27FC236}">
                <a16:creationId xmlns:a16="http://schemas.microsoft.com/office/drawing/2014/main" id="{2408AAF3-7943-A348-84D0-14398A7BA67E}"/>
              </a:ext>
            </a:extLst>
          </p:cNvPr>
          <p:cNvSpPr/>
          <p:nvPr/>
        </p:nvSpPr>
        <p:spPr>
          <a:xfrm rot="20375828">
            <a:off x="1550362" y="4282354"/>
            <a:ext cx="216515" cy="363333"/>
          </a:xfrm>
          <a:custGeom>
            <a:avLst/>
            <a:gdLst/>
            <a:ahLst/>
            <a:cxnLst/>
            <a:rect l="l" t="t" r="r" b="b"/>
            <a:pathLst>
              <a:path w="426085" h="715010">
                <a:moveTo>
                  <a:pt x="265506" y="66294"/>
                </a:moveTo>
                <a:lnTo>
                  <a:pt x="173278" y="66294"/>
                </a:lnTo>
                <a:lnTo>
                  <a:pt x="173278" y="91744"/>
                </a:lnTo>
                <a:lnTo>
                  <a:pt x="265506" y="91744"/>
                </a:lnTo>
                <a:lnTo>
                  <a:pt x="265506" y="66294"/>
                </a:lnTo>
                <a:close/>
              </a:path>
              <a:path w="426085" h="715010">
                <a:moveTo>
                  <a:pt x="371551" y="441159"/>
                </a:moveTo>
                <a:lnTo>
                  <a:pt x="371538" y="434162"/>
                </a:lnTo>
                <a:lnTo>
                  <a:pt x="371068" y="430123"/>
                </a:lnTo>
                <a:lnTo>
                  <a:pt x="369849" y="424954"/>
                </a:lnTo>
                <a:lnTo>
                  <a:pt x="369163" y="421868"/>
                </a:lnTo>
                <a:lnTo>
                  <a:pt x="368122" y="418566"/>
                </a:lnTo>
                <a:lnTo>
                  <a:pt x="366560" y="414718"/>
                </a:lnTo>
                <a:lnTo>
                  <a:pt x="365239" y="411480"/>
                </a:lnTo>
                <a:lnTo>
                  <a:pt x="364959" y="411251"/>
                </a:lnTo>
                <a:lnTo>
                  <a:pt x="361823" y="408609"/>
                </a:lnTo>
                <a:lnTo>
                  <a:pt x="346024" y="405218"/>
                </a:lnTo>
                <a:lnTo>
                  <a:pt x="346024" y="441159"/>
                </a:lnTo>
                <a:lnTo>
                  <a:pt x="342773" y="457200"/>
                </a:lnTo>
                <a:lnTo>
                  <a:pt x="333578" y="470789"/>
                </a:lnTo>
                <a:lnTo>
                  <a:pt x="319951" y="479958"/>
                </a:lnTo>
                <a:lnTo>
                  <a:pt x="303288" y="483323"/>
                </a:lnTo>
                <a:lnTo>
                  <a:pt x="255384" y="477812"/>
                </a:lnTo>
                <a:lnTo>
                  <a:pt x="211302" y="462114"/>
                </a:lnTo>
                <a:lnTo>
                  <a:pt x="172300" y="437489"/>
                </a:lnTo>
                <a:lnTo>
                  <a:pt x="139661" y="405206"/>
                </a:lnTo>
                <a:lnTo>
                  <a:pt x="114655" y="366522"/>
                </a:lnTo>
                <a:lnTo>
                  <a:pt x="98552" y="322681"/>
                </a:lnTo>
                <a:lnTo>
                  <a:pt x="92697" y="275424"/>
                </a:lnTo>
                <a:lnTo>
                  <a:pt x="92633" y="273926"/>
                </a:lnTo>
                <a:lnTo>
                  <a:pt x="96050" y="257467"/>
                </a:lnTo>
                <a:lnTo>
                  <a:pt x="105181" y="243992"/>
                </a:lnTo>
                <a:lnTo>
                  <a:pt x="118681" y="234848"/>
                </a:lnTo>
                <a:lnTo>
                  <a:pt x="135166" y="231406"/>
                </a:lnTo>
                <a:lnTo>
                  <a:pt x="135661" y="231444"/>
                </a:lnTo>
                <a:lnTo>
                  <a:pt x="136144" y="231444"/>
                </a:lnTo>
                <a:lnTo>
                  <a:pt x="136626" y="231406"/>
                </a:lnTo>
                <a:lnTo>
                  <a:pt x="139395" y="231432"/>
                </a:lnTo>
                <a:lnTo>
                  <a:pt x="142189" y="231711"/>
                </a:lnTo>
                <a:lnTo>
                  <a:pt x="144970" y="232270"/>
                </a:lnTo>
                <a:lnTo>
                  <a:pt x="161925" y="308508"/>
                </a:lnTo>
                <a:lnTo>
                  <a:pt x="157124" y="312077"/>
                </a:lnTo>
                <a:lnTo>
                  <a:pt x="151638" y="314579"/>
                </a:lnTo>
                <a:lnTo>
                  <a:pt x="142189" y="316674"/>
                </a:lnTo>
                <a:lnTo>
                  <a:pt x="139115" y="318960"/>
                </a:lnTo>
                <a:lnTo>
                  <a:pt x="135585" y="325348"/>
                </a:lnTo>
                <a:lnTo>
                  <a:pt x="135280" y="329145"/>
                </a:lnTo>
                <a:lnTo>
                  <a:pt x="136512" y="332574"/>
                </a:lnTo>
                <a:lnTo>
                  <a:pt x="153936" y="367931"/>
                </a:lnTo>
                <a:lnTo>
                  <a:pt x="178625" y="398424"/>
                </a:lnTo>
                <a:lnTo>
                  <a:pt x="209372" y="422846"/>
                </a:lnTo>
                <a:lnTo>
                  <a:pt x="244919" y="439966"/>
                </a:lnTo>
                <a:lnTo>
                  <a:pt x="248361" y="441159"/>
                </a:lnTo>
                <a:lnTo>
                  <a:pt x="252120" y="440842"/>
                </a:lnTo>
                <a:lnTo>
                  <a:pt x="258470" y="437349"/>
                </a:lnTo>
                <a:lnTo>
                  <a:pt x="260743" y="434340"/>
                </a:lnTo>
                <a:lnTo>
                  <a:pt x="262928" y="424954"/>
                </a:lnTo>
                <a:lnTo>
                  <a:pt x="265506" y="419481"/>
                </a:lnTo>
                <a:lnTo>
                  <a:pt x="345071" y="431038"/>
                </a:lnTo>
                <a:lnTo>
                  <a:pt x="346024" y="441159"/>
                </a:lnTo>
                <a:lnTo>
                  <a:pt x="346024" y="405218"/>
                </a:lnTo>
                <a:lnTo>
                  <a:pt x="263156" y="387400"/>
                </a:lnTo>
                <a:lnTo>
                  <a:pt x="258826" y="388620"/>
                </a:lnTo>
                <a:lnTo>
                  <a:pt x="249821" y="397281"/>
                </a:lnTo>
                <a:lnTo>
                  <a:pt x="245021" y="403948"/>
                </a:lnTo>
                <a:lnTo>
                  <a:pt x="241541" y="411251"/>
                </a:lnTo>
                <a:lnTo>
                  <a:pt x="217678" y="397852"/>
                </a:lnTo>
                <a:lnTo>
                  <a:pt x="196659" y="380453"/>
                </a:lnTo>
                <a:lnTo>
                  <a:pt x="179044" y="359625"/>
                </a:lnTo>
                <a:lnTo>
                  <a:pt x="165404" y="335940"/>
                </a:lnTo>
                <a:lnTo>
                  <a:pt x="172694" y="332536"/>
                </a:lnTo>
                <a:lnTo>
                  <a:pt x="179362" y="327837"/>
                </a:lnTo>
                <a:lnTo>
                  <a:pt x="188137" y="318947"/>
                </a:lnTo>
                <a:lnTo>
                  <a:pt x="189407" y="314553"/>
                </a:lnTo>
                <a:lnTo>
                  <a:pt x="170916" y="231406"/>
                </a:lnTo>
                <a:lnTo>
                  <a:pt x="167309" y="215163"/>
                </a:lnTo>
                <a:lnTo>
                  <a:pt x="141135" y="205968"/>
                </a:lnTo>
                <a:lnTo>
                  <a:pt x="135496" y="205968"/>
                </a:lnTo>
                <a:lnTo>
                  <a:pt x="87325" y="225894"/>
                </a:lnTo>
                <a:lnTo>
                  <a:pt x="67157" y="273926"/>
                </a:lnTo>
                <a:lnTo>
                  <a:pt x="67132" y="275424"/>
                </a:lnTo>
                <a:lnTo>
                  <a:pt x="72313" y="322402"/>
                </a:lnTo>
                <a:lnTo>
                  <a:pt x="86372" y="366179"/>
                </a:lnTo>
                <a:lnTo>
                  <a:pt x="108331" y="405815"/>
                </a:lnTo>
                <a:lnTo>
                  <a:pt x="137236" y="440359"/>
                </a:lnTo>
                <a:lnTo>
                  <a:pt x="172135" y="468871"/>
                </a:lnTo>
                <a:lnTo>
                  <a:pt x="212090" y="490410"/>
                </a:lnTo>
                <a:lnTo>
                  <a:pt x="256120" y="504024"/>
                </a:lnTo>
                <a:lnTo>
                  <a:pt x="303288" y="508774"/>
                </a:lnTo>
                <a:lnTo>
                  <a:pt x="329882" y="503402"/>
                </a:lnTo>
                <a:lnTo>
                  <a:pt x="351624" y="488772"/>
                </a:lnTo>
                <a:lnTo>
                  <a:pt x="355307" y="483323"/>
                </a:lnTo>
                <a:lnTo>
                  <a:pt x="366293" y="467093"/>
                </a:lnTo>
                <a:lnTo>
                  <a:pt x="371551" y="441159"/>
                </a:lnTo>
                <a:close/>
              </a:path>
              <a:path w="426085" h="715010">
                <a:moveTo>
                  <a:pt x="425577" y="60045"/>
                </a:moveTo>
                <a:lnTo>
                  <a:pt x="420344" y="36690"/>
                </a:lnTo>
                <a:lnTo>
                  <a:pt x="406082" y="17602"/>
                </a:lnTo>
                <a:lnTo>
                  <a:pt x="400050" y="13931"/>
                </a:lnTo>
                <a:lnTo>
                  <a:pt x="400050" y="60045"/>
                </a:lnTo>
                <a:lnTo>
                  <a:pt x="400050" y="510336"/>
                </a:lnTo>
                <a:lnTo>
                  <a:pt x="400050" y="614337"/>
                </a:lnTo>
                <a:lnTo>
                  <a:pt x="69240" y="614337"/>
                </a:lnTo>
                <a:lnTo>
                  <a:pt x="69240" y="639787"/>
                </a:lnTo>
                <a:lnTo>
                  <a:pt x="400050" y="639787"/>
                </a:lnTo>
                <a:lnTo>
                  <a:pt x="400050" y="654710"/>
                </a:lnTo>
                <a:lnTo>
                  <a:pt x="396824" y="668159"/>
                </a:lnTo>
                <a:lnTo>
                  <a:pt x="388048" y="679157"/>
                </a:lnTo>
                <a:lnTo>
                  <a:pt x="375031" y="686574"/>
                </a:lnTo>
                <a:lnTo>
                  <a:pt x="359105" y="689305"/>
                </a:lnTo>
                <a:lnTo>
                  <a:pt x="66459" y="689305"/>
                </a:lnTo>
                <a:lnTo>
                  <a:pt x="50546" y="686574"/>
                </a:lnTo>
                <a:lnTo>
                  <a:pt x="37528" y="679157"/>
                </a:lnTo>
                <a:lnTo>
                  <a:pt x="28752" y="668159"/>
                </a:lnTo>
                <a:lnTo>
                  <a:pt x="25527" y="654710"/>
                </a:lnTo>
                <a:lnTo>
                  <a:pt x="25527" y="511124"/>
                </a:lnTo>
                <a:lnTo>
                  <a:pt x="25527" y="60045"/>
                </a:lnTo>
                <a:lnTo>
                  <a:pt x="28752" y="46583"/>
                </a:lnTo>
                <a:lnTo>
                  <a:pt x="37528" y="35585"/>
                </a:lnTo>
                <a:lnTo>
                  <a:pt x="50546" y="28168"/>
                </a:lnTo>
                <a:lnTo>
                  <a:pt x="66471" y="25450"/>
                </a:lnTo>
                <a:lnTo>
                  <a:pt x="359117" y="25450"/>
                </a:lnTo>
                <a:lnTo>
                  <a:pt x="375043" y="28168"/>
                </a:lnTo>
                <a:lnTo>
                  <a:pt x="388048" y="35585"/>
                </a:lnTo>
                <a:lnTo>
                  <a:pt x="396824" y="46583"/>
                </a:lnTo>
                <a:lnTo>
                  <a:pt x="400050" y="60045"/>
                </a:lnTo>
                <a:lnTo>
                  <a:pt x="400050" y="13931"/>
                </a:lnTo>
                <a:lnTo>
                  <a:pt x="384962" y="4724"/>
                </a:lnTo>
                <a:lnTo>
                  <a:pt x="359117" y="0"/>
                </a:lnTo>
                <a:lnTo>
                  <a:pt x="66471" y="0"/>
                </a:lnTo>
                <a:lnTo>
                  <a:pt x="40627" y="4724"/>
                </a:lnTo>
                <a:lnTo>
                  <a:pt x="19494" y="17602"/>
                </a:lnTo>
                <a:lnTo>
                  <a:pt x="5232" y="36690"/>
                </a:lnTo>
                <a:lnTo>
                  <a:pt x="0" y="60045"/>
                </a:lnTo>
                <a:lnTo>
                  <a:pt x="0" y="511124"/>
                </a:lnTo>
                <a:lnTo>
                  <a:pt x="0" y="654710"/>
                </a:lnTo>
                <a:lnTo>
                  <a:pt x="5232" y="678053"/>
                </a:lnTo>
                <a:lnTo>
                  <a:pt x="19494" y="697141"/>
                </a:lnTo>
                <a:lnTo>
                  <a:pt x="40614" y="710031"/>
                </a:lnTo>
                <a:lnTo>
                  <a:pt x="66459" y="714756"/>
                </a:lnTo>
                <a:lnTo>
                  <a:pt x="359105" y="714756"/>
                </a:lnTo>
                <a:lnTo>
                  <a:pt x="384962" y="710031"/>
                </a:lnTo>
                <a:lnTo>
                  <a:pt x="406082" y="697141"/>
                </a:lnTo>
                <a:lnTo>
                  <a:pt x="420344" y="678053"/>
                </a:lnTo>
                <a:lnTo>
                  <a:pt x="425577" y="654710"/>
                </a:lnTo>
                <a:lnTo>
                  <a:pt x="425577" y="510336"/>
                </a:lnTo>
                <a:lnTo>
                  <a:pt x="425577" y="60045"/>
                </a:lnTo>
                <a:close/>
              </a:path>
            </a:pathLst>
          </a:custGeom>
          <a:solidFill>
            <a:schemeClr val="bg1"/>
          </a:solidFill>
        </p:spPr>
        <p:txBody>
          <a:bodyPr wrap="square" lIns="0" tIns="0" rIns="0" bIns="0" rtlCol="0"/>
          <a:lstStyle/>
          <a:p>
            <a:pPr defTabSz="456057">
              <a:lnSpc>
                <a:spcPct val="120000"/>
              </a:lnSpc>
              <a:spcAft>
                <a:spcPts val="599"/>
              </a:spcAft>
              <a:defRPr/>
            </a:pPr>
            <a:endParaRPr sz="1397" dirty="0">
              <a:solidFill>
                <a:srgbClr val="000000"/>
              </a:solidFill>
              <a:latin typeface="Franklin Gothic Medium" panose="020B0603020102020204" pitchFamily="34" charset="0"/>
            </a:endParaRPr>
          </a:p>
        </p:txBody>
      </p:sp>
      <p:sp>
        <p:nvSpPr>
          <p:cNvPr id="3" name="Right Arrow 2">
            <a:extLst>
              <a:ext uri="{FF2B5EF4-FFF2-40B4-BE49-F238E27FC236}">
                <a16:creationId xmlns:a16="http://schemas.microsoft.com/office/drawing/2014/main" id="{F067F859-D3BC-CD41-9DEB-D0D6A6FE3FDD}"/>
              </a:ext>
            </a:extLst>
          </p:cNvPr>
          <p:cNvSpPr/>
          <p:nvPr/>
        </p:nvSpPr>
        <p:spPr>
          <a:xfrm rot="20131012">
            <a:off x="4683451" y="2826894"/>
            <a:ext cx="2616279" cy="609469"/>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9" name="TextBox 8">
            <a:extLst>
              <a:ext uri="{FF2B5EF4-FFF2-40B4-BE49-F238E27FC236}">
                <a16:creationId xmlns:a16="http://schemas.microsoft.com/office/drawing/2014/main" id="{B93F3981-4D6A-254D-B051-E18E3B8EDF05}"/>
              </a:ext>
            </a:extLst>
          </p:cNvPr>
          <p:cNvSpPr txBox="1"/>
          <p:nvPr/>
        </p:nvSpPr>
        <p:spPr>
          <a:xfrm>
            <a:off x="5706577" y="4551512"/>
            <a:ext cx="4257641" cy="1077218"/>
          </a:xfrm>
          <a:prstGeom prst="rect">
            <a:avLst/>
          </a:prstGeom>
          <a:noFill/>
        </p:spPr>
        <p:txBody>
          <a:bodyPr wrap="square" rtlCol="0">
            <a:spAutoFit/>
          </a:bodyPr>
          <a:lstStyle/>
          <a:p>
            <a:r>
              <a:rPr lang="en-US" sz="3200" b="1" dirty="0">
                <a:solidFill>
                  <a:srgbClr val="000000"/>
                </a:solidFill>
                <a:latin typeface="Franklin Gothic Heavy" panose="020B0603020102020204" pitchFamily="34" charset="0"/>
              </a:rPr>
              <a:t>Call volumes increase by 105%</a:t>
            </a:r>
          </a:p>
        </p:txBody>
      </p:sp>
      <p:sp>
        <p:nvSpPr>
          <p:cNvPr id="31" name="Rectangle 30">
            <a:extLst>
              <a:ext uri="{FF2B5EF4-FFF2-40B4-BE49-F238E27FC236}">
                <a16:creationId xmlns:a16="http://schemas.microsoft.com/office/drawing/2014/main" id="{DC6282B5-582B-8369-C619-E6106799163A}"/>
              </a:ext>
            </a:extLst>
          </p:cNvPr>
          <p:cNvSpPr/>
          <p:nvPr/>
        </p:nvSpPr>
        <p:spPr>
          <a:xfrm>
            <a:off x="7580832" y="3428248"/>
            <a:ext cx="2868913" cy="369332"/>
          </a:xfrm>
          <a:prstGeom prst="rect">
            <a:avLst/>
          </a:prstGeom>
        </p:spPr>
        <p:txBody>
          <a:bodyPr wrap="square" lIns="91440" tIns="45720" rIns="91440" bIns="45720" anchor="t">
            <a:spAutoFit/>
          </a:bodyPr>
          <a:lstStyle/>
          <a:p>
            <a:pPr defTabSz="456057">
              <a:defRPr/>
            </a:pPr>
            <a:r>
              <a:rPr lang="en-US" b="1" dirty="0">
                <a:solidFill>
                  <a:srgbClr val="1D1953"/>
                </a:solidFill>
                <a:latin typeface="Franklin Gothic Medium" panose="020B0603020102020204" pitchFamily="34" charset="0"/>
                <a:cs typeface="Arial"/>
              </a:rPr>
              <a:t>texts and chats received </a:t>
            </a:r>
            <a:endParaRPr lang="en-US" b="1" dirty="0">
              <a:solidFill>
                <a:srgbClr val="000000"/>
              </a:solidFill>
              <a:latin typeface="Franklin Gothic Medium" panose="020B0603020102020204" pitchFamily="34" charset="0"/>
              <a:cs typeface="Arial"/>
            </a:endParaRPr>
          </a:p>
        </p:txBody>
      </p:sp>
    </p:spTree>
    <p:extLst>
      <p:ext uri="{BB962C8B-B14F-4D97-AF65-F5344CB8AC3E}">
        <p14:creationId xmlns:p14="http://schemas.microsoft.com/office/powerpoint/2010/main" val="1767674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8341E91B-1F39-884C-90C8-B7957ECFC282}"/>
              </a:ext>
            </a:extLst>
          </p:cNvPr>
          <p:cNvPicPr>
            <a:picLocks noChangeAspect="1"/>
          </p:cNvPicPr>
          <p:nvPr/>
        </p:nvPicPr>
        <p:blipFill>
          <a:blip r:embed="rId5">
            <a:alphaModFix amt="40000"/>
            <a:extLst>
              <a:ext uri="{28A0092B-C50C-407E-A947-70E740481C1C}">
                <a14:useLocalDpi xmlns:a14="http://schemas.microsoft.com/office/drawing/2010/main" val="0"/>
              </a:ext>
            </a:extLst>
          </a:blip>
          <a:stretch>
            <a:fillRect/>
          </a:stretch>
        </p:blipFill>
        <p:spPr>
          <a:xfrm>
            <a:off x="1247098" y="1281466"/>
            <a:ext cx="9363349" cy="4964753"/>
          </a:xfrm>
          <a:prstGeom prst="rect">
            <a:avLst/>
          </a:prstGeom>
        </p:spPr>
      </p:pic>
      <p:graphicFrame>
        <p:nvGraphicFramePr>
          <p:cNvPr id="4" name="Object 3" hidden="1">
            <a:extLst>
              <a:ext uri="{FF2B5EF4-FFF2-40B4-BE49-F238E27FC236}">
                <a16:creationId xmlns:a16="http://schemas.microsoft.com/office/drawing/2014/main" id="{667CC494-DC2A-4EF9-810E-69A5D637C6D5}"/>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30723"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67CC494-DC2A-4EF9-810E-69A5D637C6D5}"/>
                          </a:ext>
                        </a:extLst>
                      </p:cNvPr>
                      <p:cNvPicPr/>
                      <p:nvPr/>
                    </p:nvPicPr>
                    <p:blipFill>
                      <a:blip r:embed="rId7"/>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E4B5FA-158D-48E0-BFAA-2259024416E4}"/>
              </a:ext>
            </a:extLst>
          </p:cNvPr>
          <p:cNvSpPr>
            <a:spLocks noGrp="1"/>
          </p:cNvSpPr>
          <p:nvPr>
            <p:ph type="title"/>
          </p:nvPr>
        </p:nvSpPr>
        <p:spPr>
          <a:xfrm>
            <a:off x="381001" y="122208"/>
            <a:ext cx="10489585" cy="1325563"/>
          </a:xfrm>
        </p:spPr>
        <p:txBody>
          <a:bodyPr vert="horz">
            <a:noAutofit/>
          </a:bodyPr>
          <a:lstStyle/>
          <a:p>
            <a:r>
              <a:rPr lang="en-US" sz="2793" b="1" dirty="0">
                <a:solidFill>
                  <a:srgbClr val="002060"/>
                </a:solidFill>
              </a:rPr>
              <a:t>Georgia’s Crisis System: Current and Future State</a:t>
            </a:r>
          </a:p>
        </p:txBody>
      </p:sp>
      <p:sp>
        <p:nvSpPr>
          <p:cNvPr id="6" name="TextBox 5">
            <a:extLst>
              <a:ext uri="{FF2B5EF4-FFF2-40B4-BE49-F238E27FC236}">
                <a16:creationId xmlns:a16="http://schemas.microsoft.com/office/drawing/2014/main" id="{288077B1-2510-44EE-9C8A-9D1F2AD9F38C}"/>
              </a:ext>
            </a:extLst>
          </p:cNvPr>
          <p:cNvSpPr txBox="1"/>
          <p:nvPr/>
        </p:nvSpPr>
        <p:spPr>
          <a:xfrm rot="5400000">
            <a:off x="2791948" y="2078203"/>
            <a:ext cx="769441" cy="1912000"/>
          </a:xfrm>
          <a:prstGeom prst="rect">
            <a:avLst/>
          </a:prstGeom>
          <a:noFill/>
        </p:spPr>
        <p:txBody>
          <a:bodyPr vert="vert270" wrap="square" rtlCol="0">
            <a:spAutoFit/>
          </a:bodyPr>
          <a:lstStyle/>
          <a:p>
            <a:pPr algn="ctr"/>
            <a:r>
              <a:rPr lang="en-US" sz="1400" b="1" dirty="0">
                <a:solidFill>
                  <a:srgbClr val="1D1953"/>
                </a:solidFill>
                <a:latin typeface="Franklin Gothic Medium" panose="020B0603020102020204" pitchFamily="34" charset="0"/>
              </a:rPr>
              <a:t>CURRENT STATE</a:t>
            </a:r>
          </a:p>
          <a:p>
            <a:pPr algn="ctr"/>
            <a:r>
              <a:rPr lang="en-US" sz="1200" b="1" dirty="0">
                <a:solidFill>
                  <a:srgbClr val="1D1953"/>
                </a:solidFill>
                <a:latin typeface="Franklin Gothic Medium" panose="020B0603020102020204" pitchFamily="34" charset="0"/>
              </a:rPr>
              <a:t>Note: </a:t>
            </a:r>
            <a:r>
              <a:rPr lang="en-US" sz="1200" dirty="0">
                <a:solidFill>
                  <a:srgbClr val="1D1953"/>
                </a:solidFill>
                <a:latin typeface="Franklin Gothic Medium" panose="020B0603020102020204" pitchFamily="34" charset="0"/>
              </a:rPr>
              <a:t>Numbers reflect FY21 volume</a:t>
            </a:r>
          </a:p>
        </p:txBody>
      </p:sp>
      <p:pic>
        <p:nvPicPr>
          <p:cNvPr id="21" name="Picture 20">
            <a:extLst>
              <a:ext uri="{FF2B5EF4-FFF2-40B4-BE49-F238E27FC236}">
                <a16:creationId xmlns:a16="http://schemas.microsoft.com/office/drawing/2014/main" id="{505BFE5B-09B5-4A04-A135-9314CD1DD26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169562" y="242895"/>
            <a:ext cx="797030" cy="1124826"/>
          </a:xfrm>
          <a:prstGeom prst="rect">
            <a:avLst/>
          </a:prstGeom>
        </p:spPr>
      </p:pic>
      <p:sp>
        <p:nvSpPr>
          <p:cNvPr id="72" name="TextBox 71">
            <a:extLst>
              <a:ext uri="{FF2B5EF4-FFF2-40B4-BE49-F238E27FC236}">
                <a16:creationId xmlns:a16="http://schemas.microsoft.com/office/drawing/2014/main" id="{F185D781-EAFB-4F06-B8E3-4246EEA5CA5A}"/>
              </a:ext>
            </a:extLst>
          </p:cNvPr>
          <p:cNvSpPr txBox="1"/>
          <p:nvPr/>
        </p:nvSpPr>
        <p:spPr>
          <a:xfrm rot="5400000">
            <a:off x="8415034" y="652906"/>
            <a:ext cx="769441" cy="2359231"/>
          </a:xfrm>
          <a:prstGeom prst="rect">
            <a:avLst/>
          </a:prstGeom>
          <a:noFill/>
        </p:spPr>
        <p:txBody>
          <a:bodyPr vert="vert270" wrap="square" rtlCol="0">
            <a:spAutoFit/>
          </a:bodyPr>
          <a:lstStyle/>
          <a:p>
            <a:pPr algn="ctr"/>
            <a:r>
              <a:rPr lang="en-US" sz="1400" b="1" dirty="0">
                <a:solidFill>
                  <a:srgbClr val="1D1953"/>
                </a:solidFill>
                <a:latin typeface="Franklin Gothic Medium" panose="020B0603020102020204" pitchFamily="34" charset="0"/>
              </a:rPr>
              <a:t>FUTURE STATE</a:t>
            </a:r>
          </a:p>
          <a:p>
            <a:pPr algn="ctr"/>
            <a:r>
              <a:rPr lang="en-US" sz="1200" b="1" dirty="0">
                <a:solidFill>
                  <a:srgbClr val="1D1953"/>
                </a:solidFill>
                <a:latin typeface="Franklin Gothic Medium" panose="020B0603020102020204" pitchFamily="34" charset="0"/>
              </a:rPr>
              <a:t>Note: </a:t>
            </a:r>
            <a:r>
              <a:rPr lang="en-US" sz="1200" dirty="0">
                <a:solidFill>
                  <a:srgbClr val="1D1953"/>
                </a:solidFill>
                <a:latin typeface="Franklin Gothic Medium" panose="020B0603020102020204" pitchFamily="34" charset="0"/>
              </a:rPr>
              <a:t>Numbers reflect FY23 volume (federal projections)</a:t>
            </a:r>
          </a:p>
        </p:txBody>
      </p:sp>
      <p:grpSp>
        <p:nvGrpSpPr>
          <p:cNvPr id="73" name="Group 72">
            <a:extLst>
              <a:ext uri="{FF2B5EF4-FFF2-40B4-BE49-F238E27FC236}">
                <a16:creationId xmlns:a16="http://schemas.microsoft.com/office/drawing/2014/main" id="{7748D372-B3D2-40C7-8F39-965E970F4182}"/>
              </a:ext>
            </a:extLst>
          </p:cNvPr>
          <p:cNvGrpSpPr/>
          <p:nvPr/>
        </p:nvGrpSpPr>
        <p:grpSpPr>
          <a:xfrm>
            <a:off x="152400" y="6274593"/>
            <a:ext cx="11887200" cy="398442"/>
            <a:chOff x="838200" y="5689600"/>
            <a:chExt cx="10624127" cy="628521"/>
          </a:xfrm>
        </p:grpSpPr>
        <p:sp>
          <p:nvSpPr>
            <p:cNvPr id="74" name="Rectangle 73">
              <a:extLst>
                <a:ext uri="{FF2B5EF4-FFF2-40B4-BE49-F238E27FC236}">
                  <a16:creationId xmlns:a16="http://schemas.microsoft.com/office/drawing/2014/main" id="{517708D2-F004-4D24-96DD-29BF8008ED2A}"/>
                </a:ext>
              </a:extLst>
            </p:cNvPr>
            <p:cNvSpPr/>
            <p:nvPr/>
          </p:nvSpPr>
          <p:spPr>
            <a:xfrm>
              <a:off x="838200" y="5689600"/>
              <a:ext cx="10624127" cy="62852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srgbClr val="FFFFFF"/>
                </a:solidFill>
                <a:latin typeface="Arial" panose="020B0604020202020204"/>
              </a:endParaRPr>
            </a:p>
          </p:txBody>
        </p:sp>
        <p:sp>
          <p:nvSpPr>
            <p:cNvPr id="75" name="Content Placeholder 2">
              <a:extLst>
                <a:ext uri="{FF2B5EF4-FFF2-40B4-BE49-F238E27FC236}">
                  <a16:creationId xmlns:a16="http://schemas.microsoft.com/office/drawing/2014/main" id="{D7B8511E-A1D0-4DAF-B5A9-94D88516D139}"/>
                </a:ext>
              </a:extLst>
            </p:cNvPr>
            <p:cNvSpPr txBox="1">
              <a:spLocks/>
            </p:cNvSpPr>
            <p:nvPr/>
          </p:nvSpPr>
          <p:spPr>
            <a:xfrm>
              <a:off x="1084058" y="5734357"/>
              <a:ext cx="10269742" cy="539006"/>
            </a:xfrm>
            <a:prstGeom prst="rect">
              <a:avLst/>
            </a:prstGeom>
          </p:spPr>
          <p:txBody>
            <a:bodyPr vert="horz" lIns="91214" tIns="45607" rIns="91214" bIns="45607" rtlCol="0" anchor="ctr">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2114">
                <a:spcBef>
                  <a:spcPts val="0"/>
                </a:spcBef>
                <a:spcAft>
                  <a:spcPts val="599"/>
                </a:spcAft>
                <a:buNone/>
                <a:defRPr/>
              </a:pPr>
              <a:endParaRPr lang="en-US" sz="1300" b="1" dirty="0">
                <a:solidFill>
                  <a:srgbClr val="1D1953"/>
                </a:solidFill>
                <a:latin typeface="Franklin Gothic Medium" panose="020B0603020102020204" pitchFamily="34" charset="0"/>
              </a:endParaRPr>
            </a:p>
          </p:txBody>
        </p:sp>
      </p:grpSp>
      <p:sp>
        <p:nvSpPr>
          <p:cNvPr id="3" name="Right Arrow 2">
            <a:extLst>
              <a:ext uri="{FF2B5EF4-FFF2-40B4-BE49-F238E27FC236}">
                <a16:creationId xmlns:a16="http://schemas.microsoft.com/office/drawing/2014/main" id="{F067F859-D3BC-CD41-9DEB-D0D6A6FE3FDD}"/>
              </a:ext>
            </a:extLst>
          </p:cNvPr>
          <p:cNvSpPr/>
          <p:nvPr/>
        </p:nvSpPr>
        <p:spPr>
          <a:xfrm rot="20131012">
            <a:off x="4683451" y="2826894"/>
            <a:ext cx="2616279" cy="609469"/>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9" name="TextBox 8">
            <a:extLst>
              <a:ext uri="{FF2B5EF4-FFF2-40B4-BE49-F238E27FC236}">
                <a16:creationId xmlns:a16="http://schemas.microsoft.com/office/drawing/2014/main" id="{B93F3981-4D6A-254D-B051-E18E3B8EDF05}"/>
              </a:ext>
            </a:extLst>
          </p:cNvPr>
          <p:cNvSpPr txBox="1"/>
          <p:nvPr/>
        </p:nvSpPr>
        <p:spPr>
          <a:xfrm>
            <a:off x="5167902" y="4568171"/>
            <a:ext cx="5162836" cy="1077218"/>
          </a:xfrm>
          <a:prstGeom prst="rect">
            <a:avLst/>
          </a:prstGeom>
          <a:noFill/>
        </p:spPr>
        <p:txBody>
          <a:bodyPr wrap="square" lIns="91440" tIns="45720" rIns="91440" bIns="45720" rtlCol="0" anchor="t">
            <a:spAutoFit/>
          </a:bodyPr>
          <a:lstStyle/>
          <a:p>
            <a:r>
              <a:rPr lang="en-US" sz="3200" b="1" dirty="0">
                <a:solidFill>
                  <a:srgbClr val="000000"/>
                </a:solidFill>
                <a:latin typeface="Franklin Gothic Heavy"/>
              </a:rPr>
              <a:t>Mobile Crisis Responses increase by 176%</a:t>
            </a:r>
          </a:p>
        </p:txBody>
      </p:sp>
      <p:sp>
        <p:nvSpPr>
          <p:cNvPr id="31" name="Rectangle 30">
            <a:extLst>
              <a:ext uri="{FF2B5EF4-FFF2-40B4-BE49-F238E27FC236}">
                <a16:creationId xmlns:a16="http://schemas.microsoft.com/office/drawing/2014/main" id="{3CE5EDC8-5229-A94B-8AE5-993ABE317854}"/>
              </a:ext>
            </a:extLst>
          </p:cNvPr>
          <p:cNvSpPr/>
          <p:nvPr/>
        </p:nvSpPr>
        <p:spPr>
          <a:xfrm>
            <a:off x="1845091" y="3768410"/>
            <a:ext cx="2829693" cy="161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550" b="1" dirty="0">
                <a:solidFill>
                  <a:srgbClr val="1D1953"/>
                </a:solidFill>
                <a:latin typeface="Franklin Gothic Medium"/>
              </a:rPr>
              <a:t> 20,395</a:t>
            </a:r>
          </a:p>
        </p:txBody>
      </p:sp>
      <p:sp>
        <p:nvSpPr>
          <p:cNvPr id="32" name="TextBox 31">
            <a:extLst>
              <a:ext uri="{FF2B5EF4-FFF2-40B4-BE49-F238E27FC236}">
                <a16:creationId xmlns:a16="http://schemas.microsoft.com/office/drawing/2014/main" id="{02898691-0332-364D-9C15-2DBC0B4A41E1}"/>
              </a:ext>
            </a:extLst>
          </p:cNvPr>
          <p:cNvSpPr txBox="1"/>
          <p:nvPr/>
        </p:nvSpPr>
        <p:spPr>
          <a:xfrm>
            <a:off x="1845091" y="3460815"/>
            <a:ext cx="2829693" cy="273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97" dirty="0">
                <a:solidFill>
                  <a:srgbClr val="1D1953"/>
                </a:solidFill>
                <a:latin typeface="Franklin Gothic Medium" panose="020B0603020102020204" pitchFamily="34" charset="0"/>
              </a:rPr>
              <a:t>Someone to Respond</a:t>
            </a:r>
          </a:p>
        </p:txBody>
      </p:sp>
      <p:sp>
        <p:nvSpPr>
          <p:cNvPr id="94" name="Rectangle 93">
            <a:extLst>
              <a:ext uri="{FF2B5EF4-FFF2-40B4-BE49-F238E27FC236}">
                <a16:creationId xmlns:a16="http://schemas.microsoft.com/office/drawing/2014/main" id="{32F8EFFD-D72F-6A43-9C40-D7A0B038E442}"/>
              </a:ext>
            </a:extLst>
          </p:cNvPr>
          <p:cNvSpPr/>
          <p:nvPr/>
        </p:nvSpPr>
        <p:spPr>
          <a:xfrm>
            <a:off x="7407105" y="2483919"/>
            <a:ext cx="2829693" cy="1817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397" b="1" dirty="0">
              <a:solidFill>
                <a:srgbClr val="1D1953"/>
              </a:solidFill>
              <a:latin typeface="Franklin Gothic Medium" panose="020B0603020102020204" pitchFamily="34" charset="0"/>
            </a:endParaRPr>
          </a:p>
        </p:txBody>
      </p:sp>
      <p:sp>
        <p:nvSpPr>
          <p:cNvPr id="95" name="TextBox 94">
            <a:extLst>
              <a:ext uri="{FF2B5EF4-FFF2-40B4-BE49-F238E27FC236}">
                <a16:creationId xmlns:a16="http://schemas.microsoft.com/office/drawing/2014/main" id="{093A222C-B2AD-F54D-B96F-068AE24B44D8}"/>
              </a:ext>
            </a:extLst>
          </p:cNvPr>
          <p:cNvSpPr txBox="1"/>
          <p:nvPr/>
        </p:nvSpPr>
        <p:spPr>
          <a:xfrm>
            <a:off x="7407105" y="2179142"/>
            <a:ext cx="2829693" cy="273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6057">
              <a:defRPr/>
            </a:pPr>
            <a:r>
              <a:rPr lang="en-US" sz="1397" dirty="0">
                <a:solidFill>
                  <a:srgbClr val="1D1953"/>
                </a:solidFill>
                <a:latin typeface="Franklin Gothic Medium" panose="020B0603020102020204" pitchFamily="34" charset="0"/>
              </a:rPr>
              <a:t>Someone to Respond</a:t>
            </a:r>
          </a:p>
        </p:txBody>
      </p:sp>
      <p:sp>
        <p:nvSpPr>
          <p:cNvPr id="96" name="Oval 95">
            <a:extLst>
              <a:ext uri="{FF2B5EF4-FFF2-40B4-BE49-F238E27FC236}">
                <a16:creationId xmlns:a16="http://schemas.microsoft.com/office/drawing/2014/main" id="{48B7B243-7D89-6742-8DCE-0C2D2CFD5182}"/>
              </a:ext>
            </a:extLst>
          </p:cNvPr>
          <p:cNvSpPr/>
          <p:nvPr/>
        </p:nvSpPr>
        <p:spPr>
          <a:xfrm>
            <a:off x="6477001" y="3119593"/>
            <a:ext cx="1069109" cy="1071407"/>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srgbClr val="FFFFFF"/>
              </a:solidFill>
              <a:latin typeface="Franklin Gothic Medium" panose="020B0603020102020204" pitchFamily="34" charset="0"/>
            </a:endParaRPr>
          </a:p>
        </p:txBody>
      </p:sp>
      <p:pic>
        <p:nvPicPr>
          <p:cNvPr id="97" name="Graphic 96">
            <a:extLst>
              <a:ext uri="{FF2B5EF4-FFF2-40B4-BE49-F238E27FC236}">
                <a16:creationId xmlns:a16="http://schemas.microsoft.com/office/drawing/2014/main" id="{CA71EF57-FBB3-524D-8AEB-3F7D49C5CD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04306" y="3221183"/>
            <a:ext cx="779241" cy="697212"/>
          </a:xfrm>
          <a:prstGeom prst="rect">
            <a:avLst/>
          </a:prstGeom>
        </p:spPr>
      </p:pic>
      <p:sp>
        <p:nvSpPr>
          <p:cNvPr id="99" name="Rectangle 98">
            <a:extLst>
              <a:ext uri="{FF2B5EF4-FFF2-40B4-BE49-F238E27FC236}">
                <a16:creationId xmlns:a16="http://schemas.microsoft.com/office/drawing/2014/main" id="{4ECE7809-329D-F14A-A6B1-FE7091DB7318}"/>
              </a:ext>
            </a:extLst>
          </p:cNvPr>
          <p:cNvSpPr/>
          <p:nvPr/>
        </p:nvSpPr>
        <p:spPr>
          <a:xfrm>
            <a:off x="7532772" y="2898683"/>
            <a:ext cx="1777538" cy="650472"/>
          </a:xfrm>
          <a:prstGeom prst="rect">
            <a:avLst/>
          </a:prstGeom>
        </p:spPr>
        <p:txBody>
          <a:bodyPr wrap="square">
            <a:spAutoFit/>
          </a:bodyPr>
          <a:lstStyle/>
          <a:p>
            <a:pPr defTabSz="456057">
              <a:defRPr/>
            </a:pPr>
            <a:r>
              <a:rPr lang="en-US" sz="3591" b="1" dirty="0">
                <a:solidFill>
                  <a:srgbClr val="1D1953"/>
                </a:solidFill>
                <a:latin typeface="Franklin Gothic Medium" panose="020B0603020102020204" pitchFamily="34" charset="0"/>
              </a:rPr>
              <a:t>56,460</a:t>
            </a:r>
          </a:p>
        </p:txBody>
      </p:sp>
      <p:sp>
        <p:nvSpPr>
          <p:cNvPr id="101" name="Oval 100">
            <a:extLst>
              <a:ext uri="{FF2B5EF4-FFF2-40B4-BE49-F238E27FC236}">
                <a16:creationId xmlns:a16="http://schemas.microsoft.com/office/drawing/2014/main" id="{87F61729-CE90-604F-A133-8380939BC539}"/>
              </a:ext>
            </a:extLst>
          </p:cNvPr>
          <p:cNvSpPr/>
          <p:nvPr/>
        </p:nvSpPr>
        <p:spPr>
          <a:xfrm>
            <a:off x="1247098" y="4191001"/>
            <a:ext cx="772899" cy="810849"/>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srgbClr val="FFFFFF"/>
              </a:solidFill>
              <a:latin typeface="Franklin Gothic Medium" panose="020B0603020102020204" pitchFamily="34" charset="0"/>
            </a:endParaRPr>
          </a:p>
        </p:txBody>
      </p:sp>
      <p:pic>
        <p:nvPicPr>
          <p:cNvPr id="102" name="Graphic 101">
            <a:extLst>
              <a:ext uri="{FF2B5EF4-FFF2-40B4-BE49-F238E27FC236}">
                <a16:creationId xmlns:a16="http://schemas.microsoft.com/office/drawing/2014/main" id="{EDDDE4AC-BF9A-2740-808C-882C1B3A7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99266" y="4394301"/>
            <a:ext cx="558169" cy="499412"/>
          </a:xfrm>
          <a:prstGeom prst="rect">
            <a:avLst/>
          </a:prstGeom>
        </p:spPr>
      </p:pic>
      <p:sp>
        <p:nvSpPr>
          <p:cNvPr id="103" name="Rectangle 102">
            <a:extLst>
              <a:ext uri="{FF2B5EF4-FFF2-40B4-BE49-F238E27FC236}">
                <a16:creationId xmlns:a16="http://schemas.microsoft.com/office/drawing/2014/main" id="{2D474E85-4C56-E845-9E4D-CA267DC539AE}"/>
              </a:ext>
            </a:extLst>
          </p:cNvPr>
          <p:cNvSpPr/>
          <p:nvPr/>
        </p:nvSpPr>
        <p:spPr>
          <a:xfrm>
            <a:off x="8987345" y="2987328"/>
            <a:ext cx="1616847" cy="507831"/>
          </a:xfrm>
          <a:prstGeom prst="rect">
            <a:avLst/>
          </a:prstGeom>
        </p:spPr>
        <p:txBody>
          <a:bodyPr wrap="square" lIns="91440" tIns="45720" rIns="91440" bIns="45720" anchor="t">
            <a:spAutoFit/>
          </a:bodyPr>
          <a:lstStyle/>
          <a:p>
            <a:pPr defTabSz="456057">
              <a:defRPr/>
            </a:pPr>
            <a:r>
              <a:rPr lang="en-US" sz="1350" b="1" dirty="0">
                <a:solidFill>
                  <a:srgbClr val="1D1953"/>
                </a:solidFill>
                <a:latin typeface="Franklin Gothic Medium"/>
              </a:rPr>
              <a:t>Mobile Crisis </a:t>
            </a:r>
            <a:endParaRPr lang="en-US" dirty="0">
              <a:solidFill>
                <a:srgbClr val="000000"/>
              </a:solidFill>
              <a:latin typeface="Arial" panose="020B0604020202020204"/>
            </a:endParaRPr>
          </a:p>
          <a:p>
            <a:pPr defTabSz="456057">
              <a:defRPr/>
            </a:pPr>
            <a:r>
              <a:rPr lang="en-US" sz="1350" b="1" dirty="0">
                <a:solidFill>
                  <a:srgbClr val="1D1953"/>
                </a:solidFill>
                <a:latin typeface="Franklin Gothic Medium"/>
              </a:rPr>
              <a:t>Responses</a:t>
            </a:r>
            <a:endParaRPr lang="en-US" dirty="0">
              <a:solidFill>
                <a:srgbClr val="000000"/>
              </a:solidFill>
              <a:latin typeface="Arial" panose="020B0604020202020204"/>
            </a:endParaRPr>
          </a:p>
        </p:txBody>
      </p:sp>
      <p:sp>
        <p:nvSpPr>
          <p:cNvPr id="25" name="Rectangle 24">
            <a:extLst>
              <a:ext uri="{FF2B5EF4-FFF2-40B4-BE49-F238E27FC236}">
                <a16:creationId xmlns:a16="http://schemas.microsoft.com/office/drawing/2014/main" id="{BDAEA70C-B568-D9F2-3362-1836B9AF303E}"/>
              </a:ext>
            </a:extLst>
          </p:cNvPr>
          <p:cNvSpPr/>
          <p:nvPr/>
        </p:nvSpPr>
        <p:spPr>
          <a:xfrm>
            <a:off x="3398025" y="4341546"/>
            <a:ext cx="1616847" cy="507831"/>
          </a:xfrm>
          <a:prstGeom prst="rect">
            <a:avLst/>
          </a:prstGeom>
        </p:spPr>
        <p:txBody>
          <a:bodyPr wrap="square" lIns="91440" tIns="45720" rIns="91440" bIns="45720" anchor="t">
            <a:spAutoFit/>
          </a:bodyPr>
          <a:lstStyle/>
          <a:p>
            <a:pPr defTabSz="456057">
              <a:defRPr/>
            </a:pPr>
            <a:r>
              <a:rPr lang="en-US" sz="1350" b="1" dirty="0">
                <a:solidFill>
                  <a:srgbClr val="1D1953"/>
                </a:solidFill>
                <a:latin typeface="Franklin Gothic Medium"/>
              </a:rPr>
              <a:t>Mobile Crisis </a:t>
            </a:r>
            <a:endParaRPr lang="en-US" dirty="0">
              <a:solidFill>
                <a:srgbClr val="000000"/>
              </a:solidFill>
              <a:latin typeface="Arial" panose="020B0604020202020204"/>
            </a:endParaRPr>
          </a:p>
          <a:p>
            <a:pPr defTabSz="456057">
              <a:defRPr/>
            </a:pPr>
            <a:r>
              <a:rPr lang="en-US" sz="1350" b="1" dirty="0">
                <a:solidFill>
                  <a:srgbClr val="1D1953"/>
                </a:solidFill>
                <a:latin typeface="Franklin Gothic Medium"/>
              </a:rPr>
              <a:t>Responses</a:t>
            </a:r>
            <a:endParaRPr lang="en-US" dirty="0">
              <a:solidFill>
                <a:srgbClr val="000000"/>
              </a:solidFill>
              <a:latin typeface="Arial" panose="020B0604020202020204"/>
            </a:endParaRPr>
          </a:p>
        </p:txBody>
      </p:sp>
    </p:spTree>
    <p:extLst>
      <p:ext uri="{BB962C8B-B14F-4D97-AF65-F5344CB8AC3E}">
        <p14:creationId xmlns:p14="http://schemas.microsoft.com/office/powerpoint/2010/main" val="3608198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8341E91B-1F39-884C-90C8-B7957ECFC282}"/>
              </a:ext>
            </a:extLst>
          </p:cNvPr>
          <p:cNvPicPr>
            <a:picLocks noChangeAspect="1"/>
          </p:cNvPicPr>
          <p:nvPr/>
        </p:nvPicPr>
        <p:blipFill>
          <a:blip r:embed="rId5">
            <a:alphaModFix amt="39000"/>
            <a:extLst>
              <a:ext uri="{28A0092B-C50C-407E-A947-70E740481C1C}">
                <a14:useLocalDpi xmlns:a14="http://schemas.microsoft.com/office/drawing/2010/main" val="0"/>
              </a:ext>
            </a:extLst>
          </a:blip>
          <a:stretch>
            <a:fillRect/>
          </a:stretch>
        </p:blipFill>
        <p:spPr>
          <a:xfrm>
            <a:off x="1247098" y="1281466"/>
            <a:ext cx="9363349" cy="4964753"/>
          </a:xfrm>
          <a:prstGeom prst="rect">
            <a:avLst/>
          </a:prstGeom>
        </p:spPr>
      </p:pic>
      <p:graphicFrame>
        <p:nvGraphicFramePr>
          <p:cNvPr id="4" name="Object 3" hidden="1">
            <a:extLst>
              <a:ext uri="{FF2B5EF4-FFF2-40B4-BE49-F238E27FC236}">
                <a16:creationId xmlns:a16="http://schemas.microsoft.com/office/drawing/2014/main" id="{667CC494-DC2A-4EF9-810E-69A5D637C6D5}"/>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31747"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67CC494-DC2A-4EF9-810E-69A5D637C6D5}"/>
                          </a:ext>
                        </a:extLst>
                      </p:cNvPr>
                      <p:cNvPicPr/>
                      <p:nvPr/>
                    </p:nvPicPr>
                    <p:blipFill>
                      <a:blip r:embed="rId7"/>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E4B5FA-158D-48E0-BFAA-2259024416E4}"/>
              </a:ext>
            </a:extLst>
          </p:cNvPr>
          <p:cNvSpPr>
            <a:spLocks noGrp="1"/>
          </p:cNvSpPr>
          <p:nvPr>
            <p:ph type="title"/>
          </p:nvPr>
        </p:nvSpPr>
        <p:spPr>
          <a:xfrm>
            <a:off x="381001" y="122208"/>
            <a:ext cx="10489585" cy="1325563"/>
          </a:xfrm>
        </p:spPr>
        <p:txBody>
          <a:bodyPr vert="horz">
            <a:noAutofit/>
          </a:bodyPr>
          <a:lstStyle/>
          <a:p>
            <a:r>
              <a:rPr lang="en-US" sz="2793" b="1" dirty="0">
                <a:solidFill>
                  <a:srgbClr val="002060"/>
                </a:solidFill>
              </a:rPr>
              <a:t>Georgia’s Crisis System: Current and Future State</a:t>
            </a:r>
          </a:p>
        </p:txBody>
      </p:sp>
      <p:sp>
        <p:nvSpPr>
          <p:cNvPr id="6" name="TextBox 5">
            <a:extLst>
              <a:ext uri="{FF2B5EF4-FFF2-40B4-BE49-F238E27FC236}">
                <a16:creationId xmlns:a16="http://schemas.microsoft.com/office/drawing/2014/main" id="{288077B1-2510-44EE-9C8A-9D1F2AD9F38C}"/>
              </a:ext>
            </a:extLst>
          </p:cNvPr>
          <p:cNvSpPr txBox="1"/>
          <p:nvPr/>
        </p:nvSpPr>
        <p:spPr>
          <a:xfrm rot="5400000">
            <a:off x="2791948" y="2078203"/>
            <a:ext cx="769441" cy="1912000"/>
          </a:xfrm>
          <a:prstGeom prst="rect">
            <a:avLst/>
          </a:prstGeom>
          <a:noFill/>
        </p:spPr>
        <p:txBody>
          <a:bodyPr vert="vert270" wrap="square" rtlCol="0">
            <a:spAutoFit/>
          </a:bodyPr>
          <a:lstStyle/>
          <a:p>
            <a:pPr algn="ctr"/>
            <a:r>
              <a:rPr lang="en-US" sz="1400" b="1" dirty="0">
                <a:solidFill>
                  <a:srgbClr val="1D1953"/>
                </a:solidFill>
                <a:latin typeface="Franklin Gothic Medium" panose="020B0603020102020204" pitchFamily="34" charset="0"/>
              </a:rPr>
              <a:t>CURRENT STATE</a:t>
            </a:r>
          </a:p>
          <a:p>
            <a:pPr algn="ctr"/>
            <a:r>
              <a:rPr lang="en-US" sz="1200" b="1" dirty="0">
                <a:solidFill>
                  <a:srgbClr val="1D1953"/>
                </a:solidFill>
                <a:latin typeface="Franklin Gothic Medium" panose="020B0603020102020204" pitchFamily="34" charset="0"/>
              </a:rPr>
              <a:t>Note: </a:t>
            </a:r>
            <a:r>
              <a:rPr lang="en-US" sz="1200" dirty="0">
                <a:solidFill>
                  <a:srgbClr val="1D1953"/>
                </a:solidFill>
                <a:latin typeface="Franklin Gothic Medium" panose="020B0603020102020204" pitchFamily="34" charset="0"/>
              </a:rPr>
              <a:t>Numbers reflect FY21 volume</a:t>
            </a:r>
          </a:p>
        </p:txBody>
      </p:sp>
      <p:pic>
        <p:nvPicPr>
          <p:cNvPr id="21" name="Picture 20">
            <a:extLst>
              <a:ext uri="{FF2B5EF4-FFF2-40B4-BE49-F238E27FC236}">
                <a16:creationId xmlns:a16="http://schemas.microsoft.com/office/drawing/2014/main" id="{505BFE5B-09B5-4A04-A135-9314CD1DD26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169562" y="242895"/>
            <a:ext cx="797030" cy="1124826"/>
          </a:xfrm>
          <a:prstGeom prst="rect">
            <a:avLst/>
          </a:prstGeom>
        </p:spPr>
      </p:pic>
      <p:sp>
        <p:nvSpPr>
          <p:cNvPr id="72" name="TextBox 71">
            <a:extLst>
              <a:ext uri="{FF2B5EF4-FFF2-40B4-BE49-F238E27FC236}">
                <a16:creationId xmlns:a16="http://schemas.microsoft.com/office/drawing/2014/main" id="{F185D781-EAFB-4F06-B8E3-4246EEA5CA5A}"/>
              </a:ext>
            </a:extLst>
          </p:cNvPr>
          <p:cNvSpPr txBox="1"/>
          <p:nvPr/>
        </p:nvSpPr>
        <p:spPr>
          <a:xfrm rot="5400000">
            <a:off x="8415034" y="652906"/>
            <a:ext cx="769441" cy="2359231"/>
          </a:xfrm>
          <a:prstGeom prst="rect">
            <a:avLst/>
          </a:prstGeom>
          <a:noFill/>
        </p:spPr>
        <p:txBody>
          <a:bodyPr vert="vert270" wrap="square" rtlCol="0">
            <a:spAutoFit/>
          </a:bodyPr>
          <a:lstStyle/>
          <a:p>
            <a:pPr algn="ctr"/>
            <a:r>
              <a:rPr lang="en-US" sz="1400" b="1" dirty="0">
                <a:solidFill>
                  <a:srgbClr val="1D1953"/>
                </a:solidFill>
                <a:latin typeface="Franklin Gothic Medium" panose="020B0603020102020204" pitchFamily="34" charset="0"/>
              </a:rPr>
              <a:t>FUTURE STATE</a:t>
            </a:r>
          </a:p>
          <a:p>
            <a:pPr algn="ctr"/>
            <a:r>
              <a:rPr lang="en-US" sz="1200" b="1" dirty="0">
                <a:solidFill>
                  <a:srgbClr val="1D1953"/>
                </a:solidFill>
                <a:latin typeface="Franklin Gothic Medium" panose="020B0603020102020204" pitchFamily="34" charset="0"/>
              </a:rPr>
              <a:t>Note: </a:t>
            </a:r>
            <a:r>
              <a:rPr lang="en-US" sz="1200" dirty="0">
                <a:solidFill>
                  <a:srgbClr val="1D1953"/>
                </a:solidFill>
                <a:latin typeface="Franklin Gothic Medium" panose="020B0603020102020204" pitchFamily="34" charset="0"/>
              </a:rPr>
              <a:t>Numbers reflect FY23 volume (federal projections)</a:t>
            </a:r>
          </a:p>
        </p:txBody>
      </p:sp>
      <p:grpSp>
        <p:nvGrpSpPr>
          <p:cNvPr id="73" name="Group 72">
            <a:extLst>
              <a:ext uri="{FF2B5EF4-FFF2-40B4-BE49-F238E27FC236}">
                <a16:creationId xmlns:a16="http://schemas.microsoft.com/office/drawing/2014/main" id="{7748D372-B3D2-40C7-8F39-965E970F4182}"/>
              </a:ext>
            </a:extLst>
          </p:cNvPr>
          <p:cNvGrpSpPr/>
          <p:nvPr/>
        </p:nvGrpSpPr>
        <p:grpSpPr>
          <a:xfrm>
            <a:off x="152400" y="6274593"/>
            <a:ext cx="11887200" cy="398442"/>
            <a:chOff x="838200" y="5689600"/>
            <a:chExt cx="10624127" cy="628521"/>
          </a:xfrm>
        </p:grpSpPr>
        <p:sp>
          <p:nvSpPr>
            <p:cNvPr id="74" name="Rectangle 73">
              <a:extLst>
                <a:ext uri="{FF2B5EF4-FFF2-40B4-BE49-F238E27FC236}">
                  <a16:creationId xmlns:a16="http://schemas.microsoft.com/office/drawing/2014/main" id="{517708D2-F004-4D24-96DD-29BF8008ED2A}"/>
                </a:ext>
              </a:extLst>
            </p:cNvPr>
            <p:cNvSpPr/>
            <p:nvPr/>
          </p:nvSpPr>
          <p:spPr>
            <a:xfrm>
              <a:off x="838200" y="5689600"/>
              <a:ext cx="10624127" cy="62852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srgbClr val="FFFFFF"/>
                </a:solidFill>
                <a:latin typeface="Arial" panose="020B0604020202020204"/>
              </a:endParaRPr>
            </a:p>
          </p:txBody>
        </p:sp>
        <p:sp>
          <p:nvSpPr>
            <p:cNvPr id="75" name="Content Placeholder 2">
              <a:extLst>
                <a:ext uri="{FF2B5EF4-FFF2-40B4-BE49-F238E27FC236}">
                  <a16:creationId xmlns:a16="http://schemas.microsoft.com/office/drawing/2014/main" id="{D7B8511E-A1D0-4DAF-B5A9-94D88516D139}"/>
                </a:ext>
              </a:extLst>
            </p:cNvPr>
            <p:cNvSpPr txBox="1">
              <a:spLocks/>
            </p:cNvSpPr>
            <p:nvPr/>
          </p:nvSpPr>
          <p:spPr>
            <a:xfrm>
              <a:off x="1084058" y="5734357"/>
              <a:ext cx="10269742" cy="539006"/>
            </a:xfrm>
            <a:prstGeom prst="rect">
              <a:avLst/>
            </a:prstGeom>
          </p:spPr>
          <p:txBody>
            <a:bodyPr vert="horz" lIns="91214" tIns="45607" rIns="91214" bIns="45607" rtlCol="0" anchor="ctr">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2114">
                <a:spcBef>
                  <a:spcPts val="0"/>
                </a:spcBef>
                <a:spcAft>
                  <a:spcPts val="599"/>
                </a:spcAft>
                <a:buNone/>
                <a:defRPr/>
              </a:pPr>
              <a:endParaRPr lang="en-US" sz="1300" b="1" dirty="0">
                <a:solidFill>
                  <a:srgbClr val="1D1953"/>
                </a:solidFill>
                <a:latin typeface="Franklin Gothic Medium" panose="020B0603020102020204" pitchFamily="34" charset="0"/>
              </a:endParaRPr>
            </a:p>
          </p:txBody>
        </p:sp>
      </p:grpSp>
      <p:sp>
        <p:nvSpPr>
          <p:cNvPr id="3" name="Right Arrow 2">
            <a:extLst>
              <a:ext uri="{FF2B5EF4-FFF2-40B4-BE49-F238E27FC236}">
                <a16:creationId xmlns:a16="http://schemas.microsoft.com/office/drawing/2014/main" id="{F067F859-D3BC-CD41-9DEB-D0D6A6FE3FDD}"/>
              </a:ext>
            </a:extLst>
          </p:cNvPr>
          <p:cNvSpPr/>
          <p:nvPr/>
        </p:nvSpPr>
        <p:spPr>
          <a:xfrm rot="20131012">
            <a:off x="4615893" y="2466778"/>
            <a:ext cx="2616279" cy="609469"/>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9" name="TextBox 8">
            <a:extLst>
              <a:ext uri="{FF2B5EF4-FFF2-40B4-BE49-F238E27FC236}">
                <a16:creationId xmlns:a16="http://schemas.microsoft.com/office/drawing/2014/main" id="{B93F3981-4D6A-254D-B051-E18E3B8EDF05}"/>
              </a:ext>
            </a:extLst>
          </p:cNvPr>
          <p:cNvSpPr txBox="1"/>
          <p:nvPr/>
        </p:nvSpPr>
        <p:spPr>
          <a:xfrm>
            <a:off x="5321338" y="4604029"/>
            <a:ext cx="5054814" cy="1077218"/>
          </a:xfrm>
          <a:prstGeom prst="rect">
            <a:avLst/>
          </a:prstGeom>
          <a:noFill/>
        </p:spPr>
        <p:txBody>
          <a:bodyPr wrap="square" lIns="91440" tIns="45720" rIns="91440" bIns="45720" rtlCol="0" anchor="t">
            <a:spAutoFit/>
          </a:bodyPr>
          <a:lstStyle/>
          <a:p>
            <a:r>
              <a:rPr lang="en-US" sz="3200" b="1" dirty="0">
                <a:solidFill>
                  <a:srgbClr val="000000"/>
                </a:solidFill>
                <a:latin typeface="Franklin Gothic Heavy"/>
              </a:rPr>
              <a:t>Bed Capacity will need to increase by 105%</a:t>
            </a:r>
          </a:p>
        </p:txBody>
      </p:sp>
      <p:sp>
        <p:nvSpPr>
          <p:cNvPr id="31" name="Rectangle 30">
            <a:extLst>
              <a:ext uri="{FF2B5EF4-FFF2-40B4-BE49-F238E27FC236}">
                <a16:creationId xmlns:a16="http://schemas.microsoft.com/office/drawing/2014/main" id="{33AC792E-D0DB-D24E-A58E-C2C4A366CAA3}"/>
              </a:ext>
            </a:extLst>
          </p:cNvPr>
          <p:cNvSpPr/>
          <p:nvPr/>
        </p:nvSpPr>
        <p:spPr>
          <a:xfrm>
            <a:off x="1378857" y="3803316"/>
            <a:ext cx="3586148" cy="159873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550" b="1" dirty="0">
                <a:solidFill>
                  <a:srgbClr val="1D1953"/>
                </a:solidFill>
                <a:latin typeface="Franklin Gothic Medium"/>
              </a:rPr>
              <a:t>32,700</a:t>
            </a:r>
            <a:r>
              <a:rPr lang="en-US" sz="1750" b="1" dirty="0">
                <a:solidFill>
                  <a:srgbClr val="1D1953"/>
                </a:solidFill>
                <a:latin typeface="Franklin Gothic Medium"/>
              </a:rPr>
              <a:t> admissions to community crisis beds</a:t>
            </a:r>
            <a:endParaRPr lang="en-US" sz="1795" b="1" dirty="0">
              <a:solidFill>
                <a:srgbClr val="1D1953"/>
              </a:solidFill>
              <a:latin typeface="Franklin Gothic Medium" panose="020B0603020102020204" pitchFamily="34" charset="0"/>
            </a:endParaRPr>
          </a:p>
        </p:txBody>
      </p:sp>
      <p:sp>
        <p:nvSpPr>
          <p:cNvPr id="32" name="TextBox 31">
            <a:extLst>
              <a:ext uri="{FF2B5EF4-FFF2-40B4-BE49-F238E27FC236}">
                <a16:creationId xmlns:a16="http://schemas.microsoft.com/office/drawing/2014/main" id="{90EE4DD9-88C2-DC42-87B6-708B99A40D21}"/>
              </a:ext>
            </a:extLst>
          </p:cNvPr>
          <p:cNvSpPr txBox="1"/>
          <p:nvPr/>
        </p:nvSpPr>
        <p:spPr>
          <a:xfrm>
            <a:off x="1371351" y="3478849"/>
            <a:ext cx="3586147" cy="2845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97" dirty="0">
                <a:solidFill>
                  <a:srgbClr val="1D1953"/>
                </a:solidFill>
                <a:latin typeface="Franklin Gothic Medium" panose="020B0603020102020204" pitchFamily="34" charset="0"/>
              </a:rPr>
              <a:t>Somewhere to Go</a:t>
            </a:r>
          </a:p>
        </p:txBody>
      </p:sp>
      <p:grpSp>
        <p:nvGrpSpPr>
          <p:cNvPr id="33" name="Group 32">
            <a:extLst>
              <a:ext uri="{FF2B5EF4-FFF2-40B4-BE49-F238E27FC236}">
                <a16:creationId xmlns:a16="http://schemas.microsoft.com/office/drawing/2014/main" id="{A523E5C3-BEEE-874F-8E03-02D3F7C6A9BB}"/>
              </a:ext>
            </a:extLst>
          </p:cNvPr>
          <p:cNvGrpSpPr/>
          <p:nvPr/>
        </p:nvGrpSpPr>
        <p:grpSpPr>
          <a:xfrm>
            <a:off x="961542" y="4236672"/>
            <a:ext cx="547283" cy="546039"/>
            <a:chOff x="8173637" y="2347928"/>
            <a:chExt cx="548640" cy="547393"/>
          </a:xfrm>
          <a:solidFill>
            <a:srgbClr val="00B0F0"/>
          </a:solidFill>
        </p:grpSpPr>
        <p:sp>
          <p:nvSpPr>
            <p:cNvPr id="34" name="Oval 33">
              <a:extLst>
                <a:ext uri="{FF2B5EF4-FFF2-40B4-BE49-F238E27FC236}">
                  <a16:creationId xmlns:a16="http://schemas.microsoft.com/office/drawing/2014/main" id="{92D855EB-2F28-8241-8DFC-C41AC6323399}"/>
                </a:ext>
              </a:extLst>
            </p:cNvPr>
            <p:cNvSpPr/>
            <p:nvPr/>
          </p:nvSpPr>
          <p:spPr>
            <a:xfrm>
              <a:off x="8173637" y="2347928"/>
              <a:ext cx="548640" cy="547393"/>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solidFill>
                  <a:srgbClr val="FFFFFF"/>
                </a:solidFill>
                <a:latin typeface="Arial" panose="020B0604020202020204"/>
              </a:endParaRPr>
            </a:p>
          </p:txBody>
        </p:sp>
        <p:grpSp>
          <p:nvGrpSpPr>
            <p:cNvPr id="35" name="Group 34">
              <a:extLst>
                <a:ext uri="{FF2B5EF4-FFF2-40B4-BE49-F238E27FC236}">
                  <a16:creationId xmlns:a16="http://schemas.microsoft.com/office/drawing/2014/main" id="{99F6B533-0444-3842-B1F3-85976DDD3BDD}"/>
                </a:ext>
              </a:extLst>
            </p:cNvPr>
            <p:cNvGrpSpPr/>
            <p:nvPr/>
          </p:nvGrpSpPr>
          <p:grpSpPr>
            <a:xfrm>
              <a:off x="8280166" y="2436748"/>
              <a:ext cx="335582" cy="337972"/>
              <a:chOff x="6586254" y="5691799"/>
              <a:chExt cx="713105" cy="718185"/>
            </a:xfrm>
            <a:grpFill/>
          </p:grpSpPr>
          <p:sp>
            <p:nvSpPr>
              <p:cNvPr id="36" name="object 27">
                <a:extLst>
                  <a:ext uri="{FF2B5EF4-FFF2-40B4-BE49-F238E27FC236}">
                    <a16:creationId xmlns:a16="http://schemas.microsoft.com/office/drawing/2014/main" id="{005CDB16-D1BF-1D45-9ED4-90AA05B2C8C5}"/>
                  </a:ext>
                </a:extLst>
              </p:cNvPr>
              <p:cNvSpPr/>
              <p:nvPr/>
            </p:nvSpPr>
            <p:spPr>
              <a:xfrm>
                <a:off x="6586254" y="5691799"/>
                <a:ext cx="713105" cy="718185"/>
              </a:xfrm>
              <a:custGeom>
                <a:avLst/>
                <a:gdLst/>
                <a:ahLst/>
                <a:cxnLst/>
                <a:rect l="l" t="t" r="r" b="b"/>
                <a:pathLst>
                  <a:path w="713104" h="718185">
                    <a:moveTo>
                      <a:pt x="342898" y="631888"/>
                    </a:moveTo>
                    <a:lnTo>
                      <a:pt x="348353" y="635405"/>
                    </a:lnTo>
                    <a:lnTo>
                      <a:pt x="354496" y="636601"/>
                    </a:lnTo>
                    <a:lnTo>
                      <a:pt x="360654" y="635476"/>
                    </a:lnTo>
                    <a:lnTo>
                      <a:pt x="398427" y="601457"/>
                    </a:lnTo>
                    <a:lnTo>
                      <a:pt x="442035" y="558672"/>
                    </a:lnTo>
                    <a:lnTo>
                      <a:pt x="487694" y="511228"/>
                    </a:lnTo>
                    <a:lnTo>
                      <a:pt x="526123" y="466681"/>
                    </a:lnTo>
                    <a:lnTo>
                      <a:pt x="548041" y="432587"/>
                    </a:lnTo>
                    <a:lnTo>
                      <a:pt x="555361" y="392830"/>
                    </a:lnTo>
                    <a:lnTo>
                      <a:pt x="547158" y="354674"/>
                    </a:lnTo>
                    <a:lnTo>
                      <a:pt x="525249" y="322378"/>
                    </a:lnTo>
                    <a:lnTo>
                      <a:pt x="491450" y="300202"/>
                    </a:lnTo>
                    <a:lnTo>
                      <a:pt x="451693" y="292882"/>
                    </a:lnTo>
                    <a:lnTo>
                      <a:pt x="413537" y="301085"/>
                    </a:lnTo>
                    <a:lnTo>
                      <a:pt x="381241" y="322994"/>
                    </a:lnTo>
                    <a:lnTo>
                      <a:pt x="359065" y="356793"/>
                    </a:lnTo>
                    <a:lnTo>
                      <a:pt x="356563" y="364731"/>
                    </a:lnTo>
                    <a:lnTo>
                      <a:pt x="355903" y="362216"/>
                    </a:lnTo>
                    <a:lnTo>
                      <a:pt x="332818" y="323694"/>
                    </a:lnTo>
                    <a:lnTo>
                      <a:pt x="300883" y="301263"/>
                    </a:lnTo>
                    <a:lnTo>
                      <a:pt x="262866" y="292443"/>
                    </a:lnTo>
                    <a:lnTo>
                      <a:pt x="222997" y="299123"/>
                    </a:lnTo>
                    <a:lnTo>
                      <a:pt x="188843" y="320747"/>
                    </a:lnTo>
                    <a:lnTo>
                      <a:pt x="166412" y="352680"/>
                    </a:lnTo>
                    <a:lnTo>
                      <a:pt x="157593" y="390693"/>
                    </a:lnTo>
                    <a:lnTo>
                      <a:pt x="164272" y="430555"/>
                    </a:lnTo>
                    <a:lnTo>
                      <a:pt x="185634" y="464914"/>
                    </a:lnTo>
                    <a:lnTo>
                      <a:pt x="223332" y="509866"/>
                    </a:lnTo>
                    <a:lnTo>
                      <a:pt x="268211" y="557771"/>
                    </a:lnTo>
                    <a:lnTo>
                      <a:pt x="311118" y="600991"/>
                    </a:lnTo>
                    <a:lnTo>
                      <a:pt x="342898" y="631888"/>
                    </a:lnTo>
                    <a:close/>
                  </a:path>
                  <a:path w="713104" h="718185">
                    <a:moveTo>
                      <a:pt x="656994" y="654342"/>
                    </a:moveTo>
                    <a:lnTo>
                      <a:pt x="656994" y="366661"/>
                    </a:lnTo>
                    <a:lnTo>
                      <a:pt x="656994" y="357276"/>
                    </a:lnTo>
                    <a:lnTo>
                      <a:pt x="664602" y="349681"/>
                    </a:lnTo>
                    <a:lnTo>
                      <a:pt x="673974" y="349681"/>
                    </a:lnTo>
                    <a:lnTo>
                      <a:pt x="697855" y="341962"/>
                    </a:lnTo>
                    <a:lnTo>
                      <a:pt x="711630" y="323191"/>
                    </a:lnTo>
                    <a:lnTo>
                      <a:pt x="712936" y="299945"/>
                    </a:lnTo>
                    <a:lnTo>
                      <a:pt x="699412" y="278803"/>
                    </a:lnTo>
                    <a:lnTo>
                      <a:pt x="655978" y="243001"/>
                    </a:lnTo>
                    <a:lnTo>
                      <a:pt x="652067" y="239775"/>
                    </a:lnTo>
                    <a:lnTo>
                      <a:pt x="649793" y="234975"/>
                    </a:lnTo>
                    <a:lnTo>
                      <a:pt x="649793" y="229895"/>
                    </a:lnTo>
                    <a:lnTo>
                      <a:pt x="649793" y="91909"/>
                    </a:lnTo>
                    <a:lnTo>
                      <a:pt x="649793" y="82537"/>
                    </a:lnTo>
                    <a:lnTo>
                      <a:pt x="642186" y="74929"/>
                    </a:lnTo>
                    <a:lnTo>
                      <a:pt x="632814" y="74929"/>
                    </a:lnTo>
                    <a:lnTo>
                      <a:pt x="559230" y="74929"/>
                    </a:lnTo>
                    <a:lnTo>
                      <a:pt x="549857" y="74929"/>
                    </a:lnTo>
                    <a:lnTo>
                      <a:pt x="542250" y="82537"/>
                    </a:lnTo>
                    <a:lnTo>
                      <a:pt x="542250" y="91909"/>
                    </a:lnTo>
                    <a:lnTo>
                      <a:pt x="542250" y="113334"/>
                    </a:lnTo>
                    <a:lnTo>
                      <a:pt x="539467" y="122721"/>
                    </a:lnTo>
                    <a:lnTo>
                      <a:pt x="532515" y="128693"/>
                    </a:lnTo>
                    <a:lnTo>
                      <a:pt x="523487" y="130263"/>
                    </a:lnTo>
                    <a:lnTo>
                      <a:pt x="514475" y="126441"/>
                    </a:lnTo>
                    <a:lnTo>
                      <a:pt x="367282" y="5168"/>
                    </a:lnTo>
                    <a:lnTo>
                      <a:pt x="361008" y="0"/>
                    </a:lnTo>
                    <a:lnTo>
                      <a:pt x="351966" y="0"/>
                    </a:lnTo>
                    <a:lnTo>
                      <a:pt x="345692" y="5156"/>
                    </a:lnTo>
                    <a:lnTo>
                      <a:pt x="13523" y="278790"/>
                    </a:lnTo>
                    <a:lnTo>
                      <a:pt x="0" y="299934"/>
                    </a:lnTo>
                    <a:lnTo>
                      <a:pt x="1306" y="323184"/>
                    </a:lnTo>
                    <a:lnTo>
                      <a:pt x="15081" y="341960"/>
                    </a:lnTo>
                    <a:lnTo>
                      <a:pt x="38962" y="349681"/>
                    </a:lnTo>
                    <a:lnTo>
                      <a:pt x="48372" y="349681"/>
                    </a:lnTo>
                    <a:lnTo>
                      <a:pt x="55980" y="357276"/>
                    </a:lnTo>
                    <a:lnTo>
                      <a:pt x="55980" y="366661"/>
                    </a:lnTo>
                    <a:lnTo>
                      <a:pt x="55980" y="700862"/>
                    </a:lnTo>
                    <a:lnTo>
                      <a:pt x="55980" y="710234"/>
                    </a:lnTo>
                    <a:lnTo>
                      <a:pt x="63587" y="717842"/>
                    </a:lnTo>
                    <a:lnTo>
                      <a:pt x="72959" y="717842"/>
                    </a:lnTo>
                    <a:lnTo>
                      <a:pt x="238529" y="717842"/>
                    </a:lnTo>
                    <a:lnTo>
                      <a:pt x="257765" y="715946"/>
                    </a:lnTo>
                    <a:lnTo>
                      <a:pt x="276097" y="710399"/>
                    </a:lnTo>
                    <a:lnTo>
                      <a:pt x="293013" y="701415"/>
                    </a:lnTo>
                    <a:lnTo>
                      <a:pt x="307998" y="689203"/>
                    </a:lnTo>
                    <a:lnTo>
                      <a:pt x="354633" y="642874"/>
                    </a:lnTo>
                  </a:path>
                  <a:path w="713104" h="718185">
                    <a:moveTo>
                      <a:pt x="354633" y="642874"/>
                    </a:moveTo>
                    <a:lnTo>
                      <a:pt x="405268" y="690829"/>
                    </a:lnTo>
                    <a:lnTo>
                      <a:pt x="454395" y="716060"/>
                    </a:lnTo>
                    <a:lnTo>
                      <a:pt x="473048" y="717842"/>
                    </a:lnTo>
                    <a:lnTo>
                      <a:pt x="656994" y="717842"/>
                    </a:lnTo>
                  </a:path>
                </a:pathLst>
              </a:custGeom>
              <a:grpFill/>
              <a:ln w="15875">
                <a:solidFill>
                  <a:schemeClr val="bg1"/>
                </a:solidFill>
              </a:ln>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sp>
            <p:nvSpPr>
              <p:cNvPr id="37" name="object 28">
                <a:extLst>
                  <a:ext uri="{FF2B5EF4-FFF2-40B4-BE49-F238E27FC236}">
                    <a16:creationId xmlns:a16="http://schemas.microsoft.com/office/drawing/2014/main" id="{25B067F6-0C3F-3D47-8E60-D5DA9D9C514F}"/>
                  </a:ext>
                </a:extLst>
              </p:cNvPr>
              <p:cNvSpPr/>
              <p:nvPr/>
            </p:nvSpPr>
            <p:spPr>
              <a:xfrm>
                <a:off x="6903147" y="6221346"/>
                <a:ext cx="153670" cy="151130"/>
              </a:xfrm>
              <a:custGeom>
                <a:avLst/>
                <a:gdLst/>
                <a:ahLst/>
                <a:cxnLst/>
                <a:rect l="l" t="t" r="r" b="b"/>
                <a:pathLst>
                  <a:path w="153670" h="151129">
                    <a:moveTo>
                      <a:pt x="153568" y="0"/>
                    </a:moveTo>
                    <a:lnTo>
                      <a:pt x="0" y="150812"/>
                    </a:lnTo>
                  </a:path>
                </a:pathLst>
              </a:custGeom>
              <a:grpFill/>
              <a:ln w="12700">
                <a:solidFill>
                  <a:schemeClr val="bg1"/>
                </a:solidFill>
              </a:ln>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grpSp>
      </p:grpSp>
      <p:sp>
        <p:nvSpPr>
          <p:cNvPr id="38" name="Rectangle 37">
            <a:extLst>
              <a:ext uri="{FF2B5EF4-FFF2-40B4-BE49-F238E27FC236}">
                <a16:creationId xmlns:a16="http://schemas.microsoft.com/office/drawing/2014/main" id="{84A1B741-EC95-194B-A13D-CA9997DFED93}"/>
              </a:ext>
            </a:extLst>
          </p:cNvPr>
          <p:cNvSpPr/>
          <p:nvPr/>
        </p:nvSpPr>
        <p:spPr>
          <a:xfrm>
            <a:off x="7346175" y="2467805"/>
            <a:ext cx="3586148" cy="15987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397" b="1" dirty="0">
              <a:solidFill>
                <a:srgbClr val="1D1953"/>
              </a:solidFill>
              <a:latin typeface="Franklin Gothic Medium" panose="020B0603020102020204" pitchFamily="34" charset="0"/>
            </a:endParaRPr>
          </a:p>
        </p:txBody>
      </p:sp>
      <p:sp>
        <p:nvSpPr>
          <p:cNvPr id="39" name="TextBox 38">
            <a:extLst>
              <a:ext uri="{FF2B5EF4-FFF2-40B4-BE49-F238E27FC236}">
                <a16:creationId xmlns:a16="http://schemas.microsoft.com/office/drawing/2014/main" id="{0E99B6AC-F090-6A44-8315-4F6BED7C879B}"/>
              </a:ext>
            </a:extLst>
          </p:cNvPr>
          <p:cNvSpPr txBox="1"/>
          <p:nvPr/>
        </p:nvSpPr>
        <p:spPr>
          <a:xfrm>
            <a:off x="7346173" y="2166767"/>
            <a:ext cx="3586148" cy="257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6057">
              <a:defRPr/>
            </a:pPr>
            <a:r>
              <a:rPr lang="en-US" sz="1397" dirty="0">
                <a:solidFill>
                  <a:srgbClr val="1D1953"/>
                </a:solidFill>
                <a:latin typeface="Franklin Gothic Medium" panose="020B0603020102020204" pitchFamily="34" charset="0"/>
              </a:rPr>
              <a:t>Somewhere to Go</a:t>
            </a:r>
          </a:p>
        </p:txBody>
      </p:sp>
      <p:sp>
        <p:nvSpPr>
          <p:cNvPr id="51" name="Oval 50">
            <a:extLst>
              <a:ext uri="{FF2B5EF4-FFF2-40B4-BE49-F238E27FC236}">
                <a16:creationId xmlns:a16="http://schemas.microsoft.com/office/drawing/2014/main" id="{E9F3D739-0081-B54D-83A4-FEB0D568496C}"/>
              </a:ext>
            </a:extLst>
          </p:cNvPr>
          <p:cNvSpPr/>
          <p:nvPr/>
        </p:nvSpPr>
        <p:spPr>
          <a:xfrm>
            <a:off x="6670530" y="2819333"/>
            <a:ext cx="949471" cy="886340"/>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srgbClr val="FFFFFF"/>
              </a:solidFill>
              <a:latin typeface="Franklin Gothic Medium" panose="020B0603020102020204" pitchFamily="34" charset="0"/>
            </a:endParaRPr>
          </a:p>
        </p:txBody>
      </p:sp>
      <p:sp>
        <p:nvSpPr>
          <p:cNvPr id="52" name="object 27">
            <a:extLst>
              <a:ext uri="{FF2B5EF4-FFF2-40B4-BE49-F238E27FC236}">
                <a16:creationId xmlns:a16="http://schemas.microsoft.com/office/drawing/2014/main" id="{8196C129-D094-F341-9880-253D539FAA02}"/>
              </a:ext>
            </a:extLst>
          </p:cNvPr>
          <p:cNvSpPr/>
          <p:nvPr/>
        </p:nvSpPr>
        <p:spPr>
          <a:xfrm>
            <a:off x="6858001" y="2936185"/>
            <a:ext cx="580753" cy="547245"/>
          </a:xfrm>
          <a:custGeom>
            <a:avLst/>
            <a:gdLst/>
            <a:ahLst/>
            <a:cxnLst/>
            <a:rect l="l" t="t" r="r" b="b"/>
            <a:pathLst>
              <a:path w="713104" h="718185">
                <a:moveTo>
                  <a:pt x="342898" y="631888"/>
                </a:moveTo>
                <a:lnTo>
                  <a:pt x="348353" y="635405"/>
                </a:lnTo>
                <a:lnTo>
                  <a:pt x="354496" y="636601"/>
                </a:lnTo>
                <a:lnTo>
                  <a:pt x="360654" y="635476"/>
                </a:lnTo>
                <a:lnTo>
                  <a:pt x="398427" y="601457"/>
                </a:lnTo>
                <a:lnTo>
                  <a:pt x="442035" y="558672"/>
                </a:lnTo>
                <a:lnTo>
                  <a:pt x="487694" y="511228"/>
                </a:lnTo>
                <a:lnTo>
                  <a:pt x="526123" y="466681"/>
                </a:lnTo>
                <a:lnTo>
                  <a:pt x="548041" y="432587"/>
                </a:lnTo>
                <a:lnTo>
                  <a:pt x="555361" y="392830"/>
                </a:lnTo>
                <a:lnTo>
                  <a:pt x="547158" y="354674"/>
                </a:lnTo>
                <a:lnTo>
                  <a:pt x="525249" y="322378"/>
                </a:lnTo>
                <a:lnTo>
                  <a:pt x="491450" y="300202"/>
                </a:lnTo>
                <a:lnTo>
                  <a:pt x="451693" y="292882"/>
                </a:lnTo>
                <a:lnTo>
                  <a:pt x="413537" y="301085"/>
                </a:lnTo>
                <a:lnTo>
                  <a:pt x="381241" y="322994"/>
                </a:lnTo>
                <a:lnTo>
                  <a:pt x="359065" y="356793"/>
                </a:lnTo>
                <a:lnTo>
                  <a:pt x="356563" y="364731"/>
                </a:lnTo>
                <a:lnTo>
                  <a:pt x="355903" y="362216"/>
                </a:lnTo>
                <a:lnTo>
                  <a:pt x="332818" y="323694"/>
                </a:lnTo>
                <a:lnTo>
                  <a:pt x="300883" y="301263"/>
                </a:lnTo>
                <a:lnTo>
                  <a:pt x="262866" y="292443"/>
                </a:lnTo>
                <a:lnTo>
                  <a:pt x="222997" y="299123"/>
                </a:lnTo>
                <a:lnTo>
                  <a:pt x="188843" y="320747"/>
                </a:lnTo>
                <a:lnTo>
                  <a:pt x="166412" y="352680"/>
                </a:lnTo>
                <a:lnTo>
                  <a:pt x="157593" y="390693"/>
                </a:lnTo>
                <a:lnTo>
                  <a:pt x="164272" y="430555"/>
                </a:lnTo>
                <a:lnTo>
                  <a:pt x="185634" y="464914"/>
                </a:lnTo>
                <a:lnTo>
                  <a:pt x="223332" y="509866"/>
                </a:lnTo>
                <a:lnTo>
                  <a:pt x="268211" y="557771"/>
                </a:lnTo>
                <a:lnTo>
                  <a:pt x="311118" y="600991"/>
                </a:lnTo>
                <a:lnTo>
                  <a:pt x="342898" y="631888"/>
                </a:lnTo>
                <a:close/>
              </a:path>
              <a:path w="713104" h="718185">
                <a:moveTo>
                  <a:pt x="656994" y="654342"/>
                </a:moveTo>
                <a:lnTo>
                  <a:pt x="656994" y="366661"/>
                </a:lnTo>
                <a:lnTo>
                  <a:pt x="656994" y="357276"/>
                </a:lnTo>
                <a:lnTo>
                  <a:pt x="664602" y="349681"/>
                </a:lnTo>
                <a:lnTo>
                  <a:pt x="673974" y="349681"/>
                </a:lnTo>
                <a:lnTo>
                  <a:pt x="697855" y="341962"/>
                </a:lnTo>
                <a:lnTo>
                  <a:pt x="711630" y="323191"/>
                </a:lnTo>
                <a:lnTo>
                  <a:pt x="712936" y="299945"/>
                </a:lnTo>
                <a:lnTo>
                  <a:pt x="699412" y="278803"/>
                </a:lnTo>
                <a:lnTo>
                  <a:pt x="655978" y="243001"/>
                </a:lnTo>
                <a:lnTo>
                  <a:pt x="652067" y="239775"/>
                </a:lnTo>
                <a:lnTo>
                  <a:pt x="649793" y="234975"/>
                </a:lnTo>
                <a:lnTo>
                  <a:pt x="649793" y="229895"/>
                </a:lnTo>
                <a:lnTo>
                  <a:pt x="649793" y="91909"/>
                </a:lnTo>
                <a:lnTo>
                  <a:pt x="649793" y="82537"/>
                </a:lnTo>
                <a:lnTo>
                  <a:pt x="642186" y="74929"/>
                </a:lnTo>
                <a:lnTo>
                  <a:pt x="632814" y="74929"/>
                </a:lnTo>
                <a:lnTo>
                  <a:pt x="559230" y="74929"/>
                </a:lnTo>
                <a:lnTo>
                  <a:pt x="549857" y="74929"/>
                </a:lnTo>
                <a:lnTo>
                  <a:pt x="542250" y="82537"/>
                </a:lnTo>
                <a:lnTo>
                  <a:pt x="542250" y="91909"/>
                </a:lnTo>
                <a:lnTo>
                  <a:pt x="542250" y="113334"/>
                </a:lnTo>
                <a:lnTo>
                  <a:pt x="539467" y="122721"/>
                </a:lnTo>
                <a:lnTo>
                  <a:pt x="532515" y="128693"/>
                </a:lnTo>
                <a:lnTo>
                  <a:pt x="523487" y="130263"/>
                </a:lnTo>
                <a:lnTo>
                  <a:pt x="514475" y="126441"/>
                </a:lnTo>
                <a:lnTo>
                  <a:pt x="367282" y="5168"/>
                </a:lnTo>
                <a:lnTo>
                  <a:pt x="361008" y="0"/>
                </a:lnTo>
                <a:lnTo>
                  <a:pt x="351966" y="0"/>
                </a:lnTo>
                <a:lnTo>
                  <a:pt x="345692" y="5156"/>
                </a:lnTo>
                <a:lnTo>
                  <a:pt x="13523" y="278790"/>
                </a:lnTo>
                <a:lnTo>
                  <a:pt x="0" y="299934"/>
                </a:lnTo>
                <a:lnTo>
                  <a:pt x="1306" y="323184"/>
                </a:lnTo>
                <a:lnTo>
                  <a:pt x="15081" y="341960"/>
                </a:lnTo>
                <a:lnTo>
                  <a:pt x="38962" y="349681"/>
                </a:lnTo>
                <a:lnTo>
                  <a:pt x="48372" y="349681"/>
                </a:lnTo>
                <a:lnTo>
                  <a:pt x="55980" y="357276"/>
                </a:lnTo>
                <a:lnTo>
                  <a:pt x="55980" y="366661"/>
                </a:lnTo>
                <a:lnTo>
                  <a:pt x="55980" y="700862"/>
                </a:lnTo>
                <a:lnTo>
                  <a:pt x="55980" y="710234"/>
                </a:lnTo>
                <a:lnTo>
                  <a:pt x="63587" y="717842"/>
                </a:lnTo>
                <a:lnTo>
                  <a:pt x="72959" y="717842"/>
                </a:lnTo>
                <a:lnTo>
                  <a:pt x="238529" y="717842"/>
                </a:lnTo>
                <a:lnTo>
                  <a:pt x="257765" y="715946"/>
                </a:lnTo>
                <a:lnTo>
                  <a:pt x="276097" y="710399"/>
                </a:lnTo>
                <a:lnTo>
                  <a:pt x="293013" y="701415"/>
                </a:lnTo>
                <a:lnTo>
                  <a:pt x="307998" y="689203"/>
                </a:lnTo>
                <a:lnTo>
                  <a:pt x="354633" y="642874"/>
                </a:lnTo>
              </a:path>
              <a:path w="713104" h="718185">
                <a:moveTo>
                  <a:pt x="354633" y="642874"/>
                </a:moveTo>
                <a:lnTo>
                  <a:pt x="405268" y="690829"/>
                </a:lnTo>
                <a:lnTo>
                  <a:pt x="454395" y="716060"/>
                </a:lnTo>
                <a:lnTo>
                  <a:pt x="473048" y="717842"/>
                </a:lnTo>
                <a:lnTo>
                  <a:pt x="656994" y="717842"/>
                </a:lnTo>
              </a:path>
            </a:pathLst>
          </a:custGeom>
          <a:ln w="15875">
            <a:solidFill>
              <a:schemeClr val="bg1"/>
            </a:solidFill>
          </a:ln>
        </p:spPr>
        <p:txBody>
          <a:bodyPr wrap="square" lIns="0" tIns="0" rIns="0" bIns="0" rtlCol="0"/>
          <a:lstStyle/>
          <a:p>
            <a:pPr defTabSz="456057">
              <a:lnSpc>
                <a:spcPct val="120000"/>
              </a:lnSpc>
              <a:spcAft>
                <a:spcPts val="599"/>
              </a:spcAft>
              <a:defRPr/>
            </a:pPr>
            <a:endParaRPr sz="1397" dirty="0">
              <a:solidFill>
                <a:srgbClr val="000000"/>
              </a:solidFill>
              <a:latin typeface="Franklin Gothic Medium" panose="020B0603020102020204" pitchFamily="34" charset="0"/>
            </a:endParaRPr>
          </a:p>
        </p:txBody>
      </p:sp>
      <p:sp>
        <p:nvSpPr>
          <p:cNvPr id="5" name="TextBox 4">
            <a:extLst>
              <a:ext uri="{FF2B5EF4-FFF2-40B4-BE49-F238E27FC236}">
                <a16:creationId xmlns:a16="http://schemas.microsoft.com/office/drawing/2014/main" id="{5054105D-6278-4280-3AE3-E2FA3AFD634E}"/>
              </a:ext>
            </a:extLst>
          </p:cNvPr>
          <p:cNvSpPr txBox="1"/>
          <p:nvPr/>
        </p:nvSpPr>
        <p:spPr>
          <a:xfrm>
            <a:off x="7365138" y="2546161"/>
            <a:ext cx="3697816"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50" b="1" dirty="0">
                <a:solidFill>
                  <a:srgbClr val="1D1953"/>
                </a:solidFill>
                <a:latin typeface="Franklin Gothic Medium"/>
              </a:rPr>
              <a:t>67,137</a:t>
            </a:r>
            <a:r>
              <a:rPr lang="en-US" sz="1750" b="1" dirty="0">
                <a:solidFill>
                  <a:srgbClr val="1D1953"/>
                </a:solidFill>
                <a:latin typeface="Franklin Gothic Medium"/>
              </a:rPr>
              <a:t> admissions to community crisis beds</a:t>
            </a:r>
            <a:endParaRPr lang="en-US" sz="1750" dirty="0">
              <a:solidFill>
                <a:srgbClr val="000000"/>
              </a:solidFill>
              <a:latin typeface="Arial" panose="020B0604020202020204"/>
            </a:endParaRPr>
          </a:p>
        </p:txBody>
      </p:sp>
    </p:spTree>
    <p:extLst>
      <p:ext uri="{BB962C8B-B14F-4D97-AF65-F5344CB8AC3E}">
        <p14:creationId xmlns:p14="http://schemas.microsoft.com/office/powerpoint/2010/main" val="2221484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able&#10;&#10;Description automatically generated">
            <a:extLst>
              <a:ext uri="{FF2B5EF4-FFF2-40B4-BE49-F238E27FC236}">
                <a16:creationId xmlns:a16="http://schemas.microsoft.com/office/drawing/2014/main" id="{E74713D2-8062-9644-8473-AE4501CC7236}"/>
              </a:ext>
            </a:extLst>
          </p:cNvPr>
          <p:cNvPicPr>
            <a:picLocks noChangeAspect="1"/>
          </p:cNvPicPr>
          <p:nvPr/>
        </p:nvPicPr>
        <p:blipFill>
          <a:blip r:embed="rId5">
            <a:alphaModFix amt="23000"/>
            <a:extLst>
              <a:ext uri="{28A0092B-C50C-407E-A947-70E740481C1C}">
                <a14:useLocalDpi xmlns:a14="http://schemas.microsoft.com/office/drawing/2010/main" val="0"/>
              </a:ext>
            </a:extLst>
          </a:blip>
          <a:stretch>
            <a:fillRect/>
          </a:stretch>
        </p:blipFill>
        <p:spPr>
          <a:xfrm>
            <a:off x="941462" y="1248217"/>
            <a:ext cx="10517148" cy="5576535"/>
          </a:xfrm>
          <a:prstGeom prst="rect">
            <a:avLst/>
          </a:prstGeom>
        </p:spPr>
      </p:pic>
      <p:graphicFrame>
        <p:nvGraphicFramePr>
          <p:cNvPr id="4" name="Object 3" hidden="1">
            <a:extLst>
              <a:ext uri="{FF2B5EF4-FFF2-40B4-BE49-F238E27FC236}">
                <a16:creationId xmlns:a16="http://schemas.microsoft.com/office/drawing/2014/main" id="{667CC494-DC2A-4EF9-810E-69A5D637C6D5}"/>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32771"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67CC494-DC2A-4EF9-810E-69A5D637C6D5}"/>
                          </a:ext>
                        </a:extLst>
                      </p:cNvPr>
                      <p:cNvPicPr/>
                      <p:nvPr/>
                    </p:nvPicPr>
                    <p:blipFill>
                      <a:blip r:embed="rId7"/>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E4B5FA-158D-48E0-BFAA-2259024416E4}"/>
              </a:ext>
            </a:extLst>
          </p:cNvPr>
          <p:cNvSpPr>
            <a:spLocks noGrp="1"/>
          </p:cNvSpPr>
          <p:nvPr>
            <p:ph type="title"/>
          </p:nvPr>
        </p:nvSpPr>
        <p:spPr/>
        <p:txBody>
          <a:bodyPr vert="horz">
            <a:noAutofit/>
          </a:bodyPr>
          <a:lstStyle/>
          <a:p>
            <a:r>
              <a:rPr lang="en-US" sz="2750" b="1" dirty="0">
                <a:latin typeface="Arial"/>
                <a:cs typeface="Arial"/>
              </a:rPr>
              <a:t>Current Expenditures</a:t>
            </a:r>
          </a:p>
        </p:txBody>
      </p:sp>
      <p:grpSp>
        <p:nvGrpSpPr>
          <p:cNvPr id="9" name="Group 8">
            <a:extLst>
              <a:ext uri="{FF2B5EF4-FFF2-40B4-BE49-F238E27FC236}">
                <a16:creationId xmlns:a16="http://schemas.microsoft.com/office/drawing/2014/main" id="{C59E9C99-830F-4BDC-AC8A-811C871A6327}"/>
              </a:ext>
            </a:extLst>
          </p:cNvPr>
          <p:cNvGrpSpPr/>
          <p:nvPr/>
        </p:nvGrpSpPr>
        <p:grpSpPr>
          <a:xfrm>
            <a:off x="3099828" y="1520783"/>
            <a:ext cx="5992347" cy="3238302"/>
            <a:chOff x="3109807" y="2213838"/>
            <a:chExt cx="6306261" cy="3431086"/>
          </a:xfrm>
        </p:grpSpPr>
        <p:graphicFrame>
          <p:nvGraphicFramePr>
            <p:cNvPr id="69" name="Chart 68">
              <a:extLst>
                <a:ext uri="{FF2B5EF4-FFF2-40B4-BE49-F238E27FC236}">
                  <a16:creationId xmlns:a16="http://schemas.microsoft.com/office/drawing/2014/main" id="{F9315E6B-F80A-4E33-BD4E-4953CB331992}"/>
                </a:ext>
              </a:extLst>
            </p:cNvPr>
            <p:cNvGraphicFramePr>
              <a:graphicFrameLocks/>
            </p:cNvGraphicFramePr>
            <p:nvPr/>
          </p:nvGraphicFramePr>
          <p:xfrm>
            <a:off x="3109807" y="2213838"/>
            <a:ext cx="6306261" cy="3431086"/>
          </p:xfrm>
          <a:graphic>
            <a:graphicData uri="http://schemas.openxmlformats.org/drawingml/2006/chart">
              <c:chart xmlns:c="http://schemas.openxmlformats.org/drawingml/2006/chart" xmlns:r="http://schemas.openxmlformats.org/officeDocument/2006/relationships" r:id="rId8"/>
            </a:graphicData>
          </a:graphic>
        </p:graphicFrame>
        <p:sp>
          <p:nvSpPr>
            <p:cNvPr id="71" name="TextBox 70">
              <a:extLst>
                <a:ext uri="{FF2B5EF4-FFF2-40B4-BE49-F238E27FC236}">
                  <a16:creationId xmlns:a16="http://schemas.microsoft.com/office/drawing/2014/main" id="{C90C8754-5BA7-4947-AFB3-8E8823BD85BF}"/>
                </a:ext>
              </a:extLst>
            </p:cNvPr>
            <p:cNvSpPr txBox="1"/>
            <p:nvPr/>
          </p:nvSpPr>
          <p:spPr>
            <a:xfrm>
              <a:off x="5354067" y="3392406"/>
              <a:ext cx="1817739" cy="1073466"/>
            </a:xfrm>
            <a:prstGeom prst="rect">
              <a:avLst/>
            </a:prstGeom>
            <a:noFill/>
          </p:spPr>
          <p:txBody>
            <a:bodyPr wrap="square" rtlCol="0">
              <a:spAutoFit/>
            </a:bodyPr>
            <a:lstStyle/>
            <a:p>
              <a:pPr algn="ctr"/>
              <a:r>
                <a:rPr lang="en-US" sz="2793" b="1" dirty="0">
                  <a:solidFill>
                    <a:srgbClr val="1D1953"/>
                  </a:solidFill>
                  <a:latin typeface="Franklin Gothic Medium" panose="020B0603020102020204" pitchFamily="34" charset="0"/>
                </a:rPr>
                <a:t>$235M</a:t>
              </a:r>
            </a:p>
            <a:p>
              <a:pPr algn="ctr"/>
              <a:r>
                <a:rPr lang="en-US" sz="1596" b="1" dirty="0">
                  <a:solidFill>
                    <a:srgbClr val="1D1953"/>
                  </a:solidFill>
                  <a:latin typeface="Franklin Gothic Medium" panose="020B0603020102020204" pitchFamily="34" charset="0"/>
                </a:rPr>
                <a:t>annual expenditures</a:t>
              </a:r>
            </a:p>
          </p:txBody>
        </p:sp>
      </p:grpSp>
      <p:grpSp>
        <p:nvGrpSpPr>
          <p:cNvPr id="13" name="Group 12">
            <a:extLst>
              <a:ext uri="{FF2B5EF4-FFF2-40B4-BE49-F238E27FC236}">
                <a16:creationId xmlns:a16="http://schemas.microsoft.com/office/drawing/2014/main" id="{234B5062-656C-483B-BCB3-7132B49B0C99}"/>
              </a:ext>
            </a:extLst>
          </p:cNvPr>
          <p:cNvGrpSpPr/>
          <p:nvPr/>
        </p:nvGrpSpPr>
        <p:grpSpPr>
          <a:xfrm>
            <a:off x="1519437" y="1798256"/>
            <a:ext cx="2610375" cy="981744"/>
            <a:chOff x="1029121" y="4766961"/>
            <a:chExt cx="2616849" cy="984179"/>
          </a:xfrm>
        </p:grpSpPr>
        <p:sp>
          <p:nvSpPr>
            <p:cNvPr id="49" name="object 26">
              <a:extLst>
                <a:ext uri="{FF2B5EF4-FFF2-40B4-BE49-F238E27FC236}">
                  <a16:creationId xmlns:a16="http://schemas.microsoft.com/office/drawing/2014/main" id="{DF052C1B-EEF8-40AB-8A5D-F0EAA3BA4F12}"/>
                </a:ext>
              </a:extLst>
            </p:cNvPr>
            <p:cNvSpPr/>
            <p:nvPr/>
          </p:nvSpPr>
          <p:spPr>
            <a:xfrm rot="20375828">
              <a:off x="1029121" y="4914953"/>
              <a:ext cx="505470" cy="836187"/>
            </a:xfrm>
            <a:custGeom>
              <a:avLst/>
              <a:gdLst/>
              <a:ahLst/>
              <a:cxnLst/>
              <a:rect l="l" t="t" r="r" b="b"/>
              <a:pathLst>
                <a:path w="426085" h="715010">
                  <a:moveTo>
                    <a:pt x="265506" y="66294"/>
                  </a:moveTo>
                  <a:lnTo>
                    <a:pt x="173278" y="66294"/>
                  </a:lnTo>
                  <a:lnTo>
                    <a:pt x="173278" y="91744"/>
                  </a:lnTo>
                  <a:lnTo>
                    <a:pt x="265506" y="91744"/>
                  </a:lnTo>
                  <a:lnTo>
                    <a:pt x="265506" y="66294"/>
                  </a:lnTo>
                  <a:close/>
                </a:path>
                <a:path w="426085" h="715010">
                  <a:moveTo>
                    <a:pt x="371551" y="441159"/>
                  </a:moveTo>
                  <a:lnTo>
                    <a:pt x="371538" y="434162"/>
                  </a:lnTo>
                  <a:lnTo>
                    <a:pt x="371068" y="430123"/>
                  </a:lnTo>
                  <a:lnTo>
                    <a:pt x="369849" y="424954"/>
                  </a:lnTo>
                  <a:lnTo>
                    <a:pt x="369163" y="421868"/>
                  </a:lnTo>
                  <a:lnTo>
                    <a:pt x="368122" y="418566"/>
                  </a:lnTo>
                  <a:lnTo>
                    <a:pt x="366560" y="414718"/>
                  </a:lnTo>
                  <a:lnTo>
                    <a:pt x="365239" y="411480"/>
                  </a:lnTo>
                  <a:lnTo>
                    <a:pt x="364959" y="411251"/>
                  </a:lnTo>
                  <a:lnTo>
                    <a:pt x="361823" y="408609"/>
                  </a:lnTo>
                  <a:lnTo>
                    <a:pt x="346024" y="405218"/>
                  </a:lnTo>
                  <a:lnTo>
                    <a:pt x="346024" y="441159"/>
                  </a:lnTo>
                  <a:lnTo>
                    <a:pt x="342773" y="457200"/>
                  </a:lnTo>
                  <a:lnTo>
                    <a:pt x="333578" y="470789"/>
                  </a:lnTo>
                  <a:lnTo>
                    <a:pt x="319951" y="479958"/>
                  </a:lnTo>
                  <a:lnTo>
                    <a:pt x="303288" y="483323"/>
                  </a:lnTo>
                  <a:lnTo>
                    <a:pt x="255384" y="477812"/>
                  </a:lnTo>
                  <a:lnTo>
                    <a:pt x="211302" y="462114"/>
                  </a:lnTo>
                  <a:lnTo>
                    <a:pt x="172300" y="437489"/>
                  </a:lnTo>
                  <a:lnTo>
                    <a:pt x="139661" y="405206"/>
                  </a:lnTo>
                  <a:lnTo>
                    <a:pt x="114655" y="366522"/>
                  </a:lnTo>
                  <a:lnTo>
                    <a:pt x="98552" y="322681"/>
                  </a:lnTo>
                  <a:lnTo>
                    <a:pt x="92697" y="275424"/>
                  </a:lnTo>
                  <a:lnTo>
                    <a:pt x="92633" y="273926"/>
                  </a:lnTo>
                  <a:lnTo>
                    <a:pt x="96050" y="257467"/>
                  </a:lnTo>
                  <a:lnTo>
                    <a:pt x="105181" y="243992"/>
                  </a:lnTo>
                  <a:lnTo>
                    <a:pt x="118681" y="234848"/>
                  </a:lnTo>
                  <a:lnTo>
                    <a:pt x="135166" y="231406"/>
                  </a:lnTo>
                  <a:lnTo>
                    <a:pt x="135661" y="231444"/>
                  </a:lnTo>
                  <a:lnTo>
                    <a:pt x="136144" y="231444"/>
                  </a:lnTo>
                  <a:lnTo>
                    <a:pt x="136626" y="231406"/>
                  </a:lnTo>
                  <a:lnTo>
                    <a:pt x="139395" y="231432"/>
                  </a:lnTo>
                  <a:lnTo>
                    <a:pt x="142189" y="231711"/>
                  </a:lnTo>
                  <a:lnTo>
                    <a:pt x="144970" y="232270"/>
                  </a:lnTo>
                  <a:lnTo>
                    <a:pt x="161925" y="308508"/>
                  </a:lnTo>
                  <a:lnTo>
                    <a:pt x="157124" y="312077"/>
                  </a:lnTo>
                  <a:lnTo>
                    <a:pt x="151638" y="314579"/>
                  </a:lnTo>
                  <a:lnTo>
                    <a:pt x="142189" y="316674"/>
                  </a:lnTo>
                  <a:lnTo>
                    <a:pt x="139115" y="318960"/>
                  </a:lnTo>
                  <a:lnTo>
                    <a:pt x="135585" y="325348"/>
                  </a:lnTo>
                  <a:lnTo>
                    <a:pt x="135280" y="329145"/>
                  </a:lnTo>
                  <a:lnTo>
                    <a:pt x="136512" y="332574"/>
                  </a:lnTo>
                  <a:lnTo>
                    <a:pt x="153936" y="367931"/>
                  </a:lnTo>
                  <a:lnTo>
                    <a:pt x="178625" y="398424"/>
                  </a:lnTo>
                  <a:lnTo>
                    <a:pt x="209372" y="422846"/>
                  </a:lnTo>
                  <a:lnTo>
                    <a:pt x="244919" y="439966"/>
                  </a:lnTo>
                  <a:lnTo>
                    <a:pt x="248361" y="441159"/>
                  </a:lnTo>
                  <a:lnTo>
                    <a:pt x="252120" y="440842"/>
                  </a:lnTo>
                  <a:lnTo>
                    <a:pt x="258470" y="437349"/>
                  </a:lnTo>
                  <a:lnTo>
                    <a:pt x="260743" y="434340"/>
                  </a:lnTo>
                  <a:lnTo>
                    <a:pt x="262928" y="424954"/>
                  </a:lnTo>
                  <a:lnTo>
                    <a:pt x="265506" y="419481"/>
                  </a:lnTo>
                  <a:lnTo>
                    <a:pt x="345071" y="431038"/>
                  </a:lnTo>
                  <a:lnTo>
                    <a:pt x="346024" y="441159"/>
                  </a:lnTo>
                  <a:lnTo>
                    <a:pt x="346024" y="405218"/>
                  </a:lnTo>
                  <a:lnTo>
                    <a:pt x="263156" y="387400"/>
                  </a:lnTo>
                  <a:lnTo>
                    <a:pt x="258826" y="388620"/>
                  </a:lnTo>
                  <a:lnTo>
                    <a:pt x="249821" y="397281"/>
                  </a:lnTo>
                  <a:lnTo>
                    <a:pt x="245021" y="403948"/>
                  </a:lnTo>
                  <a:lnTo>
                    <a:pt x="241541" y="411251"/>
                  </a:lnTo>
                  <a:lnTo>
                    <a:pt x="217678" y="397852"/>
                  </a:lnTo>
                  <a:lnTo>
                    <a:pt x="196659" y="380453"/>
                  </a:lnTo>
                  <a:lnTo>
                    <a:pt x="179044" y="359625"/>
                  </a:lnTo>
                  <a:lnTo>
                    <a:pt x="165404" y="335940"/>
                  </a:lnTo>
                  <a:lnTo>
                    <a:pt x="172694" y="332536"/>
                  </a:lnTo>
                  <a:lnTo>
                    <a:pt x="179362" y="327837"/>
                  </a:lnTo>
                  <a:lnTo>
                    <a:pt x="188137" y="318947"/>
                  </a:lnTo>
                  <a:lnTo>
                    <a:pt x="189407" y="314553"/>
                  </a:lnTo>
                  <a:lnTo>
                    <a:pt x="170916" y="231406"/>
                  </a:lnTo>
                  <a:lnTo>
                    <a:pt x="167309" y="215163"/>
                  </a:lnTo>
                  <a:lnTo>
                    <a:pt x="141135" y="205968"/>
                  </a:lnTo>
                  <a:lnTo>
                    <a:pt x="135496" y="205968"/>
                  </a:lnTo>
                  <a:lnTo>
                    <a:pt x="87325" y="225894"/>
                  </a:lnTo>
                  <a:lnTo>
                    <a:pt x="67157" y="273926"/>
                  </a:lnTo>
                  <a:lnTo>
                    <a:pt x="67132" y="275424"/>
                  </a:lnTo>
                  <a:lnTo>
                    <a:pt x="72313" y="322402"/>
                  </a:lnTo>
                  <a:lnTo>
                    <a:pt x="86372" y="366179"/>
                  </a:lnTo>
                  <a:lnTo>
                    <a:pt x="108331" y="405815"/>
                  </a:lnTo>
                  <a:lnTo>
                    <a:pt x="137236" y="440359"/>
                  </a:lnTo>
                  <a:lnTo>
                    <a:pt x="172135" y="468871"/>
                  </a:lnTo>
                  <a:lnTo>
                    <a:pt x="212090" y="490410"/>
                  </a:lnTo>
                  <a:lnTo>
                    <a:pt x="256120" y="504024"/>
                  </a:lnTo>
                  <a:lnTo>
                    <a:pt x="303288" y="508774"/>
                  </a:lnTo>
                  <a:lnTo>
                    <a:pt x="329882" y="503402"/>
                  </a:lnTo>
                  <a:lnTo>
                    <a:pt x="351624" y="488772"/>
                  </a:lnTo>
                  <a:lnTo>
                    <a:pt x="355307" y="483323"/>
                  </a:lnTo>
                  <a:lnTo>
                    <a:pt x="366293" y="467093"/>
                  </a:lnTo>
                  <a:lnTo>
                    <a:pt x="371551" y="441159"/>
                  </a:lnTo>
                  <a:close/>
                </a:path>
                <a:path w="426085" h="715010">
                  <a:moveTo>
                    <a:pt x="425577" y="60045"/>
                  </a:moveTo>
                  <a:lnTo>
                    <a:pt x="420344" y="36690"/>
                  </a:lnTo>
                  <a:lnTo>
                    <a:pt x="406082" y="17602"/>
                  </a:lnTo>
                  <a:lnTo>
                    <a:pt x="400050" y="13931"/>
                  </a:lnTo>
                  <a:lnTo>
                    <a:pt x="400050" y="60045"/>
                  </a:lnTo>
                  <a:lnTo>
                    <a:pt x="400050" y="510336"/>
                  </a:lnTo>
                  <a:lnTo>
                    <a:pt x="400050" y="614337"/>
                  </a:lnTo>
                  <a:lnTo>
                    <a:pt x="69240" y="614337"/>
                  </a:lnTo>
                  <a:lnTo>
                    <a:pt x="69240" y="639787"/>
                  </a:lnTo>
                  <a:lnTo>
                    <a:pt x="400050" y="639787"/>
                  </a:lnTo>
                  <a:lnTo>
                    <a:pt x="400050" y="654710"/>
                  </a:lnTo>
                  <a:lnTo>
                    <a:pt x="396824" y="668159"/>
                  </a:lnTo>
                  <a:lnTo>
                    <a:pt x="388048" y="679157"/>
                  </a:lnTo>
                  <a:lnTo>
                    <a:pt x="375031" y="686574"/>
                  </a:lnTo>
                  <a:lnTo>
                    <a:pt x="359105" y="689305"/>
                  </a:lnTo>
                  <a:lnTo>
                    <a:pt x="66459" y="689305"/>
                  </a:lnTo>
                  <a:lnTo>
                    <a:pt x="50546" y="686574"/>
                  </a:lnTo>
                  <a:lnTo>
                    <a:pt x="37528" y="679157"/>
                  </a:lnTo>
                  <a:lnTo>
                    <a:pt x="28752" y="668159"/>
                  </a:lnTo>
                  <a:lnTo>
                    <a:pt x="25527" y="654710"/>
                  </a:lnTo>
                  <a:lnTo>
                    <a:pt x="25527" y="511124"/>
                  </a:lnTo>
                  <a:lnTo>
                    <a:pt x="25527" y="60045"/>
                  </a:lnTo>
                  <a:lnTo>
                    <a:pt x="28752" y="46583"/>
                  </a:lnTo>
                  <a:lnTo>
                    <a:pt x="37528" y="35585"/>
                  </a:lnTo>
                  <a:lnTo>
                    <a:pt x="50546" y="28168"/>
                  </a:lnTo>
                  <a:lnTo>
                    <a:pt x="66471" y="25450"/>
                  </a:lnTo>
                  <a:lnTo>
                    <a:pt x="359117" y="25450"/>
                  </a:lnTo>
                  <a:lnTo>
                    <a:pt x="375043" y="28168"/>
                  </a:lnTo>
                  <a:lnTo>
                    <a:pt x="388048" y="35585"/>
                  </a:lnTo>
                  <a:lnTo>
                    <a:pt x="396824" y="46583"/>
                  </a:lnTo>
                  <a:lnTo>
                    <a:pt x="400050" y="60045"/>
                  </a:lnTo>
                  <a:lnTo>
                    <a:pt x="400050" y="13931"/>
                  </a:lnTo>
                  <a:lnTo>
                    <a:pt x="384962" y="4724"/>
                  </a:lnTo>
                  <a:lnTo>
                    <a:pt x="359117" y="0"/>
                  </a:lnTo>
                  <a:lnTo>
                    <a:pt x="66471" y="0"/>
                  </a:lnTo>
                  <a:lnTo>
                    <a:pt x="40627" y="4724"/>
                  </a:lnTo>
                  <a:lnTo>
                    <a:pt x="19494" y="17602"/>
                  </a:lnTo>
                  <a:lnTo>
                    <a:pt x="5232" y="36690"/>
                  </a:lnTo>
                  <a:lnTo>
                    <a:pt x="0" y="60045"/>
                  </a:lnTo>
                  <a:lnTo>
                    <a:pt x="0" y="511124"/>
                  </a:lnTo>
                  <a:lnTo>
                    <a:pt x="0" y="654710"/>
                  </a:lnTo>
                  <a:lnTo>
                    <a:pt x="5232" y="678053"/>
                  </a:lnTo>
                  <a:lnTo>
                    <a:pt x="19494" y="697141"/>
                  </a:lnTo>
                  <a:lnTo>
                    <a:pt x="40614" y="710031"/>
                  </a:lnTo>
                  <a:lnTo>
                    <a:pt x="66459" y="714756"/>
                  </a:lnTo>
                  <a:lnTo>
                    <a:pt x="359105" y="714756"/>
                  </a:lnTo>
                  <a:lnTo>
                    <a:pt x="384962" y="710031"/>
                  </a:lnTo>
                  <a:lnTo>
                    <a:pt x="406082" y="697141"/>
                  </a:lnTo>
                  <a:lnTo>
                    <a:pt x="420344" y="678053"/>
                  </a:lnTo>
                  <a:lnTo>
                    <a:pt x="425577" y="654710"/>
                  </a:lnTo>
                  <a:lnTo>
                    <a:pt x="425577" y="510336"/>
                  </a:lnTo>
                  <a:lnTo>
                    <a:pt x="425577" y="60045"/>
                  </a:lnTo>
                  <a:close/>
                </a:path>
              </a:pathLst>
            </a:custGeom>
            <a:solidFill>
              <a:schemeClr val="accent2"/>
            </a:solidFill>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sp>
          <p:nvSpPr>
            <p:cNvPr id="12" name="Rectangle 11">
              <a:extLst>
                <a:ext uri="{FF2B5EF4-FFF2-40B4-BE49-F238E27FC236}">
                  <a16:creationId xmlns:a16="http://schemas.microsoft.com/office/drawing/2014/main" id="{8B66344B-7B8C-43AC-A1E3-428668AB38DC}"/>
                </a:ext>
              </a:extLst>
            </p:cNvPr>
            <p:cNvSpPr/>
            <p:nvPr/>
          </p:nvSpPr>
          <p:spPr>
            <a:xfrm>
              <a:off x="1436439" y="4766961"/>
              <a:ext cx="2209531" cy="585005"/>
            </a:xfrm>
            <a:prstGeom prst="rect">
              <a:avLst/>
            </a:prstGeom>
          </p:spPr>
          <p:txBody>
            <a:bodyPr wrap="none">
              <a:spAutoFit/>
            </a:bodyPr>
            <a:lstStyle/>
            <a:p>
              <a:r>
                <a:rPr lang="en-US" sz="3192" b="1" dirty="0">
                  <a:solidFill>
                    <a:srgbClr val="8CC63F"/>
                  </a:solidFill>
                  <a:latin typeface="Franklin Gothic Medium" panose="020B0603020102020204" pitchFamily="34" charset="0"/>
                </a:rPr>
                <a:t>$14 million</a:t>
              </a:r>
            </a:p>
          </p:txBody>
        </p:sp>
        <p:sp>
          <p:nvSpPr>
            <p:cNvPr id="51" name="Rectangle 50">
              <a:extLst>
                <a:ext uri="{FF2B5EF4-FFF2-40B4-BE49-F238E27FC236}">
                  <a16:creationId xmlns:a16="http://schemas.microsoft.com/office/drawing/2014/main" id="{067E8AE3-F0C2-4FAA-85D1-92CA77EAF15F}"/>
                </a:ext>
              </a:extLst>
            </p:cNvPr>
            <p:cNvSpPr/>
            <p:nvPr/>
          </p:nvSpPr>
          <p:spPr>
            <a:xfrm>
              <a:off x="1664491" y="5234574"/>
              <a:ext cx="1181451" cy="362534"/>
            </a:xfrm>
            <a:prstGeom prst="rect">
              <a:avLst/>
            </a:prstGeom>
          </p:spPr>
          <p:txBody>
            <a:bodyPr wrap="none" lIns="91440" tIns="45720" rIns="91440" bIns="45720" anchor="t">
              <a:spAutoFit/>
            </a:bodyPr>
            <a:lstStyle/>
            <a:p>
              <a:r>
                <a:rPr lang="en-US" sz="1750" b="1" dirty="0">
                  <a:solidFill>
                    <a:srgbClr val="8CC63F"/>
                  </a:solidFill>
                  <a:latin typeface="Franklin Gothic Medium"/>
                </a:rPr>
                <a:t>call center</a:t>
              </a:r>
            </a:p>
          </p:txBody>
        </p:sp>
      </p:grpSp>
      <p:grpSp>
        <p:nvGrpSpPr>
          <p:cNvPr id="14" name="Group 13">
            <a:extLst>
              <a:ext uri="{FF2B5EF4-FFF2-40B4-BE49-F238E27FC236}">
                <a16:creationId xmlns:a16="http://schemas.microsoft.com/office/drawing/2014/main" id="{86612420-2956-4333-8D95-A9922E81C04C}"/>
              </a:ext>
            </a:extLst>
          </p:cNvPr>
          <p:cNvGrpSpPr/>
          <p:nvPr/>
        </p:nvGrpSpPr>
        <p:grpSpPr>
          <a:xfrm>
            <a:off x="1504358" y="3744705"/>
            <a:ext cx="2860177" cy="807408"/>
            <a:chOff x="825588" y="2134685"/>
            <a:chExt cx="2867271" cy="809410"/>
          </a:xfrm>
        </p:grpSpPr>
        <p:sp>
          <p:nvSpPr>
            <p:cNvPr id="55" name="Rectangle 54">
              <a:extLst>
                <a:ext uri="{FF2B5EF4-FFF2-40B4-BE49-F238E27FC236}">
                  <a16:creationId xmlns:a16="http://schemas.microsoft.com/office/drawing/2014/main" id="{BC25ACC5-A6CC-4259-B1C1-C56E3052B2FB}"/>
                </a:ext>
              </a:extLst>
            </p:cNvPr>
            <p:cNvSpPr/>
            <p:nvPr/>
          </p:nvSpPr>
          <p:spPr>
            <a:xfrm>
              <a:off x="1481335" y="2134685"/>
              <a:ext cx="2211524" cy="585005"/>
            </a:xfrm>
            <a:prstGeom prst="rect">
              <a:avLst/>
            </a:prstGeom>
          </p:spPr>
          <p:txBody>
            <a:bodyPr wrap="none">
              <a:spAutoFit/>
            </a:bodyPr>
            <a:lstStyle/>
            <a:p>
              <a:r>
                <a:rPr lang="en-US" sz="3192" b="1" dirty="0">
                  <a:solidFill>
                    <a:srgbClr val="F89C1B"/>
                  </a:solidFill>
                  <a:latin typeface="Franklin Gothic Medium" panose="020B0603020102020204" pitchFamily="34" charset="0"/>
                </a:rPr>
                <a:t>$28 million</a:t>
              </a:r>
            </a:p>
          </p:txBody>
        </p:sp>
        <p:sp>
          <p:nvSpPr>
            <p:cNvPr id="56" name="Rectangle 55">
              <a:extLst>
                <a:ext uri="{FF2B5EF4-FFF2-40B4-BE49-F238E27FC236}">
                  <a16:creationId xmlns:a16="http://schemas.microsoft.com/office/drawing/2014/main" id="{66F7F497-86DE-4C86-A87A-6212F2416F2F}"/>
                </a:ext>
              </a:extLst>
            </p:cNvPr>
            <p:cNvSpPr/>
            <p:nvPr/>
          </p:nvSpPr>
          <p:spPr>
            <a:xfrm>
              <a:off x="1560671" y="2574619"/>
              <a:ext cx="2108613" cy="369476"/>
            </a:xfrm>
            <a:prstGeom prst="rect">
              <a:avLst/>
            </a:prstGeom>
          </p:spPr>
          <p:txBody>
            <a:bodyPr wrap="none">
              <a:spAutoFit/>
            </a:bodyPr>
            <a:lstStyle/>
            <a:p>
              <a:r>
                <a:rPr lang="en-US" sz="1795" b="1" dirty="0">
                  <a:solidFill>
                    <a:srgbClr val="F89C1B"/>
                  </a:solidFill>
                  <a:latin typeface="Franklin Gothic Medium" panose="020B0603020102020204" pitchFamily="34" charset="0"/>
                </a:rPr>
                <a:t>mobile crisis teams</a:t>
              </a:r>
            </a:p>
          </p:txBody>
        </p:sp>
        <p:pic>
          <p:nvPicPr>
            <p:cNvPr id="59" name="Graphic 58">
              <a:extLst>
                <a:ext uri="{FF2B5EF4-FFF2-40B4-BE49-F238E27FC236}">
                  <a16:creationId xmlns:a16="http://schemas.microsoft.com/office/drawing/2014/main" id="{A7FBC869-B7EB-4AA8-B7AE-B323F418AF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5588" y="2213838"/>
              <a:ext cx="735083" cy="657703"/>
            </a:xfrm>
            <a:prstGeom prst="rect">
              <a:avLst/>
            </a:prstGeom>
          </p:spPr>
        </p:pic>
      </p:grpSp>
      <p:grpSp>
        <p:nvGrpSpPr>
          <p:cNvPr id="15" name="Group 14">
            <a:extLst>
              <a:ext uri="{FF2B5EF4-FFF2-40B4-BE49-F238E27FC236}">
                <a16:creationId xmlns:a16="http://schemas.microsoft.com/office/drawing/2014/main" id="{972164F5-E2BD-4AEF-A87E-3D5300586911}"/>
              </a:ext>
            </a:extLst>
          </p:cNvPr>
          <p:cNvGrpSpPr/>
          <p:nvPr/>
        </p:nvGrpSpPr>
        <p:grpSpPr>
          <a:xfrm>
            <a:off x="8017003" y="2663741"/>
            <a:ext cx="3024642" cy="800483"/>
            <a:chOff x="8269531" y="1549921"/>
            <a:chExt cx="3032143" cy="802468"/>
          </a:xfrm>
        </p:grpSpPr>
        <p:sp>
          <p:nvSpPr>
            <p:cNvPr id="63" name="Rectangle 62">
              <a:extLst>
                <a:ext uri="{FF2B5EF4-FFF2-40B4-BE49-F238E27FC236}">
                  <a16:creationId xmlns:a16="http://schemas.microsoft.com/office/drawing/2014/main" id="{624D12AB-14E5-41B4-977B-B36932234C6E}"/>
                </a:ext>
              </a:extLst>
            </p:cNvPr>
            <p:cNvSpPr/>
            <p:nvPr/>
          </p:nvSpPr>
          <p:spPr>
            <a:xfrm>
              <a:off x="8771814" y="1549921"/>
              <a:ext cx="2529860" cy="584775"/>
            </a:xfrm>
            <a:prstGeom prst="rect">
              <a:avLst/>
            </a:prstGeom>
          </p:spPr>
          <p:txBody>
            <a:bodyPr wrap="none">
              <a:spAutoFit/>
            </a:bodyPr>
            <a:lstStyle/>
            <a:p>
              <a:r>
                <a:rPr lang="en-US" sz="3192" b="1" dirty="0">
                  <a:solidFill>
                    <a:srgbClr val="00ADEE"/>
                  </a:solidFill>
                  <a:latin typeface="Franklin Gothic Medium" panose="020B0603020102020204" pitchFamily="34" charset="0"/>
                </a:rPr>
                <a:t>$193 million</a:t>
              </a:r>
            </a:p>
          </p:txBody>
        </p:sp>
        <p:sp>
          <p:nvSpPr>
            <p:cNvPr id="64" name="Rectangle 63">
              <a:extLst>
                <a:ext uri="{FF2B5EF4-FFF2-40B4-BE49-F238E27FC236}">
                  <a16:creationId xmlns:a16="http://schemas.microsoft.com/office/drawing/2014/main" id="{4FCC3074-4F5D-4786-AC82-D558156A5C66}"/>
                </a:ext>
              </a:extLst>
            </p:cNvPr>
            <p:cNvSpPr/>
            <p:nvPr/>
          </p:nvSpPr>
          <p:spPr>
            <a:xfrm>
              <a:off x="8851150" y="1989855"/>
              <a:ext cx="1221625" cy="362534"/>
            </a:xfrm>
            <a:prstGeom prst="rect">
              <a:avLst/>
            </a:prstGeom>
          </p:spPr>
          <p:txBody>
            <a:bodyPr wrap="none" lIns="91440" tIns="45720" rIns="91440" bIns="45720" anchor="t">
              <a:spAutoFit/>
            </a:bodyPr>
            <a:lstStyle/>
            <a:p>
              <a:r>
                <a:rPr lang="en-US" sz="1750" b="1" dirty="0">
                  <a:solidFill>
                    <a:srgbClr val="00ADEE"/>
                  </a:solidFill>
                  <a:latin typeface="Franklin Gothic Medium"/>
                </a:rPr>
                <a:t>Crisis beds</a:t>
              </a:r>
            </a:p>
          </p:txBody>
        </p:sp>
        <p:sp>
          <p:nvSpPr>
            <p:cNvPr id="87" name="object 27">
              <a:extLst>
                <a:ext uri="{FF2B5EF4-FFF2-40B4-BE49-F238E27FC236}">
                  <a16:creationId xmlns:a16="http://schemas.microsoft.com/office/drawing/2014/main" id="{60A399CF-6BAE-48ED-9E00-DD5DC33CC619}"/>
                </a:ext>
              </a:extLst>
            </p:cNvPr>
            <p:cNvSpPr/>
            <p:nvPr/>
          </p:nvSpPr>
          <p:spPr>
            <a:xfrm>
              <a:off x="8269531" y="1633189"/>
              <a:ext cx="578464" cy="601579"/>
            </a:xfrm>
            <a:custGeom>
              <a:avLst/>
              <a:gdLst/>
              <a:ahLst/>
              <a:cxnLst/>
              <a:rect l="l" t="t" r="r" b="b"/>
              <a:pathLst>
                <a:path w="713104" h="718185">
                  <a:moveTo>
                    <a:pt x="342898" y="631888"/>
                  </a:moveTo>
                  <a:lnTo>
                    <a:pt x="348353" y="635405"/>
                  </a:lnTo>
                  <a:lnTo>
                    <a:pt x="354496" y="636601"/>
                  </a:lnTo>
                  <a:lnTo>
                    <a:pt x="360654" y="635476"/>
                  </a:lnTo>
                  <a:lnTo>
                    <a:pt x="398427" y="601457"/>
                  </a:lnTo>
                  <a:lnTo>
                    <a:pt x="442035" y="558672"/>
                  </a:lnTo>
                  <a:lnTo>
                    <a:pt x="487694" y="511228"/>
                  </a:lnTo>
                  <a:lnTo>
                    <a:pt x="526123" y="466681"/>
                  </a:lnTo>
                  <a:lnTo>
                    <a:pt x="548041" y="432587"/>
                  </a:lnTo>
                  <a:lnTo>
                    <a:pt x="555361" y="392830"/>
                  </a:lnTo>
                  <a:lnTo>
                    <a:pt x="547158" y="354674"/>
                  </a:lnTo>
                  <a:lnTo>
                    <a:pt x="525249" y="322378"/>
                  </a:lnTo>
                  <a:lnTo>
                    <a:pt x="491450" y="300202"/>
                  </a:lnTo>
                  <a:lnTo>
                    <a:pt x="451693" y="292882"/>
                  </a:lnTo>
                  <a:lnTo>
                    <a:pt x="413537" y="301085"/>
                  </a:lnTo>
                  <a:lnTo>
                    <a:pt x="381241" y="322994"/>
                  </a:lnTo>
                  <a:lnTo>
                    <a:pt x="359065" y="356793"/>
                  </a:lnTo>
                  <a:lnTo>
                    <a:pt x="356563" y="364731"/>
                  </a:lnTo>
                  <a:lnTo>
                    <a:pt x="355903" y="362216"/>
                  </a:lnTo>
                  <a:lnTo>
                    <a:pt x="332818" y="323694"/>
                  </a:lnTo>
                  <a:lnTo>
                    <a:pt x="300883" y="301263"/>
                  </a:lnTo>
                  <a:lnTo>
                    <a:pt x="262866" y="292443"/>
                  </a:lnTo>
                  <a:lnTo>
                    <a:pt x="222997" y="299123"/>
                  </a:lnTo>
                  <a:lnTo>
                    <a:pt x="188843" y="320747"/>
                  </a:lnTo>
                  <a:lnTo>
                    <a:pt x="166412" y="352680"/>
                  </a:lnTo>
                  <a:lnTo>
                    <a:pt x="157593" y="390693"/>
                  </a:lnTo>
                  <a:lnTo>
                    <a:pt x="164272" y="430555"/>
                  </a:lnTo>
                  <a:lnTo>
                    <a:pt x="185634" y="464914"/>
                  </a:lnTo>
                  <a:lnTo>
                    <a:pt x="223332" y="509866"/>
                  </a:lnTo>
                  <a:lnTo>
                    <a:pt x="268211" y="557771"/>
                  </a:lnTo>
                  <a:lnTo>
                    <a:pt x="311118" y="600991"/>
                  </a:lnTo>
                  <a:lnTo>
                    <a:pt x="342898" y="631888"/>
                  </a:lnTo>
                  <a:close/>
                </a:path>
                <a:path w="713104" h="718185">
                  <a:moveTo>
                    <a:pt x="656994" y="654342"/>
                  </a:moveTo>
                  <a:lnTo>
                    <a:pt x="656994" y="366661"/>
                  </a:lnTo>
                  <a:lnTo>
                    <a:pt x="656994" y="357276"/>
                  </a:lnTo>
                  <a:lnTo>
                    <a:pt x="664602" y="349681"/>
                  </a:lnTo>
                  <a:lnTo>
                    <a:pt x="673974" y="349681"/>
                  </a:lnTo>
                  <a:lnTo>
                    <a:pt x="697855" y="341962"/>
                  </a:lnTo>
                  <a:lnTo>
                    <a:pt x="711630" y="323191"/>
                  </a:lnTo>
                  <a:lnTo>
                    <a:pt x="712936" y="299945"/>
                  </a:lnTo>
                  <a:lnTo>
                    <a:pt x="699412" y="278803"/>
                  </a:lnTo>
                  <a:lnTo>
                    <a:pt x="655978" y="243001"/>
                  </a:lnTo>
                  <a:lnTo>
                    <a:pt x="652067" y="239775"/>
                  </a:lnTo>
                  <a:lnTo>
                    <a:pt x="649793" y="234975"/>
                  </a:lnTo>
                  <a:lnTo>
                    <a:pt x="649793" y="229895"/>
                  </a:lnTo>
                  <a:lnTo>
                    <a:pt x="649793" y="91909"/>
                  </a:lnTo>
                  <a:lnTo>
                    <a:pt x="649793" y="82537"/>
                  </a:lnTo>
                  <a:lnTo>
                    <a:pt x="642186" y="74929"/>
                  </a:lnTo>
                  <a:lnTo>
                    <a:pt x="632814" y="74929"/>
                  </a:lnTo>
                  <a:lnTo>
                    <a:pt x="559230" y="74929"/>
                  </a:lnTo>
                  <a:lnTo>
                    <a:pt x="549857" y="74929"/>
                  </a:lnTo>
                  <a:lnTo>
                    <a:pt x="542250" y="82537"/>
                  </a:lnTo>
                  <a:lnTo>
                    <a:pt x="542250" y="91909"/>
                  </a:lnTo>
                  <a:lnTo>
                    <a:pt x="542250" y="113334"/>
                  </a:lnTo>
                  <a:lnTo>
                    <a:pt x="539467" y="122721"/>
                  </a:lnTo>
                  <a:lnTo>
                    <a:pt x="532515" y="128693"/>
                  </a:lnTo>
                  <a:lnTo>
                    <a:pt x="523487" y="130263"/>
                  </a:lnTo>
                  <a:lnTo>
                    <a:pt x="514475" y="126441"/>
                  </a:lnTo>
                  <a:lnTo>
                    <a:pt x="367282" y="5168"/>
                  </a:lnTo>
                  <a:lnTo>
                    <a:pt x="361008" y="0"/>
                  </a:lnTo>
                  <a:lnTo>
                    <a:pt x="351966" y="0"/>
                  </a:lnTo>
                  <a:lnTo>
                    <a:pt x="345692" y="5156"/>
                  </a:lnTo>
                  <a:lnTo>
                    <a:pt x="13523" y="278790"/>
                  </a:lnTo>
                  <a:lnTo>
                    <a:pt x="0" y="299934"/>
                  </a:lnTo>
                  <a:lnTo>
                    <a:pt x="1306" y="323184"/>
                  </a:lnTo>
                  <a:lnTo>
                    <a:pt x="15081" y="341960"/>
                  </a:lnTo>
                  <a:lnTo>
                    <a:pt x="38962" y="349681"/>
                  </a:lnTo>
                  <a:lnTo>
                    <a:pt x="48372" y="349681"/>
                  </a:lnTo>
                  <a:lnTo>
                    <a:pt x="55980" y="357276"/>
                  </a:lnTo>
                  <a:lnTo>
                    <a:pt x="55980" y="366661"/>
                  </a:lnTo>
                  <a:lnTo>
                    <a:pt x="55980" y="700862"/>
                  </a:lnTo>
                  <a:lnTo>
                    <a:pt x="55980" y="710234"/>
                  </a:lnTo>
                  <a:lnTo>
                    <a:pt x="63587" y="717842"/>
                  </a:lnTo>
                  <a:lnTo>
                    <a:pt x="72959" y="717842"/>
                  </a:lnTo>
                  <a:lnTo>
                    <a:pt x="238529" y="717842"/>
                  </a:lnTo>
                  <a:lnTo>
                    <a:pt x="257765" y="715946"/>
                  </a:lnTo>
                  <a:lnTo>
                    <a:pt x="276097" y="710399"/>
                  </a:lnTo>
                  <a:lnTo>
                    <a:pt x="293013" y="701415"/>
                  </a:lnTo>
                  <a:lnTo>
                    <a:pt x="307998" y="689203"/>
                  </a:lnTo>
                  <a:lnTo>
                    <a:pt x="354633" y="642874"/>
                  </a:lnTo>
                </a:path>
                <a:path w="713104" h="718185">
                  <a:moveTo>
                    <a:pt x="354633" y="642874"/>
                  </a:moveTo>
                  <a:lnTo>
                    <a:pt x="405268" y="690829"/>
                  </a:lnTo>
                  <a:lnTo>
                    <a:pt x="454395" y="716060"/>
                  </a:lnTo>
                  <a:lnTo>
                    <a:pt x="473048" y="717842"/>
                  </a:lnTo>
                  <a:lnTo>
                    <a:pt x="656994" y="717842"/>
                  </a:lnTo>
                </a:path>
              </a:pathLst>
            </a:custGeom>
            <a:solidFill>
              <a:schemeClr val="accent1"/>
            </a:solidFill>
            <a:ln w="15875">
              <a:solidFill>
                <a:schemeClr val="bg1"/>
              </a:solidFill>
            </a:ln>
          </p:spPr>
          <p:txBody>
            <a:bodyPr wrap="square" lIns="0" tIns="0" rIns="0" bIns="0" rtlCol="0"/>
            <a:lstStyle/>
            <a:p>
              <a:pPr>
                <a:lnSpc>
                  <a:spcPct val="120000"/>
                </a:lnSpc>
                <a:spcAft>
                  <a:spcPts val="599"/>
                </a:spcAft>
              </a:pPr>
              <a:endParaRPr sz="1397" dirty="0">
                <a:solidFill>
                  <a:srgbClr val="000000"/>
                </a:solidFill>
                <a:latin typeface="Arial" panose="020B0604020202020204"/>
              </a:endParaRPr>
            </a:p>
          </p:txBody>
        </p:sp>
      </p:grpSp>
      <p:sp>
        <p:nvSpPr>
          <p:cNvPr id="20" name="TextBox 19">
            <a:extLst>
              <a:ext uri="{FF2B5EF4-FFF2-40B4-BE49-F238E27FC236}">
                <a16:creationId xmlns:a16="http://schemas.microsoft.com/office/drawing/2014/main" id="{84E44AC8-196C-4DED-BCE3-6A0402294C21}"/>
              </a:ext>
            </a:extLst>
          </p:cNvPr>
          <p:cNvSpPr txBox="1"/>
          <p:nvPr/>
        </p:nvSpPr>
        <p:spPr>
          <a:xfrm>
            <a:off x="851209" y="5029200"/>
            <a:ext cx="10489585" cy="957570"/>
          </a:xfrm>
          <a:prstGeom prst="rect">
            <a:avLst/>
          </a:prstGeom>
          <a:noFill/>
        </p:spPr>
        <p:txBody>
          <a:bodyPr wrap="square" lIns="91440" tIns="45720" rIns="91440" bIns="45720" rtlCol="0" anchor="ctr">
            <a:noAutofit/>
          </a:bodyPr>
          <a:lstStyle/>
          <a:p>
            <a:pPr algn="ctr">
              <a:lnSpc>
                <a:spcPct val="120000"/>
              </a:lnSpc>
              <a:spcAft>
                <a:spcPts val="599"/>
              </a:spcAft>
            </a:pPr>
            <a:r>
              <a:rPr lang="en-US" sz="1750" b="1" dirty="0">
                <a:solidFill>
                  <a:srgbClr val="1D1953"/>
                </a:solidFill>
                <a:latin typeface="Franklin Gothic Medium"/>
              </a:rPr>
              <a:t>GCAL and Mobile Crisis Response are currently financed through state and federal funding </a:t>
            </a:r>
            <a:endParaRPr lang="en-US" sz="1795" b="1" dirty="0">
              <a:solidFill>
                <a:srgbClr val="1D1953"/>
              </a:solidFill>
              <a:latin typeface="Franklin Gothic Medium" panose="020B0603020102020204" pitchFamily="34" charset="0"/>
            </a:endParaRPr>
          </a:p>
          <a:p>
            <a:pPr algn="ctr">
              <a:lnSpc>
                <a:spcPct val="120000"/>
              </a:lnSpc>
              <a:spcAft>
                <a:spcPts val="599"/>
              </a:spcAft>
            </a:pPr>
            <a:r>
              <a:rPr lang="en-US" sz="1750" b="1" dirty="0">
                <a:solidFill>
                  <a:srgbClr val="1D1953"/>
                </a:solidFill>
                <a:latin typeface="Franklin Gothic Medium"/>
              </a:rPr>
              <a:t>and the community crisis beds are funded by the state</a:t>
            </a:r>
            <a:endParaRPr lang="en-US" dirty="0">
              <a:solidFill>
                <a:srgbClr val="1D1953"/>
              </a:solidFill>
              <a:latin typeface="Arial" panose="020B0604020202020204"/>
            </a:endParaRPr>
          </a:p>
        </p:txBody>
      </p:sp>
      <p:pic>
        <p:nvPicPr>
          <p:cNvPr id="22" name="Picture 21">
            <a:extLst>
              <a:ext uri="{FF2B5EF4-FFF2-40B4-BE49-F238E27FC236}">
                <a16:creationId xmlns:a16="http://schemas.microsoft.com/office/drawing/2014/main" id="{4FDA4E89-8697-EC4C-830F-1542F728F1D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060095" y="0"/>
            <a:ext cx="797030" cy="1124826"/>
          </a:xfrm>
          <a:prstGeom prst="rect">
            <a:avLst/>
          </a:prstGeom>
        </p:spPr>
      </p:pic>
    </p:spTree>
    <p:extLst>
      <p:ext uri="{BB962C8B-B14F-4D97-AF65-F5344CB8AC3E}">
        <p14:creationId xmlns:p14="http://schemas.microsoft.com/office/powerpoint/2010/main" val="319888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BA923FC-66A0-47D0-98F5-945F3B74AA4C}"/>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33795"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BA923FC-66A0-47D0-98F5-945F3B74AA4C}"/>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405BFD-45BA-4F1B-8BDC-00CF55022310}"/>
              </a:ext>
            </a:extLst>
          </p:cNvPr>
          <p:cNvSpPr>
            <a:spLocks noGrp="1"/>
          </p:cNvSpPr>
          <p:nvPr>
            <p:ph type="title"/>
          </p:nvPr>
        </p:nvSpPr>
        <p:spPr>
          <a:xfrm>
            <a:off x="381001" y="145207"/>
            <a:ext cx="10489585" cy="1325563"/>
          </a:xfrm>
        </p:spPr>
        <p:txBody>
          <a:bodyPr vert="horz">
            <a:normAutofit/>
          </a:bodyPr>
          <a:lstStyle/>
          <a:p>
            <a:r>
              <a:rPr lang="en-US" sz="3600" b="1" spc="-150" dirty="0">
                <a:latin typeface="arial"/>
                <a:cs typeface="arial"/>
              </a:rPr>
              <a:t>Actions: Rollout of 9-8-8 in Georgia</a:t>
            </a:r>
          </a:p>
        </p:txBody>
      </p:sp>
      <p:sp>
        <p:nvSpPr>
          <p:cNvPr id="8" name="Rectangle 7">
            <a:extLst>
              <a:ext uri="{FF2B5EF4-FFF2-40B4-BE49-F238E27FC236}">
                <a16:creationId xmlns:a16="http://schemas.microsoft.com/office/drawing/2014/main" id="{C279652A-A77B-2D48-B6EF-A2972A26847C}"/>
              </a:ext>
            </a:extLst>
          </p:cNvPr>
          <p:cNvSpPr/>
          <p:nvPr/>
        </p:nvSpPr>
        <p:spPr>
          <a:xfrm>
            <a:off x="1092752" y="1428728"/>
            <a:ext cx="10101819" cy="523483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45720" rtlCol="0" anchor="t"/>
          <a:lstStyle/>
          <a:p>
            <a:pPr algn="ctr"/>
            <a:r>
              <a:rPr lang="en-US" sz="2000" b="1" dirty="0">
                <a:solidFill>
                  <a:srgbClr val="000000"/>
                </a:solidFill>
                <a:latin typeface="Franklin Gothic Heavy"/>
              </a:rPr>
              <a:t>Increasing Capacity and Agility</a:t>
            </a:r>
            <a:endParaRPr lang="en-US" dirty="0">
              <a:solidFill>
                <a:srgbClr val="000000"/>
              </a:solidFill>
              <a:latin typeface="Arial" panose="020B0604020202020204"/>
            </a:endParaRPr>
          </a:p>
          <a:p>
            <a:pPr algn="ctr"/>
            <a:r>
              <a:rPr lang="en-US" sz="2000" b="1" dirty="0">
                <a:solidFill>
                  <a:srgbClr val="000000"/>
                </a:solidFill>
                <a:latin typeface="Franklin Gothic Heavy"/>
              </a:rPr>
              <a:t>On a Short Runway</a:t>
            </a:r>
          </a:p>
          <a:p>
            <a:pPr algn="ctr"/>
            <a:endParaRPr lang="en-US" sz="2000" dirty="0">
              <a:solidFill>
                <a:srgbClr val="000000"/>
              </a:solidFill>
              <a:latin typeface="Franklin Gothic Medium" panose="020B0603020102020204" pitchFamily="34" charset="0"/>
            </a:endParaRPr>
          </a:p>
          <a:p>
            <a:pPr>
              <a:spcAft>
                <a:spcPts val="600"/>
              </a:spcAft>
            </a:pPr>
            <a:r>
              <a:rPr lang="en-US" i="1" dirty="0">
                <a:solidFill>
                  <a:srgbClr val="002060"/>
                </a:solidFill>
                <a:latin typeface="Franklin Gothic Medium"/>
              </a:rPr>
              <a:t>Completed</a:t>
            </a:r>
          </a:p>
          <a:p>
            <a:pPr marL="285750" indent="-285750">
              <a:spcAft>
                <a:spcPts val="600"/>
              </a:spcAft>
              <a:buFont typeface="Arial" panose="020B0604020202020204" pitchFamily="34" charset="0"/>
              <a:buChar char="•"/>
            </a:pPr>
            <a:r>
              <a:rPr lang="en-US" dirty="0">
                <a:solidFill>
                  <a:srgbClr val="002060"/>
                </a:solidFill>
                <a:latin typeface="Franklin Gothic Medium"/>
              </a:rPr>
              <a:t>Implemented telehealth solutions in jails, hospitals, and schools to expand the capacity of licensed clinical staff on mobile crisis response teams</a:t>
            </a:r>
            <a:endParaRPr lang="en-US" dirty="0">
              <a:solidFill>
                <a:srgbClr val="002060"/>
              </a:solidFill>
              <a:latin typeface="Franklin Gothic Medium" panose="020B0603020102020204" pitchFamily="34" charset="0"/>
            </a:endParaRPr>
          </a:p>
          <a:p>
            <a:pPr marL="285750" indent="-285750">
              <a:spcAft>
                <a:spcPts val="600"/>
              </a:spcAft>
              <a:buFont typeface="Arial" panose="020B0604020202020204" pitchFamily="34" charset="0"/>
              <a:buChar char="•"/>
            </a:pPr>
            <a:r>
              <a:rPr lang="en-US" dirty="0">
                <a:solidFill>
                  <a:srgbClr val="002060"/>
                </a:solidFill>
                <a:latin typeface="Franklin Gothic Medium"/>
              </a:rPr>
              <a:t>Enhanced call routing to prioritize clinicians for most urgent calls</a:t>
            </a:r>
          </a:p>
          <a:p>
            <a:pPr>
              <a:spcAft>
                <a:spcPts val="600"/>
              </a:spcAft>
            </a:pPr>
            <a:r>
              <a:rPr lang="en-US" i="1" dirty="0">
                <a:solidFill>
                  <a:srgbClr val="002060"/>
                </a:solidFill>
                <a:latin typeface="Franklin Gothic Medium"/>
              </a:rPr>
              <a:t>Underway</a:t>
            </a:r>
            <a:endParaRPr lang="en-US" i="1" dirty="0">
              <a:solidFill>
                <a:srgbClr val="002060"/>
              </a:solidFill>
              <a:latin typeface="Franklin Gothic Medium" panose="020B0603020102020204" pitchFamily="34" charset="0"/>
            </a:endParaRPr>
          </a:p>
          <a:p>
            <a:pPr marL="285750" indent="-285750">
              <a:spcAft>
                <a:spcPts val="600"/>
              </a:spcAft>
              <a:buFont typeface="Arial" panose="020B0604020202020204" pitchFamily="34" charset="0"/>
              <a:buChar char="•"/>
            </a:pPr>
            <a:r>
              <a:rPr lang="en-US" dirty="0">
                <a:solidFill>
                  <a:srgbClr val="002060"/>
                </a:solidFill>
                <a:latin typeface="Franklin Gothic Medium"/>
              </a:rPr>
              <a:t>Updating Crisis Call Center dashboard or "bed board" infrastructure to improve care coordination  </a:t>
            </a:r>
          </a:p>
          <a:p>
            <a:pPr marL="285750" indent="-285750">
              <a:spcAft>
                <a:spcPts val="600"/>
              </a:spcAft>
              <a:buFont typeface="Arial" panose="020B0604020202020204" pitchFamily="34" charset="0"/>
              <a:buChar char="•"/>
            </a:pPr>
            <a:r>
              <a:rPr lang="en-US" dirty="0">
                <a:solidFill>
                  <a:srgbClr val="002060"/>
                </a:solidFill>
                <a:latin typeface="Franklin Gothic Medium"/>
              </a:rPr>
              <a:t>Expanding call center and mobile crisis response team staffing</a:t>
            </a:r>
          </a:p>
          <a:p>
            <a:pPr marL="285750" indent="-285750">
              <a:spcAft>
                <a:spcPts val="600"/>
              </a:spcAft>
              <a:buFont typeface="Arial" panose="020B0604020202020204" pitchFamily="34" charset="0"/>
              <a:buChar char="•"/>
            </a:pPr>
            <a:r>
              <a:rPr lang="en-US" dirty="0">
                <a:solidFill>
                  <a:srgbClr val="002060"/>
                </a:solidFill>
                <a:latin typeface="Franklin Gothic Medium"/>
              </a:rPr>
              <a:t>Considering telehealth options for community-based mobile crisis response</a:t>
            </a:r>
          </a:p>
          <a:p>
            <a:pPr algn="ctr"/>
            <a:endParaRPr lang="en-US" dirty="0">
              <a:solidFill>
                <a:srgbClr val="000000"/>
              </a:solidFill>
              <a:latin typeface="Franklin Gothic Medium" panose="020B0603020102020204" pitchFamily="34" charset="0"/>
            </a:endParaRPr>
          </a:p>
        </p:txBody>
      </p:sp>
      <p:pic>
        <p:nvPicPr>
          <p:cNvPr id="22" name="Picture 21">
            <a:extLst>
              <a:ext uri="{FF2B5EF4-FFF2-40B4-BE49-F238E27FC236}">
                <a16:creationId xmlns:a16="http://schemas.microsoft.com/office/drawing/2014/main" id="{D303A46B-4D4D-9E4D-B827-BB11A63C34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86701" y="145206"/>
            <a:ext cx="797030" cy="1124826"/>
          </a:xfrm>
          <a:prstGeom prst="rect">
            <a:avLst/>
          </a:prstGeom>
        </p:spPr>
      </p:pic>
      <p:cxnSp>
        <p:nvCxnSpPr>
          <p:cNvPr id="13" name="Straight Connector 12">
            <a:extLst>
              <a:ext uri="{FF2B5EF4-FFF2-40B4-BE49-F238E27FC236}">
                <a16:creationId xmlns:a16="http://schemas.microsoft.com/office/drawing/2014/main" id="{90A694EF-C8F2-8346-9980-32784CF42ACE}"/>
              </a:ext>
            </a:extLst>
          </p:cNvPr>
          <p:cNvCxnSpPr/>
          <p:nvPr/>
        </p:nvCxnSpPr>
        <p:spPr>
          <a:xfrm>
            <a:off x="659558" y="2299154"/>
            <a:ext cx="12161838"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0ACC8F1-4081-E343-9C53-CBA696AC46F2}"/>
              </a:ext>
            </a:extLst>
          </p:cNvPr>
          <p:cNvSpPr/>
          <p:nvPr/>
        </p:nvSpPr>
        <p:spPr>
          <a:xfrm>
            <a:off x="973406" y="1162399"/>
            <a:ext cx="838200" cy="787368"/>
          </a:xfrm>
          <a:prstGeom prst="ellipse">
            <a:avLst/>
          </a:pr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15" name="Striped Right Arrow 14">
            <a:extLst>
              <a:ext uri="{FF2B5EF4-FFF2-40B4-BE49-F238E27FC236}">
                <a16:creationId xmlns:a16="http://schemas.microsoft.com/office/drawing/2014/main" id="{68312C75-95A5-2645-9040-A9BCC80F8691}"/>
              </a:ext>
            </a:extLst>
          </p:cNvPr>
          <p:cNvSpPr/>
          <p:nvPr/>
        </p:nvSpPr>
        <p:spPr>
          <a:xfrm rot="18979388">
            <a:off x="1100015" y="1281605"/>
            <a:ext cx="632369" cy="534857"/>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Tree>
    <p:extLst>
      <p:ext uri="{BB962C8B-B14F-4D97-AF65-F5344CB8AC3E}">
        <p14:creationId xmlns:p14="http://schemas.microsoft.com/office/powerpoint/2010/main" val="3286988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BA923FC-66A0-47D0-98F5-945F3B74AA4C}"/>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34819"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BA923FC-66A0-47D0-98F5-945F3B74AA4C}"/>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405BFD-45BA-4F1B-8BDC-00CF55022310}"/>
              </a:ext>
            </a:extLst>
          </p:cNvPr>
          <p:cNvSpPr>
            <a:spLocks noGrp="1"/>
          </p:cNvSpPr>
          <p:nvPr>
            <p:ph type="title"/>
          </p:nvPr>
        </p:nvSpPr>
        <p:spPr>
          <a:xfrm>
            <a:off x="381001" y="145207"/>
            <a:ext cx="10489585" cy="1325563"/>
          </a:xfrm>
        </p:spPr>
        <p:txBody>
          <a:bodyPr vert="horz">
            <a:normAutofit/>
          </a:bodyPr>
          <a:lstStyle/>
          <a:p>
            <a:r>
              <a:rPr lang="en-US" sz="3600" b="1" spc="-150" dirty="0">
                <a:latin typeface="arial"/>
                <a:cs typeface="arial"/>
              </a:rPr>
              <a:t>Increasing Funding: Rollout of 9-8-8 in Georgia</a:t>
            </a:r>
          </a:p>
        </p:txBody>
      </p:sp>
      <p:sp>
        <p:nvSpPr>
          <p:cNvPr id="19" name="Rectangle 18">
            <a:extLst>
              <a:ext uri="{FF2B5EF4-FFF2-40B4-BE49-F238E27FC236}">
                <a16:creationId xmlns:a16="http://schemas.microsoft.com/office/drawing/2014/main" id="{7FCB7D66-F87E-9248-BE7A-5987645DD666}"/>
              </a:ext>
            </a:extLst>
          </p:cNvPr>
          <p:cNvSpPr/>
          <p:nvPr/>
        </p:nvSpPr>
        <p:spPr>
          <a:xfrm>
            <a:off x="781459" y="1353713"/>
            <a:ext cx="4987781" cy="52348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45720" rtlCol="0" anchor="t"/>
          <a:lstStyle/>
          <a:p>
            <a:pPr algn="ctr"/>
            <a:r>
              <a:rPr lang="en-US" sz="2000" b="1" dirty="0">
                <a:solidFill>
                  <a:srgbClr val="000000"/>
                </a:solidFill>
                <a:latin typeface="Franklin Gothic Heavy"/>
              </a:rPr>
              <a:t>STATE FUNDING</a:t>
            </a:r>
            <a:endParaRPr lang="en-US" dirty="0">
              <a:solidFill>
                <a:srgbClr val="000000"/>
              </a:solidFill>
              <a:latin typeface="Arial" panose="020B0604020202020204"/>
            </a:endParaRPr>
          </a:p>
          <a:p>
            <a:pPr algn="ctr"/>
            <a:endParaRPr lang="en-US" b="1" dirty="0">
              <a:solidFill>
                <a:srgbClr val="000000"/>
              </a:solidFill>
              <a:latin typeface="Franklin Gothic Heavy" panose="020B0603020102020204" pitchFamily="34" charset="0"/>
              <a:cs typeface="Arial"/>
            </a:endParaRPr>
          </a:p>
          <a:p>
            <a:pPr marL="284480" indent="-284480">
              <a:lnSpc>
                <a:spcPct val="120000"/>
              </a:lnSpc>
              <a:buFont typeface="Arial" panose="020B0604020202020204" pitchFamily="34" charset="0"/>
              <a:buChar char="•"/>
            </a:pPr>
            <a:r>
              <a:rPr lang="en-US" sz="1750" b="1" dirty="0">
                <a:solidFill>
                  <a:srgbClr val="002060"/>
                </a:solidFill>
                <a:latin typeface="Franklin Gothic Medium"/>
                <a:cs typeface="Arial"/>
              </a:rPr>
              <a:t>FY 22 Budget</a:t>
            </a: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Planning ($114K)</a:t>
            </a: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IT Upgrades ($302K)</a:t>
            </a:r>
            <a:endParaRPr lang="en-US" dirty="0">
              <a:solidFill>
                <a:srgbClr val="FFFFFF"/>
              </a:solidFill>
              <a:latin typeface="Arial" panose="020B0604020202020204"/>
            </a:endParaRPr>
          </a:p>
          <a:p>
            <a:pPr marL="284480" indent="-284480">
              <a:lnSpc>
                <a:spcPct val="120000"/>
              </a:lnSpc>
              <a:buFont typeface="Arial" panose="020B0604020202020204" pitchFamily="34" charset="0"/>
              <a:buChar char="•"/>
            </a:pPr>
            <a:r>
              <a:rPr lang="en-US" sz="1750" b="1" dirty="0">
                <a:solidFill>
                  <a:srgbClr val="002060"/>
                </a:solidFill>
                <a:latin typeface="Franklin Gothic Medium"/>
                <a:cs typeface="Arial"/>
              </a:rPr>
              <a:t>FY 23 Budget</a:t>
            </a: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Conversion of an existing Crisis Stabilization Unit (CSU) into a Behavioral Health Crisis Center (BHCC) in Augusta ($3.8M)</a:t>
            </a: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17 additional BHCC beds in Columbus ($3.1M)</a:t>
            </a: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Additional Call Center staff ($1.5M)</a:t>
            </a: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Grady psychiatric crisis beds ($6M)</a:t>
            </a:r>
          </a:p>
        </p:txBody>
      </p:sp>
      <p:pic>
        <p:nvPicPr>
          <p:cNvPr id="22" name="Picture 21">
            <a:extLst>
              <a:ext uri="{FF2B5EF4-FFF2-40B4-BE49-F238E27FC236}">
                <a16:creationId xmlns:a16="http://schemas.microsoft.com/office/drawing/2014/main" id="{D303A46B-4D4D-9E4D-B827-BB11A63C34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86701" y="145206"/>
            <a:ext cx="797030" cy="1124826"/>
          </a:xfrm>
          <a:prstGeom prst="rect">
            <a:avLst/>
          </a:prstGeom>
        </p:spPr>
      </p:pic>
      <p:sp>
        <p:nvSpPr>
          <p:cNvPr id="9" name="Rectangle 8">
            <a:extLst>
              <a:ext uri="{FF2B5EF4-FFF2-40B4-BE49-F238E27FC236}">
                <a16:creationId xmlns:a16="http://schemas.microsoft.com/office/drawing/2014/main" id="{A87705DF-3917-BA24-DC05-AABC5F7ADDD5}"/>
              </a:ext>
            </a:extLst>
          </p:cNvPr>
          <p:cNvSpPr/>
          <p:nvPr/>
        </p:nvSpPr>
        <p:spPr>
          <a:xfrm>
            <a:off x="6095541" y="1353729"/>
            <a:ext cx="4987781" cy="52348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45720" rtlCol="0" anchor="t"/>
          <a:lstStyle/>
          <a:p>
            <a:pPr algn="ctr"/>
            <a:r>
              <a:rPr lang="en-US" sz="2000" b="1" dirty="0">
                <a:solidFill>
                  <a:srgbClr val="000000"/>
                </a:solidFill>
                <a:latin typeface="Franklin Gothic Heavy"/>
              </a:rPr>
              <a:t>FEDERAL FUNDING</a:t>
            </a:r>
          </a:p>
          <a:p>
            <a:pPr algn="ctr"/>
            <a:endParaRPr lang="en-US" b="1" dirty="0">
              <a:solidFill>
                <a:srgbClr val="000000"/>
              </a:solidFill>
              <a:latin typeface="Franklin Gothic Heavy" panose="020B0603020102020204" pitchFamily="34" charset="0"/>
              <a:cs typeface="Arial"/>
            </a:endParaRPr>
          </a:p>
          <a:p>
            <a:pPr marL="284480" indent="-284480">
              <a:lnSpc>
                <a:spcPct val="120000"/>
              </a:lnSpc>
              <a:buFont typeface="Arial" panose="020B0604020202020204" pitchFamily="34" charset="0"/>
              <a:buChar char="•"/>
            </a:pPr>
            <a:r>
              <a:rPr lang="en-US" sz="1750" b="1" dirty="0">
                <a:solidFill>
                  <a:srgbClr val="002060"/>
                </a:solidFill>
                <a:latin typeface="Franklin Gothic Medium"/>
                <a:cs typeface="Arial"/>
              </a:rPr>
              <a:t>ARPA federal funds: ($2M)</a:t>
            </a: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GPS for Mobile Crisis FY 24</a:t>
            </a: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+ 25 Call Center staff</a:t>
            </a:r>
            <a:endParaRPr lang="en-US" sz="1750" dirty="0">
              <a:solidFill>
                <a:srgbClr val="002060"/>
              </a:solidFill>
              <a:latin typeface="Franklin Gothic Medium" panose="020B0603020102020204" pitchFamily="34" charset="0"/>
              <a:cs typeface="Arial"/>
            </a:endParaRP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+ 7 Mobile Crisis Response Dispatchers FY 22</a:t>
            </a: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Call Center dashboard enhancements ($639K)</a:t>
            </a:r>
          </a:p>
          <a:p>
            <a:pPr marL="284480" indent="-284480">
              <a:lnSpc>
                <a:spcPct val="120000"/>
              </a:lnSpc>
              <a:buFont typeface="Arial" panose="020B0604020202020204" pitchFamily="34" charset="0"/>
              <a:buChar char="•"/>
            </a:pPr>
            <a:r>
              <a:rPr lang="en-US" sz="1750" b="1" dirty="0">
                <a:solidFill>
                  <a:srgbClr val="002060"/>
                </a:solidFill>
                <a:latin typeface="Franklin Gothic Medium"/>
                <a:cs typeface="Arial"/>
              </a:rPr>
              <a:t>SAMHSA Grant</a:t>
            </a:r>
          </a:p>
          <a:p>
            <a:pPr marL="741680" lvl="1" indent="-284480">
              <a:lnSpc>
                <a:spcPct val="120000"/>
              </a:lnSpc>
              <a:buFont typeface="Arial" panose="020B0604020202020204" pitchFamily="34" charset="0"/>
              <a:buChar char="•"/>
            </a:pPr>
            <a:r>
              <a:rPr lang="en-US" sz="1750" dirty="0">
                <a:solidFill>
                  <a:srgbClr val="002060"/>
                </a:solidFill>
                <a:latin typeface="Franklin Gothic Medium"/>
                <a:cs typeface="Arial"/>
              </a:rPr>
              <a:t>$3M just awarded</a:t>
            </a:r>
          </a:p>
          <a:p>
            <a:pPr lvl="1">
              <a:lnSpc>
                <a:spcPct val="120000"/>
              </a:lnSpc>
            </a:pPr>
            <a:endParaRPr lang="en-US" sz="1750" dirty="0">
              <a:solidFill>
                <a:srgbClr val="002060"/>
              </a:solidFill>
              <a:latin typeface="Franklin Gothic Medium"/>
              <a:cs typeface="Arial"/>
            </a:endParaRPr>
          </a:p>
        </p:txBody>
      </p:sp>
      <p:cxnSp>
        <p:nvCxnSpPr>
          <p:cNvPr id="13" name="Straight Connector 12">
            <a:extLst>
              <a:ext uri="{FF2B5EF4-FFF2-40B4-BE49-F238E27FC236}">
                <a16:creationId xmlns:a16="http://schemas.microsoft.com/office/drawing/2014/main" id="{90A694EF-C8F2-8346-9980-32784CF42ACE}"/>
              </a:ext>
            </a:extLst>
          </p:cNvPr>
          <p:cNvCxnSpPr/>
          <p:nvPr/>
        </p:nvCxnSpPr>
        <p:spPr>
          <a:xfrm>
            <a:off x="667064" y="1946541"/>
            <a:ext cx="12161838"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C682D20-92CD-50FA-73D8-CE9159706BF3}"/>
              </a:ext>
            </a:extLst>
          </p:cNvPr>
          <p:cNvSpPr/>
          <p:nvPr/>
        </p:nvSpPr>
        <p:spPr>
          <a:xfrm>
            <a:off x="5964132" y="1229937"/>
            <a:ext cx="877686" cy="787368"/>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11" name="Striped Right Arrow 29">
            <a:extLst>
              <a:ext uri="{FF2B5EF4-FFF2-40B4-BE49-F238E27FC236}">
                <a16:creationId xmlns:a16="http://schemas.microsoft.com/office/drawing/2014/main" id="{176BB2F5-5638-B851-C5BA-7A924A423D6F}"/>
              </a:ext>
            </a:extLst>
          </p:cNvPr>
          <p:cNvSpPr/>
          <p:nvPr/>
        </p:nvSpPr>
        <p:spPr>
          <a:xfrm rot="18979388">
            <a:off x="6103847" y="1375450"/>
            <a:ext cx="632369" cy="534857"/>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28" name="Oval 27">
            <a:extLst>
              <a:ext uri="{FF2B5EF4-FFF2-40B4-BE49-F238E27FC236}">
                <a16:creationId xmlns:a16="http://schemas.microsoft.com/office/drawing/2014/main" id="{04AE438C-2F41-6145-8C50-0E3AA7188099}"/>
              </a:ext>
            </a:extLst>
          </p:cNvPr>
          <p:cNvSpPr/>
          <p:nvPr/>
        </p:nvSpPr>
        <p:spPr>
          <a:xfrm>
            <a:off x="522357" y="1252428"/>
            <a:ext cx="877686" cy="787368"/>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30" name="Striped Right Arrow 29">
            <a:extLst>
              <a:ext uri="{FF2B5EF4-FFF2-40B4-BE49-F238E27FC236}">
                <a16:creationId xmlns:a16="http://schemas.microsoft.com/office/drawing/2014/main" id="{344C353E-5330-3C47-AE51-A3392BF9CD91}"/>
              </a:ext>
            </a:extLst>
          </p:cNvPr>
          <p:cNvSpPr/>
          <p:nvPr/>
        </p:nvSpPr>
        <p:spPr>
          <a:xfrm rot="18979388">
            <a:off x="662147" y="1397941"/>
            <a:ext cx="632369" cy="534857"/>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pic>
        <p:nvPicPr>
          <p:cNvPr id="4" name="Picture 5" descr="Person holding smartphone">
            <a:extLst>
              <a:ext uri="{FF2B5EF4-FFF2-40B4-BE49-F238E27FC236}">
                <a16:creationId xmlns:a16="http://schemas.microsoft.com/office/drawing/2014/main" id="{801FF643-6D16-AF55-844A-B53D37EFDCC0}"/>
              </a:ext>
            </a:extLst>
          </p:cNvPr>
          <p:cNvPicPr>
            <a:picLocks noChangeAspect="1"/>
          </p:cNvPicPr>
          <p:nvPr/>
        </p:nvPicPr>
        <p:blipFill>
          <a:blip r:embed="rId8"/>
          <a:stretch>
            <a:fillRect/>
          </a:stretch>
        </p:blipFill>
        <p:spPr>
          <a:xfrm>
            <a:off x="9123170" y="4767042"/>
            <a:ext cx="2938389" cy="1945415"/>
          </a:xfrm>
          <a:prstGeom prst="rect">
            <a:avLst/>
          </a:prstGeom>
        </p:spPr>
      </p:pic>
    </p:spTree>
    <p:extLst>
      <p:ext uri="{BB962C8B-B14F-4D97-AF65-F5344CB8AC3E}">
        <p14:creationId xmlns:p14="http://schemas.microsoft.com/office/powerpoint/2010/main" val="3417769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BA923FC-66A0-47D0-98F5-945F3B74AA4C}"/>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35843"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BA923FC-66A0-47D0-98F5-945F3B74AA4C}"/>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405BFD-45BA-4F1B-8BDC-00CF55022310}"/>
              </a:ext>
            </a:extLst>
          </p:cNvPr>
          <p:cNvSpPr>
            <a:spLocks noGrp="1"/>
          </p:cNvSpPr>
          <p:nvPr>
            <p:ph type="title"/>
          </p:nvPr>
        </p:nvSpPr>
        <p:spPr>
          <a:xfrm>
            <a:off x="381001" y="145207"/>
            <a:ext cx="10489585" cy="1325563"/>
          </a:xfrm>
        </p:spPr>
        <p:txBody>
          <a:bodyPr vert="horz">
            <a:normAutofit/>
          </a:bodyPr>
          <a:lstStyle/>
          <a:p>
            <a:r>
              <a:rPr lang="en-US" sz="3600" b="1" spc="-150" dirty="0">
                <a:latin typeface="arial"/>
                <a:cs typeface="arial"/>
              </a:rPr>
              <a:t>Increasing Funding: Upstream Crisis Prevention</a:t>
            </a:r>
          </a:p>
        </p:txBody>
      </p:sp>
      <p:sp>
        <p:nvSpPr>
          <p:cNvPr id="19" name="Rectangle 18">
            <a:extLst>
              <a:ext uri="{FF2B5EF4-FFF2-40B4-BE49-F238E27FC236}">
                <a16:creationId xmlns:a16="http://schemas.microsoft.com/office/drawing/2014/main" id="{7FCB7D66-F87E-9248-BE7A-5987645DD666}"/>
              </a:ext>
            </a:extLst>
          </p:cNvPr>
          <p:cNvSpPr/>
          <p:nvPr/>
        </p:nvSpPr>
        <p:spPr>
          <a:xfrm>
            <a:off x="781458" y="1353713"/>
            <a:ext cx="10496704" cy="52348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45720" rtlCol="0" anchor="t"/>
          <a:lstStyle/>
          <a:p>
            <a:pPr algn="ctr"/>
            <a:r>
              <a:rPr lang="en-US" sz="2000" b="1" dirty="0">
                <a:solidFill>
                  <a:srgbClr val="000000"/>
                </a:solidFill>
                <a:latin typeface="Franklin Gothic Heavy"/>
              </a:rPr>
              <a:t>STATE CRISIS PREVENTION FUNDING</a:t>
            </a:r>
            <a:endParaRPr lang="en-US" dirty="0">
              <a:solidFill>
                <a:srgbClr val="000000"/>
              </a:solidFill>
              <a:latin typeface="Arial" panose="020B0604020202020204"/>
            </a:endParaRPr>
          </a:p>
          <a:p>
            <a:pPr algn="ctr"/>
            <a:endParaRPr lang="en-US" b="1" dirty="0">
              <a:solidFill>
                <a:srgbClr val="000000"/>
              </a:solidFill>
              <a:latin typeface="Franklin Gothic Heavy" panose="020B0603020102020204" pitchFamily="34" charset="0"/>
              <a:cs typeface="Arial"/>
            </a:endParaRPr>
          </a:p>
          <a:p>
            <a:pPr>
              <a:lnSpc>
                <a:spcPct val="120000"/>
              </a:lnSpc>
            </a:pPr>
            <a:endParaRPr lang="en-US" sz="1750" b="1" dirty="0">
              <a:solidFill>
                <a:srgbClr val="002060"/>
              </a:solidFill>
              <a:latin typeface="Arial" panose="020B0604020202020204"/>
              <a:ea typeface="+mn-lt"/>
              <a:cs typeface="Arial" panose="020B0604020202020204"/>
            </a:endParaRPr>
          </a:p>
          <a:p>
            <a:pPr>
              <a:lnSpc>
                <a:spcPct val="120000"/>
              </a:lnSpc>
            </a:pPr>
            <a:r>
              <a:rPr lang="en-US" sz="1750" b="1" dirty="0">
                <a:solidFill>
                  <a:srgbClr val="002060"/>
                </a:solidFill>
                <a:latin typeface="Arial" panose="020B0604020202020204"/>
                <a:ea typeface="+mn-lt"/>
                <a:cs typeface="Arial" panose="020B0604020202020204"/>
              </a:rPr>
              <a:t>New state funding </a:t>
            </a:r>
            <a:r>
              <a:rPr lang="en-US" sz="1750" b="1" i="1" dirty="0">
                <a:solidFill>
                  <a:srgbClr val="002060"/>
                </a:solidFill>
                <a:latin typeface="Arial" panose="020B0604020202020204"/>
                <a:ea typeface="+mn-lt"/>
                <a:cs typeface="Arial" panose="020B0604020202020204"/>
              </a:rPr>
              <a:t>(i.e. prevention, youth, and core capacity)</a:t>
            </a:r>
            <a:endParaRPr lang="en-US" sz="1750" b="1" i="1" dirty="0">
              <a:solidFill>
                <a:srgbClr val="002060"/>
              </a:solidFill>
              <a:latin typeface="Franklin Gothic Medium"/>
              <a:cs typeface="Arial"/>
            </a:endParaRPr>
          </a:p>
          <a:p>
            <a:pPr marL="741680" lvl="1" indent="-284480">
              <a:lnSpc>
                <a:spcPct val="120000"/>
              </a:lnSpc>
              <a:buFont typeface="Arial" panose="020B0604020202020204" pitchFamily="34" charset="0"/>
              <a:buChar char="•"/>
            </a:pPr>
            <a:r>
              <a:rPr lang="en-US" sz="1750" dirty="0">
                <a:solidFill>
                  <a:srgbClr val="002060"/>
                </a:solidFill>
                <a:latin typeface="Arial" panose="020B0604020202020204"/>
                <a:ea typeface="+mn-lt"/>
                <a:cs typeface="Arial" panose="020B0604020202020204"/>
              </a:rPr>
              <a:t>Mental Health and Addiction Core Outpatient Services (FY 22+FY23) = $17.1M</a:t>
            </a:r>
          </a:p>
          <a:p>
            <a:pPr marL="741680" lvl="1" indent="-284480">
              <a:lnSpc>
                <a:spcPct val="120000"/>
              </a:lnSpc>
              <a:buFont typeface="Arial" panose="020B0604020202020204" pitchFamily="34" charset="0"/>
              <a:buChar char="•"/>
            </a:pPr>
            <a:r>
              <a:rPr lang="en-US" sz="1750" dirty="0">
                <a:solidFill>
                  <a:srgbClr val="002060"/>
                </a:solidFill>
                <a:latin typeface="Arial" panose="020B0604020202020204"/>
                <a:ea typeface="+mn-lt"/>
                <a:cs typeface="Arial" panose="020B0604020202020204"/>
              </a:rPr>
              <a:t>Apex (FY22+FY23) = $7.6M</a:t>
            </a:r>
          </a:p>
          <a:p>
            <a:pPr marL="741680" lvl="1" indent="-284480">
              <a:lnSpc>
                <a:spcPct val="120000"/>
              </a:lnSpc>
              <a:buFont typeface="Arial" panose="020B0604020202020204" pitchFamily="34" charset="0"/>
              <a:buChar char="•"/>
            </a:pPr>
            <a:r>
              <a:rPr lang="en-US" sz="1750" dirty="0">
                <a:solidFill>
                  <a:srgbClr val="002060"/>
                </a:solidFill>
                <a:latin typeface="Arial" panose="020B0604020202020204"/>
                <a:ea typeface="+mn-lt"/>
                <a:cs typeface="Arial" panose="020B0604020202020204"/>
              </a:rPr>
              <a:t>Suicide Prevention (FY 22) = $290K </a:t>
            </a:r>
            <a:endParaRPr lang="en-US" dirty="0">
              <a:solidFill>
                <a:srgbClr val="FFFFFF"/>
              </a:solidFill>
              <a:latin typeface="Arial"/>
              <a:cs typeface="Arial"/>
            </a:endParaRPr>
          </a:p>
          <a:p>
            <a:pPr marL="741680" lvl="1" indent="-284480">
              <a:lnSpc>
                <a:spcPct val="120000"/>
              </a:lnSpc>
              <a:buFont typeface="Arial" panose="020B0604020202020204" pitchFamily="34" charset="0"/>
              <a:buChar char="•"/>
            </a:pPr>
            <a:r>
              <a:rPr lang="en-US" sz="1750" dirty="0">
                <a:solidFill>
                  <a:srgbClr val="002060"/>
                </a:solidFill>
                <a:latin typeface="Arial" panose="020B0604020202020204"/>
                <a:ea typeface="+mn-lt"/>
                <a:cs typeface="Arial" panose="020B0604020202020204"/>
              </a:rPr>
              <a:t>Development of two demonstration sites for </a:t>
            </a:r>
            <a:endParaRPr lang="en-US" dirty="0">
              <a:solidFill>
                <a:srgbClr val="FFFFFF"/>
              </a:solidFill>
              <a:latin typeface="Arial" panose="020B0604020202020204"/>
              <a:ea typeface="+mn-lt"/>
              <a:cs typeface="Arial" panose="020B0604020202020204"/>
            </a:endParaRPr>
          </a:p>
          <a:p>
            <a:pPr marL="731520" lvl="1">
              <a:lnSpc>
                <a:spcPct val="120000"/>
              </a:lnSpc>
            </a:pPr>
            <a:r>
              <a:rPr lang="en-US" sz="1750" dirty="0">
                <a:solidFill>
                  <a:srgbClr val="002060"/>
                </a:solidFill>
                <a:latin typeface="Arial" panose="020B0604020202020204"/>
                <a:ea typeface="+mn-lt"/>
                <a:cs typeface="Arial" panose="020B0604020202020204"/>
              </a:rPr>
              <a:t>Certified Community Behavioral Health Centers </a:t>
            </a:r>
            <a:endParaRPr lang="en-US" dirty="0">
              <a:solidFill>
                <a:srgbClr val="FFFFFF"/>
              </a:solidFill>
              <a:latin typeface="Arial" panose="020B0604020202020204"/>
              <a:ea typeface="+mn-lt"/>
              <a:cs typeface="Arial" panose="020B0604020202020204"/>
            </a:endParaRPr>
          </a:p>
          <a:p>
            <a:pPr marL="731520" lvl="1">
              <a:lnSpc>
                <a:spcPct val="120000"/>
              </a:lnSpc>
            </a:pPr>
            <a:r>
              <a:rPr lang="en-US" sz="1750" dirty="0">
                <a:solidFill>
                  <a:srgbClr val="002060"/>
                </a:solidFill>
                <a:latin typeface="Arial" panose="020B0604020202020204"/>
                <a:ea typeface="+mn-lt"/>
                <a:cs typeface="Arial" panose="020B0604020202020204"/>
              </a:rPr>
              <a:t>(FY 23) = $4M</a:t>
            </a:r>
            <a:br>
              <a:rPr lang="en-US" dirty="0">
                <a:solidFill>
                  <a:srgbClr val="FFFFFF"/>
                </a:solidFill>
                <a:latin typeface="Arial" panose="020B0604020202020204"/>
              </a:rPr>
            </a:br>
            <a:endParaRPr lang="en-US" dirty="0">
              <a:solidFill>
                <a:srgbClr val="FFFFFF"/>
              </a:solidFill>
              <a:latin typeface="Arial" panose="020B0604020202020204"/>
              <a:cs typeface="Arial" panose="020B0604020202020204"/>
            </a:endParaRPr>
          </a:p>
          <a:p>
            <a:pPr lvl="1">
              <a:buFont typeface="Arial" panose="020B0604020202020204" pitchFamily="34" charset="0"/>
              <a:buChar char="•"/>
            </a:pPr>
            <a:endParaRPr lang="en-US" sz="1750" dirty="0">
              <a:solidFill>
                <a:srgbClr val="FFFFFF"/>
              </a:solidFill>
              <a:latin typeface="Arial" panose="020B0604020202020204"/>
              <a:cs typeface="Arial"/>
            </a:endParaRPr>
          </a:p>
          <a:p>
            <a:pPr marL="741680" lvl="1" indent="-284480">
              <a:lnSpc>
                <a:spcPct val="120000"/>
              </a:lnSpc>
              <a:buFont typeface="Arial" panose="020B0604020202020204" pitchFamily="34" charset="0"/>
              <a:buChar char="•"/>
            </a:pPr>
            <a:endParaRPr lang="en-US" sz="1750" dirty="0">
              <a:solidFill>
                <a:srgbClr val="002060"/>
              </a:solidFill>
              <a:latin typeface="Franklin Gothic Medium"/>
              <a:cs typeface="Arial"/>
            </a:endParaRPr>
          </a:p>
        </p:txBody>
      </p:sp>
      <p:pic>
        <p:nvPicPr>
          <p:cNvPr id="22" name="Picture 21">
            <a:extLst>
              <a:ext uri="{FF2B5EF4-FFF2-40B4-BE49-F238E27FC236}">
                <a16:creationId xmlns:a16="http://schemas.microsoft.com/office/drawing/2014/main" id="{D303A46B-4D4D-9E4D-B827-BB11A63C34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86701" y="145206"/>
            <a:ext cx="797030" cy="1124826"/>
          </a:xfrm>
          <a:prstGeom prst="rect">
            <a:avLst/>
          </a:prstGeom>
        </p:spPr>
      </p:pic>
      <p:cxnSp>
        <p:nvCxnSpPr>
          <p:cNvPr id="13" name="Straight Connector 12">
            <a:extLst>
              <a:ext uri="{FF2B5EF4-FFF2-40B4-BE49-F238E27FC236}">
                <a16:creationId xmlns:a16="http://schemas.microsoft.com/office/drawing/2014/main" id="{90A694EF-C8F2-8346-9980-32784CF42ACE}"/>
              </a:ext>
            </a:extLst>
          </p:cNvPr>
          <p:cNvCxnSpPr/>
          <p:nvPr/>
        </p:nvCxnSpPr>
        <p:spPr>
          <a:xfrm>
            <a:off x="667064" y="1946541"/>
            <a:ext cx="12161838"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04AE438C-2F41-6145-8C50-0E3AA7188099}"/>
              </a:ext>
            </a:extLst>
          </p:cNvPr>
          <p:cNvSpPr/>
          <p:nvPr/>
        </p:nvSpPr>
        <p:spPr>
          <a:xfrm>
            <a:off x="522357" y="1252428"/>
            <a:ext cx="877686" cy="787368"/>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30" name="Striped Right Arrow 29">
            <a:extLst>
              <a:ext uri="{FF2B5EF4-FFF2-40B4-BE49-F238E27FC236}">
                <a16:creationId xmlns:a16="http://schemas.microsoft.com/office/drawing/2014/main" id="{344C353E-5330-3C47-AE51-A3392BF9CD91}"/>
              </a:ext>
            </a:extLst>
          </p:cNvPr>
          <p:cNvSpPr/>
          <p:nvPr/>
        </p:nvSpPr>
        <p:spPr>
          <a:xfrm rot="18979388">
            <a:off x="662147" y="1397941"/>
            <a:ext cx="632369" cy="534857"/>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pic>
        <p:nvPicPr>
          <p:cNvPr id="3" name="Picture 3" descr="Nurse holding patient's hand">
            <a:extLst>
              <a:ext uri="{FF2B5EF4-FFF2-40B4-BE49-F238E27FC236}">
                <a16:creationId xmlns:a16="http://schemas.microsoft.com/office/drawing/2014/main" id="{1E317C69-8EB8-DE37-16E0-228720A7794D}"/>
              </a:ext>
            </a:extLst>
          </p:cNvPr>
          <p:cNvPicPr>
            <a:picLocks noChangeAspect="1"/>
          </p:cNvPicPr>
          <p:nvPr/>
        </p:nvPicPr>
        <p:blipFill>
          <a:blip r:embed="rId8"/>
          <a:stretch>
            <a:fillRect/>
          </a:stretch>
        </p:blipFill>
        <p:spPr>
          <a:xfrm>
            <a:off x="6687616" y="3426507"/>
            <a:ext cx="4982310" cy="3283847"/>
          </a:xfrm>
          <a:prstGeom prst="rect">
            <a:avLst/>
          </a:prstGeom>
        </p:spPr>
      </p:pic>
    </p:spTree>
    <p:extLst>
      <p:ext uri="{BB962C8B-B14F-4D97-AF65-F5344CB8AC3E}">
        <p14:creationId xmlns:p14="http://schemas.microsoft.com/office/powerpoint/2010/main" val="1549411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BA923FC-66A0-47D0-98F5-945F3B74AA4C}"/>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36867"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BA923FC-66A0-47D0-98F5-945F3B74AA4C}"/>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405BFD-45BA-4F1B-8BDC-00CF55022310}"/>
              </a:ext>
            </a:extLst>
          </p:cNvPr>
          <p:cNvSpPr>
            <a:spLocks noGrp="1"/>
          </p:cNvSpPr>
          <p:nvPr>
            <p:ph type="title"/>
          </p:nvPr>
        </p:nvSpPr>
        <p:spPr>
          <a:xfrm>
            <a:off x="381001" y="145207"/>
            <a:ext cx="10489585" cy="1325563"/>
          </a:xfrm>
        </p:spPr>
        <p:txBody>
          <a:bodyPr vert="horz">
            <a:normAutofit/>
          </a:bodyPr>
          <a:lstStyle/>
          <a:p>
            <a:r>
              <a:rPr lang="en-US" sz="3600" b="1" spc="-150" dirty="0">
                <a:latin typeface="arial"/>
                <a:cs typeface="arial"/>
              </a:rPr>
              <a:t>Next Steps: Rollout of 9-8-8 in Georgia</a:t>
            </a:r>
          </a:p>
        </p:txBody>
      </p:sp>
      <p:sp>
        <p:nvSpPr>
          <p:cNvPr id="8" name="Rectangle 7">
            <a:extLst>
              <a:ext uri="{FF2B5EF4-FFF2-40B4-BE49-F238E27FC236}">
                <a16:creationId xmlns:a16="http://schemas.microsoft.com/office/drawing/2014/main" id="{C279652A-A77B-2D48-B6EF-A2972A26847C}"/>
              </a:ext>
            </a:extLst>
          </p:cNvPr>
          <p:cNvSpPr/>
          <p:nvPr/>
        </p:nvSpPr>
        <p:spPr>
          <a:xfrm>
            <a:off x="1009164" y="1410020"/>
            <a:ext cx="4515149" cy="52403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45720" rtlCol="0" anchor="t"/>
          <a:lstStyle/>
          <a:p>
            <a:pPr algn="ctr"/>
            <a:r>
              <a:rPr lang="en-US" sz="2000" b="1" dirty="0">
                <a:solidFill>
                  <a:srgbClr val="000000"/>
                </a:solidFill>
                <a:latin typeface="Franklin Gothic Heavy"/>
              </a:rPr>
              <a:t>Projecting Demand </a:t>
            </a:r>
            <a:endParaRPr lang="en-US" sz="2000" b="1" dirty="0">
              <a:solidFill>
                <a:srgbClr val="000000"/>
              </a:solidFill>
              <a:latin typeface="Franklin Gothic Heavy" panose="020B0603020102020204" pitchFamily="34" charset="0"/>
            </a:endParaRPr>
          </a:p>
          <a:p>
            <a:pPr algn="ctr"/>
            <a:r>
              <a:rPr lang="en-US" sz="2000" b="1" dirty="0">
                <a:solidFill>
                  <a:srgbClr val="000000"/>
                </a:solidFill>
                <a:latin typeface="Franklin Gothic Heavy"/>
              </a:rPr>
              <a:t>and Capacity Needs</a:t>
            </a:r>
          </a:p>
          <a:p>
            <a:pPr algn="ctr"/>
            <a:endParaRPr lang="en-US" b="1" dirty="0">
              <a:solidFill>
                <a:srgbClr val="000000"/>
              </a:solidFill>
              <a:latin typeface="Franklin Gothic Heavy" panose="020B0603020102020204" pitchFamily="34" charset="0"/>
            </a:endParaRPr>
          </a:p>
          <a:p>
            <a:pPr marL="284480" indent="-284480">
              <a:lnSpc>
                <a:spcPct val="120000"/>
              </a:lnSpc>
              <a:spcAft>
                <a:spcPts val="599"/>
              </a:spcAft>
              <a:buFont typeface="Arial" panose="020B0604020202020204" pitchFamily="34" charset="0"/>
              <a:buChar char="•"/>
            </a:pPr>
            <a:r>
              <a:rPr lang="en-US" sz="1600" dirty="0">
                <a:solidFill>
                  <a:srgbClr val="1D1953"/>
                </a:solidFill>
                <a:latin typeface="Franklin Gothic Medium"/>
              </a:rPr>
              <a:t>Ongoing analysis of future capacity and funding priorities for multi-year ramp up</a:t>
            </a:r>
          </a:p>
          <a:p>
            <a:pPr marL="284480" indent="-284480">
              <a:lnSpc>
                <a:spcPct val="120000"/>
              </a:lnSpc>
              <a:spcAft>
                <a:spcPts val="599"/>
              </a:spcAft>
              <a:buFont typeface="Arial" panose="020B0604020202020204" pitchFamily="34" charset="0"/>
              <a:buChar char="•"/>
            </a:pPr>
            <a:r>
              <a:rPr lang="en-US" sz="1600" dirty="0">
                <a:solidFill>
                  <a:srgbClr val="1D1953"/>
                </a:solidFill>
                <a:latin typeface="Franklin Gothic Medium"/>
              </a:rPr>
              <a:t>Additional federal standards expected to be released, such as: staffing patterns, performance metrics, and call response times</a:t>
            </a:r>
          </a:p>
          <a:p>
            <a:pPr marL="283845" indent="-284480">
              <a:lnSpc>
                <a:spcPct val="120000"/>
              </a:lnSpc>
              <a:spcAft>
                <a:spcPts val="599"/>
              </a:spcAft>
              <a:buFont typeface="Arial" panose="020B0604020202020204" pitchFamily="34" charset="0"/>
              <a:buChar char="•"/>
            </a:pPr>
            <a:r>
              <a:rPr lang="en-US" sz="1600" dirty="0">
                <a:solidFill>
                  <a:srgbClr val="1D1953"/>
                </a:solidFill>
                <a:latin typeface="Franklin Gothic Medium"/>
              </a:rPr>
              <a:t>Federal 9-8-8 Playbook released on April 20 and others are in development</a:t>
            </a:r>
          </a:p>
          <a:p>
            <a:pPr marL="283845" indent="-284480">
              <a:lnSpc>
                <a:spcPct val="120000"/>
              </a:lnSpc>
              <a:spcAft>
                <a:spcPts val="599"/>
              </a:spcAft>
              <a:buFont typeface="Arial" panose="020B0604020202020204" pitchFamily="34" charset="0"/>
              <a:buChar char="•"/>
            </a:pPr>
            <a:r>
              <a:rPr lang="en-US" sz="1600" dirty="0">
                <a:solidFill>
                  <a:srgbClr val="1D1953"/>
                </a:solidFill>
                <a:latin typeface="Franklin Gothic Medium"/>
              </a:rPr>
              <a:t>Federally driven marketing strategy appears to be pushing to </a:t>
            </a:r>
            <a:r>
              <a:rPr lang="en-US" sz="1600" b="1" u="sng" dirty="0">
                <a:solidFill>
                  <a:srgbClr val="1D1953"/>
                </a:solidFill>
                <a:latin typeface="Franklin Gothic Medium"/>
              </a:rPr>
              <a:t>July 2023</a:t>
            </a:r>
          </a:p>
          <a:p>
            <a:pPr marL="284480" indent="-284480">
              <a:lnSpc>
                <a:spcPct val="120000"/>
              </a:lnSpc>
              <a:spcAft>
                <a:spcPts val="599"/>
              </a:spcAft>
              <a:buFont typeface="Arial" panose="020B0604020202020204" pitchFamily="34" charset="0"/>
              <a:buChar char="•"/>
            </a:pPr>
            <a:r>
              <a:rPr lang="en-US" sz="1600" dirty="0">
                <a:solidFill>
                  <a:srgbClr val="1D1953"/>
                </a:solidFill>
                <a:latin typeface="Franklin Gothic Medium"/>
              </a:rPr>
              <a:t>Implementing short- and long-term strategies to mitigate workforce challenges</a:t>
            </a:r>
            <a:endParaRPr lang="en-US" sz="1600" dirty="0">
              <a:solidFill>
                <a:srgbClr val="1D1953"/>
              </a:solidFill>
              <a:latin typeface="Franklin Gothic Medium"/>
              <a:cs typeface="Arial"/>
            </a:endParaRPr>
          </a:p>
        </p:txBody>
      </p:sp>
      <p:sp>
        <p:nvSpPr>
          <p:cNvPr id="21" name="Rectangle 20">
            <a:extLst>
              <a:ext uri="{FF2B5EF4-FFF2-40B4-BE49-F238E27FC236}">
                <a16:creationId xmlns:a16="http://schemas.microsoft.com/office/drawing/2014/main" id="{D63257FF-C64E-F34D-91EF-AA6EC89FE790}"/>
              </a:ext>
            </a:extLst>
          </p:cNvPr>
          <p:cNvSpPr/>
          <p:nvPr/>
        </p:nvSpPr>
        <p:spPr>
          <a:xfrm>
            <a:off x="6302817" y="1387808"/>
            <a:ext cx="4515200" cy="52292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45720" rtlCol="0" anchor="t"/>
          <a:lstStyle/>
          <a:p>
            <a:pPr algn="ctr"/>
            <a:r>
              <a:rPr lang="en-US" b="1" dirty="0">
                <a:solidFill>
                  <a:srgbClr val="000000"/>
                </a:solidFill>
                <a:latin typeface="Franklin Gothic Heavy"/>
              </a:rPr>
              <a:t>    </a:t>
            </a:r>
            <a:r>
              <a:rPr lang="en-US" sz="2000" b="1" dirty="0">
                <a:solidFill>
                  <a:srgbClr val="000000"/>
                </a:solidFill>
                <a:latin typeface="Franklin Gothic Heavy"/>
              </a:rPr>
              <a:t> Exploring Future Funding Opportunities</a:t>
            </a:r>
            <a:endParaRPr lang="en-US" sz="2000" b="1" dirty="0">
              <a:solidFill>
                <a:srgbClr val="000000"/>
              </a:solidFill>
              <a:latin typeface="Franklin Gothic Heavy" panose="020B0603020102020204" pitchFamily="34" charset="0"/>
            </a:endParaRPr>
          </a:p>
          <a:p>
            <a:pPr algn="ctr"/>
            <a:endParaRPr lang="en-US" b="1" dirty="0">
              <a:solidFill>
                <a:srgbClr val="000000"/>
              </a:solidFill>
              <a:latin typeface="Franklin Gothic Heavy" panose="020B0603020102020204" pitchFamily="34" charset="0"/>
            </a:endParaRPr>
          </a:p>
          <a:p>
            <a:pPr marL="284480" indent="-284480">
              <a:lnSpc>
                <a:spcPct val="120000"/>
              </a:lnSpc>
              <a:spcAft>
                <a:spcPts val="599"/>
              </a:spcAft>
              <a:buFont typeface="Arial" panose="020B0604020202020204" pitchFamily="34" charset="0"/>
              <a:buChar char="•"/>
            </a:pPr>
            <a:r>
              <a:rPr lang="en-US" sz="1600" dirty="0">
                <a:solidFill>
                  <a:srgbClr val="002060"/>
                </a:solidFill>
                <a:latin typeface="Franklin Gothic Medium"/>
              </a:rPr>
              <a:t>Federal funding</a:t>
            </a:r>
          </a:p>
          <a:p>
            <a:pPr marL="284480" indent="-284480">
              <a:lnSpc>
                <a:spcPct val="120000"/>
              </a:lnSpc>
              <a:spcAft>
                <a:spcPts val="599"/>
              </a:spcAft>
              <a:buFont typeface="Arial" panose="020B0604020202020204" pitchFamily="34" charset="0"/>
              <a:buChar char="•"/>
            </a:pPr>
            <a:r>
              <a:rPr lang="en-US" sz="1600" dirty="0">
                <a:solidFill>
                  <a:srgbClr val="002060"/>
                </a:solidFill>
                <a:latin typeface="Franklin Gothic Medium"/>
              </a:rPr>
              <a:t>Explore mechanisms to draw down additional Medicaid dollars</a:t>
            </a:r>
          </a:p>
          <a:p>
            <a:pPr marL="284480" indent="-284480">
              <a:lnSpc>
                <a:spcPct val="120000"/>
              </a:lnSpc>
              <a:spcAft>
                <a:spcPts val="599"/>
              </a:spcAft>
              <a:buFont typeface="Arial" panose="020B0604020202020204" pitchFamily="34" charset="0"/>
              <a:buChar char="•"/>
            </a:pPr>
            <a:r>
              <a:rPr lang="en-US" sz="1600" dirty="0">
                <a:solidFill>
                  <a:srgbClr val="002060"/>
                </a:solidFill>
                <a:latin typeface="Franklin Gothic Medium"/>
              </a:rPr>
              <a:t>State funding</a:t>
            </a:r>
          </a:p>
          <a:p>
            <a:pPr marL="284480" indent="-284480">
              <a:lnSpc>
                <a:spcPct val="120000"/>
              </a:lnSpc>
              <a:spcAft>
                <a:spcPts val="599"/>
              </a:spcAft>
              <a:buFont typeface="Arial" panose="020B0604020202020204" pitchFamily="34" charset="0"/>
              <a:buChar char="•"/>
            </a:pPr>
            <a:r>
              <a:rPr lang="en-US" sz="1600" dirty="0">
                <a:solidFill>
                  <a:srgbClr val="002060"/>
                </a:solidFill>
                <a:latin typeface="Franklin Gothic Medium"/>
              </a:rPr>
              <a:t>Capital Bonds</a:t>
            </a:r>
          </a:p>
          <a:p>
            <a:pPr marL="284480" indent="-284480">
              <a:lnSpc>
                <a:spcPct val="120000"/>
              </a:lnSpc>
              <a:spcAft>
                <a:spcPts val="599"/>
              </a:spcAft>
              <a:buFont typeface="Arial" panose="020B0604020202020204" pitchFamily="34" charset="0"/>
              <a:buChar char="•"/>
            </a:pPr>
            <a:r>
              <a:rPr lang="en-US" sz="1600" dirty="0">
                <a:solidFill>
                  <a:srgbClr val="002060"/>
                </a:solidFill>
                <a:latin typeface="Franklin Gothic Medium"/>
              </a:rPr>
              <a:t>Telecommunication fee</a:t>
            </a:r>
          </a:p>
          <a:p>
            <a:pPr marL="284480" indent="-284480">
              <a:lnSpc>
                <a:spcPct val="120000"/>
              </a:lnSpc>
              <a:spcAft>
                <a:spcPts val="599"/>
              </a:spcAft>
              <a:buFont typeface="Arial" panose="020B0604020202020204" pitchFamily="34" charset="0"/>
              <a:buChar char="•"/>
            </a:pPr>
            <a:endParaRPr lang="en-US" dirty="0">
              <a:solidFill>
                <a:srgbClr val="000000"/>
              </a:solidFill>
              <a:latin typeface="Franklin Gothic Medium" panose="020B0603020102020204" pitchFamily="34" charset="0"/>
            </a:endParaRPr>
          </a:p>
        </p:txBody>
      </p:sp>
      <p:pic>
        <p:nvPicPr>
          <p:cNvPr id="22" name="Picture 21">
            <a:extLst>
              <a:ext uri="{FF2B5EF4-FFF2-40B4-BE49-F238E27FC236}">
                <a16:creationId xmlns:a16="http://schemas.microsoft.com/office/drawing/2014/main" id="{D303A46B-4D4D-9E4D-B827-BB11A63C34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86701" y="145206"/>
            <a:ext cx="797030" cy="1124826"/>
          </a:xfrm>
          <a:prstGeom prst="rect">
            <a:avLst/>
          </a:prstGeom>
        </p:spPr>
      </p:pic>
      <p:cxnSp>
        <p:nvCxnSpPr>
          <p:cNvPr id="13" name="Straight Connector 12">
            <a:extLst>
              <a:ext uri="{FF2B5EF4-FFF2-40B4-BE49-F238E27FC236}">
                <a16:creationId xmlns:a16="http://schemas.microsoft.com/office/drawing/2014/main" id="{90A694EF-C8F2-8346-9980-32784CF42ACE}"/>
              </a:ext>
            </a:extLst>
          </p:cNvPr>
          <p:cNvCxnSpPr/>
          <p:nvPr/>
        </p:nvCxnSpPr>
        <p:spPr>
          <a:xfrm>
            <a:off x="15081" y="2286000"/>
            <a:ext cx="12161838"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9DC23FA-408B-4D45-9835-0254CDA85B1A}"/>
              </a:ext>
            </a:extLst>
          </p:cNvPr>
          <p:cNvSpPr/>
          <p:nvPr/>
        </p:nvSpPr>
        <p:spPr>
          <a:xfrm>
            <a:off x="856763" y="1041432"/>
            <a:ext cx="838200" cy="787368"/>
          </a:xfrm>
          <a:prstGeom prst="ellipse">
            <a:avLst/>
          </a:pr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sp>
        <p:nvSpPr>
          <p:cNvPr id="14" name="Oval 13">
            <a:extLst>
              <a:ext uri="{FF2B5EF4-FFF2-40B4-BE49-F238E27FC236}">
                <a16:creationId xmlns:a16="http://schemas.microsoft.com/office/drawing/2014/main" id="{7A7CB653-2C62-814F-B90D-7FFFF4298DCE}"/>
              </a:ext>
            </a:extLst>
          </p:cNvPr>
          <p:cNvSpPr/>
          <p:nvPr/>
        </p:nvSpPr>
        <p:spPr>
          <a:xfrm>
            <a:off x="6122943" y="1008114"/>
            <a:ext cx="838200" cy="787368"/>
          </a:xfrm>
          <a:prstGeom prst="ellipse">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pic>
        <p:nvPicPr>
          <p:cNvPr id="4" name="Picture 3" descr="Shape&#10;&#10;Description automatically generated with low confidence">
            <a:extLst>
              <a:ext uri="{FF2B5EF4-FFF2-40B4-BE49-F238E27FC236}">
                <a16:creationId xmlns:a16="http://schemas.microsoft.com/office/drawing/2014/main" id="{DBC28BAD-2827-6649-A512-705A549BF066}"/>
              </a:ext>
            </a:extLst>
          </p:cNvPr>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48045" y="1107850"/>
            <a:ext cx="685799" cy="685799"/>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1D43D05F-0743-AE45-ABF4-91B0AE799FA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02817" y="1091173"/>
            <a:ext cx="609600" cy="609600"/>
          </a:xfrm>
          <a:prstGeom prst="rect">
            <a:avLst/>
          </a:prstGeom>
        </p:spPr>
      </p:pic>
    </p:spTree>
    <p:extLst>
      <p:ext uri="{BB962C8B-B14F-4D97-AF65-F5344CB8AC3E}">
        <p14:creationId xmlns:p14="http://schemas.microsoft.com/office/powerpoint/2010/main" val="782617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BA923FC-66A0-47D0-98F5-945F3B74AA4C}"/>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37891"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BA923FC-66A0-47D0-98F5-945F3B74AA4C}"/>
                          </a:ext>
                        </a:extLst>
                      </p:cNvPr>
                      <p:cNvPicPr/>
                      <p:nvPr/>
                    </p:nvPicPr>
                    <p:blipFill>
                      <a:blip r:embed="rId6"/>
                      <a:stretch>
                        <a:fillRect/>
                      </a:stretch>
                    </p:blipFill>
                    <p:spPr>
                      <a:xfrm>
                        <a:off x="16665" y="10067"/>
                        <a:ext cx="1584" cy="158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405BFD-45BA-4F1B-8BDC-00CF55022310}"/>
              </a:ext>
            </a:extLst>
          </p:cNvPr>
          <p:cNvSpPr>
            <a:spLocks noGrp="1"/>
          </p:cNvSpPr>
          <p:nvPr>
            <p:ph type="title"/>
          </p:nvPr>
        </p:nvSpPr>
        <p:spPr>
          <a:xfrm>
            <a:off x="381001" y="145207"/>
            <a:ext cx="10489585" cy="1325563"/>
          </a:xfrm>
        </p:spPr>
        <p:txBody>
          <a:bodyPr vert="horz">
            <a:normAutofit/>
          </a:bodyPr>
          <a:lstStyle/>
          <a:p>
            <a:r>
              <a:rPr lang="en-US" sz="3600" b="1" spc="-150" dirty="0">
                <a:latin typeface="arial"/>
                <a:cs typeface="arial"/>
              </a:rPr>
              <a:t>Next Steps: Two-Way Communications</a:t>
            </a:r>
          </a:p>
        </p:txBody>
      </p:sp>
      <p:sp>
        <p:nvSpPr>
          <p:cNvPr id="19" name="Rectangle 18">
            <a:extLst>
              <a:ext uri="{FF2B5EF4-FFF2-40B4-BE49-F238E27FC236}">
                <a16:creationId xmlns:a16="http://schemas.microsoft.com/office/drawing/2014/main" id="{7FCB7D66-F87E-9248-BE7A-5987645DD666}"/>
              </a:ext>
            </a:extLst>
          </p:cNvPr>
          <p:cNvSpPr/>
          <p:nvPr/>
        </p:nvSpPr>
        <p:spPr>
          <a:xfrm>
            <a:off x="273999" y="1387808"/>
            <a:ext cx="6453270" cy="521817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45720" rtlCol="0" anchor="t"/>
          <a:lstStyle/>
          <a:p>
            <a:pPr algn="ctr"/>
            <a:r>
              <a:rPr lang="en-US" sz="2000" b="1" dirty="0">
                <a:solidFill>
                  <a:srgbClr val="000000"/>
                </a:solidFill>
                <a:latin typeface="Franklin Gothic Heavy"/>
              </a:rPr>
              <a:t>Input, Engagement and Two-Way Communications About the Rollout</a:t>
            </a:r>
            <a:endParaRPr lang="en-US" sz="2000" b="1" dirty="0">
              <a:solidFill>
                <a:srgbClr val="000000"/>
              </a:solidFill>
              <a:latin typeface="Franklin Gothic Heavy" panose="020B0603020102020204" pitchFamily="34" charset="0"/>
            </a:endParaRPr>
          </a:p>
          <a:p>
            <a:pPr algn="ctr"/>
            <a:endParaRPr lang="en-US" b="1" dirty="0">
              <a:solidFill>
                <a:srgbClr val="000000"/>
              </a:solidFill>
              <a:latin typeface="Franklin Gothic Heavy" panose="020B0603020102020204" pitchFamily="34" charset="0"/>
            </a:endParaRPr>
          </a:p>
          <a:p>
            <a:pPr marL="284480" indent="-284480">
              <a:lnSpc>
                <a:spcPct val="120000"/>
              </a:lnSpc>
              <a:spcAft>
                <a:spcPts val="599"/>
              </a:spcAft>
              <a:buFont typeface="Arial" panose="020B0604020202020204" pitchFamily="34" charset="0"/>
              <a:buChar char="•"/>
            </a:pPr>
            <a:r>
              <a:rPr lang="en-US" sz="1600" dirty="0">
                <a:solidFill>
                  <a:srgbClr val="002060"/>
                </a:solidFill>
                <a:latin typeface="Arial" panose="020B0604020202020204"/>
                <a:ea typeface="+mn-lt"/>
                <a:cs typeface="Arial" panose="020B0604020202020204"/>
              </a:rPr>
              <a:t>Will NOT be marketing widely until mid-2023, per SAMHSA guidance. Focusing in interim on stakeholder education and awareness among traditionally at-risk populations (veterans, young people, LGBTQ+) </a:t>
            </a:r>
            <a:endParaRPr lang="en-US" sz="1600" dirty="0">
              <a:solidFill>
                <a:srgbClr val="002060"/>
              </a:solidFill>
              <a:latin typeface="Franklin Gothic Medium"/>
              <a:cs typeface="Arial"/>
            </a:endParaRPr>
          </a:p>
          <a:p>
            <a:pPr marL="284480" indent="-284480">
              <a:lnSpc>
                <a:spcPct val="120000"/>
              </a:lnSpc>
              <a:spcAft>
                <a:spcPts val="599"/>
              </a:spcAft>
              <a:buFont typeface="Arial" panose="020B0604020202020204" pitchFamily="34" charset="0"/>
              <a:buChar char="•"/>
            </a:pPr>
            <a:r>
              <a:rPr lang="en-US" sz="1600" dirty="0">
                <a:solidFill>
                  <a:srgbClr val="002060"/>
                </a:solidFill>
                <a:latin typeface="Franklin Gothic Medium"/>
                <a:cs typeface="Arial"/>
              </a:rPr>
              <a:t>Just launched information site </a:t>
            </a:r>
            <a:r>
              <a:rPr lang="en-US" sz="1600" b="1" u="sng" dirty="0">
                <a:solidFill>
                  <a:srgbClr val="002060"/>
                </a:solidFill>
                <a:latin typeface="Franklin Gothic Medium"/>
                <a:cs typeface="Arial"/>
              </a:rPr>
              <a:t>988ga.org</a:t>
            </a:r>
            <a:r>
              <a:rPr lang="en-US" sz="1600" dirty="0">
                <a:solidFill>
                  <a:srgbClr val="002060"/>
                </a:solidFill>
                <a:latin typeface="Franklin Gothic Medium"/>
                <a:cs typeface="Arial"/>
              </a:rPr>
              <a:t> with evolving FAQs, and fact sheets, including ways for all stakeholders in Georgia to ask specific questions.</a:t>
            </a:r>
            <a:endParaRPr lang="en-US" sz="1600" dirty="0">
              <a:solidFill>
                <a:srgbClr val="002060"/>
              </a:solidFill>
              <a:latin typeface="Franklin Gothic Medium" panose="020B0603020102020204" pitchFamily="34" charset="0"/>
              <a:cs typeface="Arial"/>
            </a:endParaRPr>
          </a:p>
          <a:p>
            <a:pPr marL="285750" indent="-285750">
              <a:lnSpc>
                <a:spcPct val="120000"/>
              </a:lnSpc>
              <a:spcAft>
                <a:spcPts val="599"/>
              </a:spcAft>
              <a:buFont typeface="Arial" panose="020B0604020202020204" pitchFamily="34" charset="0"/>
              <a:buChar char="•"/>
            </a:pPr>
            <a:r>
              <a:rPr lang="en-US" sz="1600" dirty="0">
                <a:solidFill>
                  <a:srgbClr val="002060"/>
                </a:solidFill>
                <a:latin typeface="Arial" panose="020B0604020202020204"/>
                <a:ea typeface="+mn-lt"/>
                <a:cs typeface="Arial" panose="020B0604020202020204"/>
              </a:rPr>
              <a:t>Multiple interagency and community stakeholder working groups.</a:t>
            </a:r>
          </a:p>
          <a:p>
            <a:pPr marL="285750" indent="-285750">
              <a:lnSpc>
                <a:spcPct val="120000"/>
              </a:lnSpc>
              <a:spcAft>
                <a:spcPts val="599"/>
              </a:spcAft>
              <a:buFont typeface="Arial" panose="020B0604020202020204" pitchFamily="34" charset="0"/>
              <a:buChar char="•"/>
            </a:pPr>
            <a:r>
              <a:rPr lang="en-US" sz="1600" dirty="0">
                <a:solidFill>
                  <a:srgbClr val="002060"/>
                </a:solidFill>
                <a:latin typeface="Arial" panose="020B0604020202020204"/>
                <a:ea typeface="+mn-lt"/>
                <a:cs typeface="Arial" panose="020B0604020202020204"/>
              </a:rPr>
              <a:t>Have conducted numerous listening sessions and input workshops for various stakeholder groups.</a:t>
            </a:r>
          </a:p>
          <a:p>
            <a:pPr marL="284480" indent="-284480">
              <a:lnSpc>
                <a:spcPct val="120000"/>
              </a:lnSpc>
              <a:spcAft>
                <a:spcPts val="599"/>
              </a:spcAft>
              <a:buFont typeface="Arial" panose="020B0604020202020204" pitchFamily="34" charset="0"/>
              <a:buChar char="•"/>
            </a:pPr>
            <a:r>
              <a:rPr lang="en-US" sz="1600" dirty="0">
                <a:solidFill>
                  <a:srgbClr val="002060"/>
                </a:solidFill>
                <a:latin typeface="Franklin Gothic Medium"/>
                <a:cs typeface="Arial"/>
              </a:rPr>
              <a:t>Continuing to emphasize the importance of early treatment/interventions and NOT waiting for a crisis</a:t>
            </a:r>
          </a:p>
        </p:txBody>
      </p:sp>
      <p:pic>
        <p:nvPicPr>
          <p:cNvPr id="22" name="Picture 21">
            <a:extLst>
              <a:ext uri="{FF2B5EF4-FFF2-40B4-BE49-F238E27FC236}">
                <a16:creationId xmlns:a16="http://schemas.microsoft.com/office/drawing/2014/main" id="{D303A46B-4D4D-9E4D-B827-BB11A63C34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86701" y="145206"/>
            <a:ext cx="797030" cy="1124826"/>
          </a:xfrm>
          <a:prstGeom prst="rect">
            <a:avLst/>
          </a:prstGeom>
        </p:spPr>
      </p:pic>
      <p:cxnSp>
        <p:nvCxnSpPr>
          <p:cNvPr id="13" name="Straight Connector 12">
            <a:extLst>
              <a:ext uri="{FF2B5EF4-FFF2-40B4-BE49-F238E27FC236}">
                <a16:creationId xmlns:a16="http://schemas.microsoft.com/office/drawing/2014/main" id="{90A694EF-C8F2-8346-9980-32784CF42ACE}"/>
              </a:ext>
            </a:extLst>
          </p:cNvPr>
          <p:cNvCxnSpPr/>
          <p:nvPr/>
        </p:nvCxnSpPr>
        <p:spPr>
          <a:xfrm>
            <a:off x="15081" y="2286000"/>
            <a:ext cx="12161838"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F549CD3-FECE-A045-A390-5F40F0DCDC10}"/>
              </a:ext>
            </a:extLst>
          </p:cNvPr>
          <p:cNvSpPr/>
          <p:nvPr/>
        </p:nvSpPr>
        <p:spPr>
          <a:xfrm>
            <a:off x="107862" y="997008"/>
            <a:ext cx="838200" cy="787368"/>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panose="020B0604020202020204"/>
            </a:endParaRPr>
          </a:p>
        </p:txBody>
      </p:sp>
      <p:pic>
        <p:nvPicPr>
          <p:cNvPr id="7" name="Picture 6" descr="Shape&#10;&#10;Description automatically generated with low confidence">
            <a:extLst>
              <a:ext uri="{FF2B5EF4-FFF2-40B4-BE49-F238E27FC236}">
                <a16:creationId xmlns:a16="http://schemas.microsoft.com/office/drawing/2014/main" id="{63320B2C-F150-7C4F-A3A8-2CBB6C50212B}"/>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4000" y="1124486"/>
            <a:ext cx="612525" cy="612525"/>
          </a:xfrm>
          <a:prstGeom prst="rect">
            <a:avLst/>
          </a:prstGeom>
        </p:spPr>
      </p:pic>
      <p:pic>
        <p:nvPicPr>
          <p:cNvPr id="4" name="Picture 5" descr="Screen Shot 2022-04-14 at 7.56.17 PM.png">
            <a:extLst>
              <a:ext uri="{FF2B5EF4-FFF2-40B4-BE49-F238E27FC236}">
                <a16:creationId xmlns:a16="http://schemas.microsoft.com/office/drawing/2014/main" id="{B05E3695-EE08-B004-E13A-AACC5030AB25}"/>
              </a:ext>
            </a:extLst>
          </p:cNvPr>
          <p:cNvPicPr>
            <a:picLocks noChangeAspect="1"/>
          </p:cNvPicPr>
          <p:nvPr/>
        </p:nvPicPr>
        <p:blipFill>
          <a:blip r:embed="rId10"/>
          <a:stretch>
            <a:fillRect/>
          </a:stretch>
        </p:blipFill>
        <p:spPr>
          <a:xfrm>
            <a:off x="6803204" y="2530067"/>
            <a:ext cx="5125742" cy="2941791"/>
          </a:xfrm>
          <a:prstGeom prst="rect">
            <a:avLst/>
          </a:prstGeom>
        </p:spPr>
      </p:pic>
    </p:spTree>
    <p:extLst>
      <p:ext uri="{BB962C8B-B14F-4D97-AF65-F5344CB8AC3E}">
        <p14:creationId xmlns:p14="http://schemas.microsoft.com/office/powerpoint/2010/main" val="472328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oung man on the streets of a city">
            <a:extLst>
              <a:ext uri="{FF2B5EF4-FFF2-40B4-BE49-F238E27FC236}">
                <a16:creationId xmlns:a16="http://schemas.microsoft.com/office/drawing/2014/main" id="{52DA6D72-56FE-164E-8A9E-F3AAE289850E}"/>
              </a:ext>
            </a:extLst>
          </p:cNvPr>
          <p:cNvPicPr>
            <a:picLocks noChangeAspect="1"/>
          </p:cNvPicPr>
          <p:nvPr/>
        </p:nvPicPr>
        <p:blipFill>
          <a:blip r:embed="rId5">
            <a:alphaModFix amt="12000"/>
            <a:extLst>
              <a:ext uri="{28A0092B-C50C-407E-A947-70E740481C1C}">
                <a14:useLocalDpi xmlns:a14="http://schemas.microsoft.com/office/drawing/2010/main" val="0"/>
              </a:ext>
            </a:extLst>
          </a:blip>
          <a:stretch>
            <a:fillRect/>
          </a:stretch>
        </p:blipFill>
        <p:spPr>
          <a:xfrm>
            <a:off x="72196" y="1162835"/>
            <a:ext cx="12051728" cy="7556915"/>
          </a:xfrm>
          <a:prstGeom prst="rect">
            <a:avLst/>
          </a:prstGeom>
        </p:spPr>
      </p:pic>
      <p:sp>
        <p:nvSpPr>
          <p:cNvPr id="24" name="object 19">
            <a:extLst>
              <a:ext uri="{FF2B5EF4-FFF2-40B4-BE49-F238E27FC236}">
                <a16:creationId xmlns:a16="http://schemas.microsoft.com/office/drawing/2014/main" id="{DC2FC349-6C4E-4DD3-A734-A5C16B99D08A}"/>
              </a:ext>
            </a:extLst>
          </p:cNvPr>
          <p:cNvSpPr/>
          <p:nvPr/>
        </p:nvSpPr>
        <p:spPr>
          <a:xfrm>
            <a:off x="2344213" y="14564"/>
            <a:ext cx="2719475" cy="3973567"/>
          </a:xfrm>
          <a:custGeom>
            <a:avLst/>
            <a:gdLst/>
            <a:ahLst/>
            <a:cxnLst/>
            <a:rect l="l" t="t" r="r" b="b"/>
            <a:pathLst>
              <a:path w="1642745" h="2400300">
                <a:moveTo>
                  <a:pt x="1017522" y="762000"/>
                </a:moveTo>
                <a:lnTo>
                  <a:pt x="787869" y="762000"/>
                </a:lnTo>
                <a:lnTo>
                  <a:pt x="820688" y="800100"/>
                </a:lnTo>
                <a:lnTo>
                  <a:pt x="851508" y="838200"/>
                </a:lnTo>
                <a:lnTo>
                  <a:pt x="880293" y="876300"/>
                </a:lnTo>
                <a:lnTo>
                  <a:pt x="907005" y="927100"/>
                </a:lnTo>
                <a:lnTo>
                  <a:pt x="931607" y="965200"/>
                </a:lnTo>
                <a:lnTo>
                  <a:pt x="954061" y="1016000"/>
                </a:lnTo>
                <a:lnTo>
                  <a:pt x="974330" y="1054100"/>
                </a:lnTo>
                <a:lnTo>
                  <a:pt x="992377" y="1104900"/>
                </a:lnTo>
                <a:lnTo>
                  <a:pt x="1008163" y="1155700"/>
                </a:lnTo>
                <a:lnTo>
                  <a:pt x="1021652" y="1206500"/>
                </a:lnTo>
                <a:lnTo>
                  <a:pt x="1032806" y="1257300"/>
                </a:lnTo>
                <a:lnTo>
                  <a:pt x="1041588" y="1308100"/>
                </a:lnTo>
                <a:lnTo>
                  <a:pt x="1047960" y="1358900"/>
                </a:lnTo>
                <a:lnTo>
                  <a:pt x="1051885" y="1409700"/>
                </a:lnTo>
                <a:lnTo>
                  <a:pt x="1053325" y="1460500"/>
                </a:lnTo>
                <a:lnTo>
                  <a:pt x="969138" y="1460500"/>
                </a:lnTo>
                <a:lnTo>
                  <a:pt x="887437" y="1485900"/>
                </a:lnTo>
                <a:lnTo>
                  <a:pt x="868324" y="1498600"/>
                </a:lnTo>
                <a:lnTo>
                  <a:pt x="852611" y="1511300"/>
                </a:lnTo>
                <a:lnTo>
                  <a:pt x="840903" y="1536700"/>
                </a:lnTo>
                <a:lnTo>
                  <a:pt x="833805" y="1549400"/>
                </a:lnTo>
                <a:lnTo>
                  <a:pt x="702144" y="2184400"/>
                </a:lnTo>
                <a:lnTo>
                  <a:pt x="700341" y="2209800"/>
                </a:lnTo>
                <a:lnTo>
                  <a:pt x="703749" y="2222500"/>
                </a:lnTo>
                <a:lnTo>
                  <a:pt x="712108" y="2247900"/>
                </a:lnTo>
                <a:lnTo>
                  <a:pt x="725157" y="2260600"/>
                </a:lnTo>
                <a:lnTo>
                  <a:pt x="737949" y="2273300"/>
                </a:lnTo>
                <a:lnTo>
                  <a:pt x="779106" y="2311400"/>
                </a:lnTo>
                <a:lnTo>
                  <a:pt x="823753" y="2336800"/>
                </a:lnTo>
                <a:lnTo>
                  <a:pt x="872324" y="2362200"/>
                </a:lnTo>
                <a:lnTo>
                  <a:pt x="917775" y="2387600"/>
                </a:lnTo>
                <a:lnTo>
                  <a:pt x="963892" y="2400300"/>
                </a:lnTo>
                <a:lnTo>
                  <a:pt x="1148662" y="2400300"/>
                </a:lnTo>
                <a:lnTo>
                  <a:pt x="1236767" y="2374900"/>
                </a:lnTo>
                <a:lnTo>
                  <a:pt x="1278634" y="2362200"/>
                </a:lnTo>
                <a:lnTo>
                  <a:pt x="1318620" y="2336800"/>
                </a:lnTo>
                <a:lnTo>
                  <a:pt x="1356405" y="2311400"/>
                </a:lnTo>
                <a:lnTo>
                  <a:pt x="1391671" y="2273300"/>
                </a:lnTo>
                <a:lnTo>
                  <a:pt x="1424101" y="2247900"/>
                </a:lnTo>
                <a:lnTo>
                  <a:pt x="1443616" y="2222500"/>
                </a:lnTo>
                <a:lnTo>
                  <a:pt x="990319" y="2222500"/>
                </a:lnTo>
                <a:lnTo>
                  <a:pt x="944524" y="2197100"/>
                </a:lnTo>
                <a:lnTo>
                  <a:pt x="929366" y="2197100"/>
                </a:lnTo>
                <a:lnTo>
                  <a:pt x="914650" y="2184400"/>
                </a:lnTo>
                <a:lnTo>
                  <a:pt x="900426" y="2184400"/>
                </a:lnTo>
                <a:lnTo>
                  <a:pt x="886739" y="2171700"/>
                </a:lnTo>
                <a:lnTo>
                  <a:pt x="997305" y="1638300"/>
                </a:lnTo>
                <a:lnTo>
                  <a:pt x="1158603" y="1638300"/>
                </a:lnTo>
                <a:lnTo>
                  <a:pt x="1176108" y="1625600"/>
                </a:lnTo>
                <a:lnTo>
                  <a:pt x="1192136" y="1625600"/>
                </a:lnTo>
                <a:lnTo>
                  <a:pt x="1205774" y="1612900"/>
                </a:lnTo>
                <a:lnTo>
                  <a:pt x="1216332" y="1587500"/>
                </a:lnTo>
                <a:lnTo>
                  <a:pt x="1223515" y="1574800"/>
                </a:lnTo>
                <a:lnTo>
                  <a:pt x="1227023" y="1562100"/>
                </a:lnTo>
                <a:lnTo>
                  <a:pt x="1230115" y="1511300"/>
                </a:lnTo>
                <a:lnTo>
                  <a:pt x="1231100" y="1460500"/>
                </a:lnTo>
                <a:lnTo>
                  <a:pt x="1230004" y="1409700"/>
                </a:lnTo>
                <a:lnTo>
                  <a:pt x="1226853" y="1358900"/>
                </a:lnTo>
                <a:lnTo>
                  <a:pt x="1221672" y="1308100"/>
                </a:lnTo>
                <a:lnTo>
                  <a:pt x="1214488" y="1257300"/>
                </a:lnTo>
                <a:lnTo>
                  <a:pt x="1205326" y="1206500"/>
                </a:lnTo>
                <a:lnTo>
                  <a:pt x="1194212" y="1155700"/>
                </a:lnTo>
                <a:lnTo>
                  <a:pt x="1181173" y="1117600"/>
                </a:lnTo>
                <a:lnTo>
                  <a:pt x="1166234" y="1066800"/>
                </a:lnTo>
                <a:lnTo>
                  <a:pt x="1149421" y="1016000"/>
                </a:lnTo>
                <a:lnTo>
                  <a:pt x="1130760" y="977900"/>
                </a:lnTo>
                <a:lnTo>
                  <a:pt x="1110277" y="927100"/>
                </a:lnTo>
                <a:lnTo>
                  <a:pt x="1087998" y="889000"/>
                </a:lnTo>
                <a:lnTo>
                  <a:pt x="1063949" y="838200"/>
                </a:lnTo>
                <a:lnTo>
                  <a:pt x="1038156" y="800100"/>
                </a:lnTo>
                <a:lnTo>
                  <a:pt x="1017522" y="762000"/>
                </a:lnTo>
                <a:close/>
              </a:path>
              <a:path w="1642745" h="2400300">
                <a:moveTo>
                  <a:pt x="907346" y="88900"/>
                </a:moveTo>
                <a:lnTo>
                  <a:pt x="506286" y="88900"/>
                </a:lnTo>
                <a:lnTo>
                  <a:pt x="597890" y="114300"/>
                </a:lnTo>
                <a:lnTo>
                  <a:pt x="599262" y="114300"/>
                </a:lnTo>
                <a:lnTo>
                  <a:pt x="603110" y="127000"/>
                </a:lnTo>
                <a:lnTo>
                  <a:pt x="604519" y="127000"/>
                </a:lnTo>
                <a:lnTo>
                  <a:pt x="647887" y="139700"/>
                </a:lnTo>
                <a:lnTo>
                  <a:pt x="690278" y="165100"/>
                </a:lnTo>
                <a:lnTo>
                  <a:pt x="731681" y="190500"/>
                </a:lnTo>
                <a:lnTo>
                  <a:pt x="772084" y="215900"/>
                </a:lnTo>
                <a:lnTo>
                  <a:pt x="811475" y="241300"/>
                </a:lnTo>
                <a:lnTo>
                  <a:pt x="849841" y="266700"/>
                </a:lnTo>
                <a:lnTo>
                  <a:pt x="887171" y="292100"/>
                </a:lnTo>
                <a:lnTo>
                  <a:pt x="923452" y="317500"/>
                </a:lnTo>
                <a:lnTo>
                  <a:pt x="958672" y="342900"/>
                </a:lnTo>
                <a:lnTo>
                  <a:pt x="992818" y="381000"/>
                </a:lnTo>
                <a:lnTo>
                  <a:pt x="1025879" y="406400"/>
                </a:lnTo>
                <a:lnTo>
                  <a:pt x="1057843" y="444500"/>
                </a:lnTo>
                <a:lnTo>
                  <a:pt x="1088696" y="482600"/>
                </a:lnTo>
                <a:lnTo>
                  <a:pt x="1118428" y="508000"/>
                </a:lnTo>
                <a:lnTo>
                  <a:pt x="1147025" y="546100"/>
                </a:lnTo>
                <a:lnTo>
                  <a:pt x="1174477" y="584200"/>
                </a:lnTo>
                <a:lnTo>
                  <a:pt x="1200769" y="622300"/>
                </a:lnTo>
                <a:lnTo>
                  <a:pt x="1225891" y="660400"/>
                </a:lnTo>
                <a:lnTo>
                  <a:pt x="1249830" y="698500"/>
                </a:lnTo>
                <a:lnTo>
                  <a:pt x="1272573" y="736600"/>
                </a:lnTo>
                <a:lnTo>
                  <a:pt x="1294110" y="774700"/>
                </a:lnTo>
                <a:lnTo>
                  <a:pt x="1314427" y="812800"/>
                </a:lnTo>
                <a:lnTo>
                  <a:pt x="1333512" y="850900"/>
                </a:lnTo>
                <a:lnTo>
                  <a:pt x="1351353" y="901700"/>
                </a:lnTo>
                <a:lnTo>
                  <a:pt x="1367939" y="939800"/>
                </a:lnTo>
                <a:lnTo>
                  <a:pt x="1383256" y="977900"/>
                </a:lnTo>
                <a:lnTo>
                  <a:pt x="1397292" y="1016000"/>
                </a:lnTo>
                <a:lnTo>
                  <a:pt x="1410036" y="1066800"/>
                </a:lnTo>
                <a:lnTo>
                  <a:pt x="1421476" y="1104900"/>
                </a:lnTo>
                <a:lnTo>
                  <a:pt x="1431598" y="1155700"/>
                </a:lnTo>
                <a:lnTo>
                  <a:pt x="1440391" y="1193800"/>
                </a:lnTo>
                <a:lnTo>
                  <a:pt x="1447843" y="1244600"/>
                </a:lnTo>
                <a:lnTo>
                  <a:pt x="1453941" y="1282700"/>
                </a:lnTo>
                <a:lnTo>
                  <a:pt x="1458673" y="1333500"/>
                </a:lnTo>
                <a:lnTo>
                  <a:pt x="1462028" y="1371600"/>
                </a:lnTo>
                <a:lnTo>
                  <a:pt x="1463992" y="1422400"/>
                </a:lnTo>
                <a:lnTo>
                  <a:pt x="1464554" y="1460500"/>
                </a:lnTo>
                <a:lnTo>
                  <a:pt x="1463702" y="1511300"/>
                </a:lnTo>
                <a:lnTo>
                  <a:pt x="1461423" y="1562100"/>
                </a:lnTo>
                <a:lnTo>
                  <a:pt x="1457705" y="1600200"/>
                </a:lnTo>
                <a:lnTo>
                  <a:pt x="1452536" y="1651000"/>
                </a:lnTo>
                <a:lnTo>
                  <a:pt x="1445903" y="1689100"/>
                </a:lnTo>
                <a:lnTo>
                  <a:pt x="1437796" y="1739900"/>
                </a:lnTo>
                <a:lnTo>
                  <a:pt x="1428200" y="1778000"/>
                </a:lnTo>
                <a:lnTo>
                  <a:pt x="1417105" y="1828800"/>
                </a:lnTo>
                <a:lnTo>
                  <a:pt x="1404498" y="1879600"/>
                </a:lnTo>
                <a:lnTo>
                  <a:pt x="1390367" y="1917700"/>
                </a:lnTo>
                <a:lnTo>
                  <a:pt x="1374700" y="1968500"/>
                </a:lnTo>
                <a:lnTo>
                  <a:pt x="1357483" y="2006600"/>
                </a:lnTo>
                <a:lnTo>
                  <a:pt x="1338706" y="2057400"/>
                </a:lnTo>
                <a:lnTo>
                  <a:pt x="1315481" y="2095500"/>
                </a:lnTo>
                <a:lnTo>
                  <a:pt x="1286475" y="2133600"/>
                </a:lnTo>
                <a:lnTo>
                  <a:pt x="1252509" y="2159000"/>
                </a:lnTo>
                <a:lnTo>
                  <a:pt x="1214398" y="2184400"/>
                </a:lnTo>
                <a:lnTo>
                  <a:pt x="1172962" y="2209800"/>
                </a:lnTo>
                <a:lnTo>
                  <a:pt x="1129018" y="2222500"/>
                </a:lnTo>
                <a:lnTo>
                  <a:pt x="1443616" y="2222500"/>
                </a:lnTo>
                <a:lnTo>
                  <a:pt x="1453374" y="2209800"/>
                </a:lnTo>
                <a:lnTo>
                  <a:pt x="1479172" y="2171700"/>
                </a:lnTo>
                <a:lnTo>
                  <a:pt x="1501178" y="2120900"/>
                </a:lnTo>
                <a:lnTo>
                  <a:pt x="1520044" y="2082800"/>
                </a:lnTo>
                <a:lnTo>
                  <a:pt x="1537517" y="2032000"/>
                </a:lnTo>
                <a:lnTo>
                  <a:pt x="1553605" y="1993900"/>
                </a:lnTo>
                <a:lnTo>
                  <a:pt x="1568318" y="1943100"/>
                </a:lnTo>
                <a:lnTo>
                  <a:pt x="1581666" y="1905000"/>
                </a:lnTo>
                <a:lnTo>
                  <a:pt x="1593659" y="1854200"/>
                </a:lnTo>
                <a:lnTo>
                  <a:pt x="1604306" y="1816100"/>
                </a:lnTo>
                <a:lnTo>
                  <a:pt x="1613617" y="1765300"/>
                </a:lnTo>
                <a:lnTo>
                  <a:pt x="1621602" y="1714500"/>
                </a:lnTo>
                <a:lnTo>
                  <a:pt x="1628270" y="1676400"/>
                </a:lnTo>
                <a:lnTo>
                  <a:pt x="1633631" y="1625600"/>
                </a:lnTo>
                <a:lnTo>
                  <a:pt x="1637695" y="1587500"/>
                </a:lnTo>
                <a:lnTo>
                  <a:pt x="1640472" y="1536700"/>
                </a:lnTo>
                <a:lnTo>
                  <a:pt x="1641971" y="1498600"/>
                </a:lnTo>
                <a:lnTo>
                  <a:pt x="1642202" y="1447800"/>
                </a:lnTo>
                <a:lnTo>
                  <a:pt x="1641175" y="1397000"/>
                </a:lnTo>
                <a:lnTo>
                  <a:pt x="1638899" y="1358900"/>
                </a:lnTo>
                <a:lnTo>
                  <a:pt x="1635384" y="1308100"/>
                </a:lnTo>
                <a:lnTo>
                  <a:pt x="1630639" y="1270000"/>
                </a:lnTo>
                <a:lnTo>
                  <a:pt x="1624676" y="1219200"/>
                </a:lnTo>
                <a:lnTo>
                  <a:pt x="1617502" y="1181100"/>
                </a:lnTo>
                <a:lnTo>
                  <a:pt x="1609129" y="1130300"/>
                </a:lnTo>
                <a:lnTo>
                  <a:pt x="1599564" y="1092200"/>
                </a:lnTo>
                <a:lnTo>
                  <a:pt x="1588820" y="1041400"/>
                </a:lnTo>
                <a:lnTo>
                  <a:pt x="1576904" y="1003300"/>
                </a:lnTo>
                <a:lnTo>
                  <a:pt x="1563827" y="965200"/>
                </a:lnTo>
                <a:lnTo>
                  <a:pt x="1549598" y="914400"/>
                </a:lnTo>
                <a:lnTo>
                  <a:pt x="1534228" y="876300"/>
                </a:lnTo>
                <a:lnTo>
                  <a:pt x="1517725" y="838200"/>
                </a:lnTo>
                <a:lnTo>
                  <a:pt x="1500100" y="787400"/>
                </a:lnTo>
                <a:lnTo>
                  <a:pt x="1481362" y="749300"/>
                </a:lnTo>
                <a:lnTo>
                  <a:pt x="1461521" y="711200"/>
                </a:lnTo>
                <a:lnTo>
                  <a:pt x="1440587" y="673100"/>
                </a:lnTo>
                <a:lnTo>
                  <a:pt x="1418569" y="635000"/>
                </a:lnTo>
                <a:lnTo>
                  <a:pt x="1395477" y="596900"/>
                </a:lnTo>
                <a:lnTo>
                  <a:pt x="1371321" y="558800"/>
                </a:lnTo>
                <a:lnTo>
                  <a:pt x="1346110" y="520700"/>
                </a:lnTo>
                <a:lnTo>
                  <a:pt x="1319854" y="482600"/>
                </a:lnTo>
                <a:lnTo>
                  <a:pt x="1292564" y="444500"/>
                </a:lnTo>
                <a:lnTo>
                  <a:pt x="1264248" y="406400"/>
                </a:lnTo>
                <a:lnTo>
                  <a:pt x="1234916" y="381000"/>
                </a:lnTo>
                <a:lnTo>
                  <a:pt x="1204578" y="342900"/>
                </a:lnTo>
                <a:lnTo>
                  <a:pt x="1173244" y="304800"/>
                </a:lnTo>
                <a:lnTo>
                  <a:pt x="1140923" y="279400"/>
                </a:lnTo>
                <a:lnTo>
                  <a:pt x="1107626" y="241300"/>
                </a:lnTo>
                <a:lnTo>
                  <a:pt x="1073361" y="215900"/>
                </a:lnTo>
                <a:lnTo>
                  <a:pt x="1038139" y="177800"/>
                </a:lnTo>
                <a:lnTo>
                  <a:pt x="1001969" y="152400"/>
                </a:lnTo>
                <a:lnTo>
                  <a:pt x="964860" y="127000"/>
                </a:lnTo>
                <a:lnTo>
                  <a:pt x="926824" y="101600"/>
                </a:lnTo>
                <a:lnTo>
                  <a:pt x="907346" y="88900"/>
                </a:lnTo>
                <a:close/>
              </a:path>
              <a:path w="1642745" h="2400300">
                <a:moveTo>
                  <a:pt x="765588" y="0"/>
                </a:moveTo>
                <a:lnTo>
                  <a:pt x="208258" y="0"/>
                </a:lnTo>
                <a:lnTo>
                  <a:pt x="186926" y="12700"/>
                </a:lnTo>
                <a:lnTo>
                  <a:pt x="151776" y="50800"/>
                </a:lnTo>
                <a:lnTo>
                  <a:pt x="119470" y="76200"/>
                </a:lnTo>
                <a:lnTo>
                  <a:pt x="90323" y="114300"/>
                </a:lnTo>
                <a:lnTo>
                  <a:pt x="64649" y="152400"/>
                </a:lnTo>
                <a:lnTo>
                  <a:pt x="42760" y="203200"/>
                </a:lnTo>
                <a:lnTo>
                  <a:pt x="40195" y="203200"/>
                </a:lnTo>
                <a:lnTo>
                  <a:pt x="30744" y="228600"/>
                </a:lnTo>
                <a:lnTo>
                  <a:pt x="22467" y="254000"/>
                </a:lnTo>
                <a:lnTo>
                  <a:pt x="15394" y="279400"/>
                </a:lnTo>
                <a:lnTo>
                  <a:pt x="9550" y="292100"/>
                </a:lnTo>
                <a:lnTo>
                  <a:pt x="6282" y="317500"/>
                </a:lnTo>
                <a:lnTo>
                  <a:pt x="3594" y="330200"/>
                </a:lnTo>
                <a:lnTo>
                  <a:pt x="1495" y="342900"/>
                </a:lnTo>
                <a:lnTo>
                  <a:pt x="0" y="368300"/>
                </a:lnTo>
                <a:lnTo>
                  <a:pt x="1339" y="393700"/>
                </a:lnTo>
                <a:lnTo>
                  <a:pt x="8054" y="406400"/>
                </a:lnTo>
                <a:lnTo>
                  <a:pt x="19709" y="431800"/>
                </a:lnTo>
                <a:lnTo>
                  <a:pt x="35864" y="444500"/>
                </a:lnTo>
                <a:lnTo>
                  <a:pt x="559269" y="825500"/>
                </a:lnTo>
                <a:lnTo>
                  <a:pt x="578668" y="838200"/>
                </a:lnTo>
                <a:lnTo>
                  <a:pt x="599835" y="850900"/>
                </a:lnTo>
                <a:lnTo>
                  <a:pt x="621747" y="850900"/>
                </a:lnTo>
                <a:lnTo>
                  <a:pt x="643381" y="838200"/>
                </a:lnTo>
                <a:lnTo>
                  <a:pt x="682504" y="825500"/>
                </a:lnTo>
                <a:lnTo>
                  <a:pt x="719745" y="800100"/>
                </a:lnTo>
                <a:lnTo>
                  <a:pt x="754926" y="787400"/>
                </a:lnTo>
                <a:lnTo>
                  <a:pt x="787869" y="762000"/>
                </a:lnTo>
                <a:lnTo>
                  <a:pt x="1017522" y="762000"/>
                </a:lnTo>
                <a:lnTo>
                  <a:pt x="1010645" y="749300"/>
                </a:lnTo>
                <a:lnTo>
                  <a:pt x="981441" y="711200"/>
                </a:lnTo>
                <a:lnTo>
                  <a:pt x="950570" y="673100"/>
                </a:lnTo>
                <a:lnTo>
                  <a:pt x="939733" y="660400"/>
                </a:lnTo>
                <a:lnTo>
                  <a:pt x="622680" y="660400"/>
                </a:lnTo>
                <a:lnTo>
                  <a:pt x="183908" y="330200"/>
                </a:lnTo>
                <a:lnTo>
                  <a:pt x="187463" y="317500"/>
                </a:lnTo>
                <a:lnTo>
                  <a:pt x="191677" y="304800"/>
                </a:lnTo>
                <a:lnTo>
                  <a:pt x="196535" y="292100"/>
                </a:lnTo>
                <a:lnTo>
                  <a:pt x="202018" y="279400"/>
                </a:lnTo>
                <a:lnTo>
                  <a:pt x="203593" y="279400"/>
                </a:lnTo>
                <a:lnTo>
                  <a:pt x="204977" y="266700"/>
                </a:lnTo>
                <a:lnTo>
                  <a:pt x="206146" y="266700"/>
                </a:lnTo>
                <a:lnTo>
                  <a:pt x="229434" y="228600"/>
                </a:lnTo>
                <a:lnTo>
                  <a:pt x="258394" y="190500"/>
                </a:lnTo>
                <a:lnTo>
                  <a:pt x="292222" y="152400"/>
                </a:lnTo>
                <a:lnTo>
                  <a:pt x="330115" y="127000"/>
                </a:lnTo>
                <a:lnTo>
                  <a:pt x="371271" y="114300"/>
                </a:lnTo>
                <a:lnTo>
                  <a:pt x="414887" y="101600"/>
                </a:lnTo>
                <a:lnTo>
                  <a:pt x="460160" y="88900"/>
                </a:lnTo>
                <a:lnTo>
                  <a:pt x="907346" y="88900"/>
                </a:lnTo>
                <a:lnTo>
                  <a:pt x="887869" y="76200"/>
                </a:lnTo>
                <a:lnTo>
                  <a:pt x="848005" y="50800"/>
                </a:lnTo>
                <a:lnTo>
                  <a:pt x="807241" y="25400"/>
                </a:lnTo>
                <a:lnTo>
                  <a:pt x="765588" y="0"/>
                </a:lnTo>
                <a:close/>
              </a:path>
              <a:path w="1642745" h="2400300">
                <a:moveTo>
                  <a:pt x="816303" y="546100"/>
                </a:moveTo>
                <a:lnTo>
                  <a:pt x="743451" y="546100"/>
                </a:lnTo>
                <a:lnTo>
                  <a:pt x="728189" y="558800"/>
                </a:lnTo>
                <a:lnTo>
                  <a:pt x="715403" y="571500"/>
                </a:lnTo>
                <a:lnTo>
                  <a:pt x="695511" y="596900"/>
                </a:lnTo>
                <a:lnTo>
                  <a:pt x="673309" y="622300"/>
                </a:lnTo>
                <a:lnTo>
                  <a:pt x="648973" y="635000"/>
                </a:lnTo>
                <a:lnTo>
                  <a:pt x="622680" y="660400"/>
                </a:lnTo>
                <a:lnTo>
                  <a:pt x="939733" y="660400"/>
                </a:lnTo>
                <a:lnTo>
                  <a:pt x="918059" y="635000"/>
                </a:lnTo>
                <a:lnTo>
                  <a:pt x="883934" y="596900"/>
                </a:lnTo>
                <a:lnTo>
                  <a:pt x="848220" y="558800"/>
                </a:lnTo>
                <a:lnTo>
                  <a:pt x="833207" y="558800"/>
                </a:lnTo>
                <a:lnTo>
                  <a:pt x="816303" y="546100"/>
                </a:lnTo>
                <a:close/>
              </a:path>
            </a:pathLst>
          </a:custGeom>
          <a:solidFill>
            <a:srgbClr val="FFFFFF">
              <a:alpha val="6000"/>
            </a:srgbClr>
          </a:solidFill>
        </p:spPr>
        <p:txBody>
          <a:bodyPr wrap="square" lIns="0" tIns="0" rIns="0" bIns="0" rtlCol="0"/>
          <a:lstStyle/>
          <a:p>
            <a:pPr defTabSz="912114"/>
            <a:endParaRPr sz="1795" dirty="0">
              <a:solidFill>
                <a:prstClr val="black"/>
              </a:solidFill>
              <a:latin typeface="Calibri"/>
            </a:endParaRPr>
          </a:p>
        </p:txBody>
      </p:sp>
      <p:graphicFrame>
        <p:nvGraphicFramePr>
          <p:cNvPr id="3" name="Object 2" hidden="1">
            <a:extLst>
              <a:ext uri="{FF2B5EF4-FFF2-40B4-BE49-F238E27FC236}">
                <a16:creationId xmlns:a16="http://schemas.microsoft.com/office/drawing/2014/main" id="{8A3186CD-E82D-460C-89AA-337DFA03854F}"/>
              </a:ext>
            </a:extLst>
          </p:cNvPr>
          <p:cNvGraphicFramePr>
            <a:graphicFrameLocks noChangeAspect="1"/>
          </p:cNvGraphicFramePr>
          <p:nvPr>
            <p:custDataLst>
              <p:tags r:id="rId2"/>
            </p:custDataLst>
          </p:nvPr>
        </p:nvGraphicFramePr>
        <p:xfrm>
          <a:off x="16665" y="10067"/>
          <a:ext cx="1584" cy="1584"/>
        </p:xfrm>
        <a:graphic>
          <a:graphicData uri="http://schemas.openxmlformats.org/presentationml/2006/ole">
            <mc:AlternateContent xmlns:mc="http://schemas.openxmlformats.org/markup-compatibility/2006">
              <mc:Choice xmlns:v="urn:schemas-microsoft-com:vml" Requires="v">
                <p:oleObj spid="_x0000_s38915"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8A3186CD-E82D-460C-89AA-337DFA03854F}"/>
                          </a:ext>
                        </a:extLst>
                      </p:cNvPr>
                      <p:cNvPicPr/>
                      <p:nvPr/>
                    </p:nvPicPr>
                    <p:blipFill>
                      <a:blip r:embed="rId7"/>
                      <a:stretch>
                        <a:fillRect/>
                      </a:stretch>
                    </p:blipFill>
                    <p:spPr>
                      <a:xfrm>
                        <a:off x="16665" y="10067"/>
                        <a:ext cx="1584" cy="1584"/>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01A5A3A6-4613-7B42-96B9-6D4C71A674A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024048" y="0"/>
            <a:ext cx="797030" cy="1124826"/>
          </a:xfrm>
          <a:prstGeom prst="rect">
            <a:avLst/>
          </a:prstGeom>
        </p:spPr>
      </p:pic>
      <p:pic>
        <p:nvPicPr>
          <p:cNvPr id="11" name="Picture 10" descr="A picture containing text, close&#10;&#10;Description automatically generated">
            <a:extLst>
              <a:ext uri="{FF2B5EF4-FFF2-40B4-BE49-F238E27FC236}">
                <a16:creationId xmlns:a16="http://schemas.microsoft.com/office/drawing/2014/main" id="{12F53AD0-EF7A-6548-83F6-599710058B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81" y="1242033"/>
            <a:ext cx="6273800" cy="1739900"/>
          </a:xfrm>
          <a:prstGeom prst="rect">
            <a:avLst/>
          </a:prstGeom>
        </p:spPr>
      </p:pic>
      <p:sp>
        <p:nvSpPr>
          <p:cNvPr id="10" name="Rectangle 9">
            <a:extLst>
              <a:ext uri="{FF2B5EF4-FFF2-40B4-BE49-F238E27FC236}">
                <a16:creationId xmlns:a16="http://schemas.microsoft.com/office/drawing/2014/main" id="{608F79F2-F824-6A62-0BAA-68F4E2A65DE6}"/>
              </a:ext>
            </a:extLst>
          </p:cNvPr>
          <p:cNvSpPr/>
          <p:nvPr/>
        </p:nvSpPr>
        <p:spPr>
          <a:xfrm>
            <a:off x="5503689" y="1821956"/>
            <a:ext cx="6108562" cy="4106509"/>
          </a:xfrm>
          <a:prstGeom prst="rect">
            <a:avLst/>
          </a:prstGeom>
          <a:solidFill>
            <a:schemeClr val="bg2"/>
          </a:solidFill>
        </p:spPr>
        <p:txBody>
          <a:bodyPr wrap="square" lIns="274320" tIns="457200" rIns="274320" bIns="4572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6057">
              <a:lnSpc>
                <a:spcPct val="120000"/>
              </a:lnSpc>
            </a:pPr>
            <a:r>
              <a:rPr lang="en-US" b="1" dirty="0">
                <a:solidFill>
                  <a:srgbClr val="000000"/>
                </a:solidFill>
                <a:latin typeface="Franklin Gothic Medium"/>
              </a:rPr>
              <a:t>Right now</a:t>
            </a:r>
            <a:r>
              <a:rPr lang="en-US" dirty="0">
                <a:solidFill>
                  <a:srgbClr val="000000"/>
                </a:solidFill>
                <a:latin typeface="Franklin Gothic Medium"/>
              </a:rPr>
              <a:t>, in Georgia, anyone experiencing a suicidal crisis or emotional distress should </a:t>
            </a:r>
            <a:endParaRPr lang="en-US" dirty="0">
              <a:solidFill>
                <a:srgbClr val="000000"/>
              </a:solidFill>
              <a:latin typeface="Franklin Gothic Medium" panose="020B0603020102020204" pitchFamily="34" charset="0"/>
            </a:endParaRPr>
          </a:p>
          <a:p>
            <a:pPr algn="ctr" defTabSz="456057">
              <a:lnSpc>
                <a:spcPct val="120000"/>
              </a:lnSpc>
            </a:pPr>
            <a:r>
              <a:rPr lang="en-US" sz="2400" b="1" dirty="0">
                <a:solidFill>
                  <a:srgbClr val="000000"/>
                </a:solidFill>
                <a:latin typeface="Franklin Gothic Medium"/>
              </a:rPr>
              <a:t>call GCAL at 1-800-715-4225 </a:t>
            </a:r>
            <a:r>
              <a:rPr lang="en-US" sz="2400" dirty="0">
                <a:solidFill>
                  <a:srgbClr val="000000"/>
                </a:solidFill>
                <a:latin typeface="Franklin Gothic Medium"/>
              </a:rPr>
              <a:t>or </a:t>
            </a:r>
            <a:r>
              <a:rPr lang="en-US" sz="2400" b="1" dirty="0">
                <a:solidFill>
                  <a:srgbClr val="000000"/>
                </a:solidFill>
                <a:latin typeface="Franklin Gothic Medium"/>
              </a:rPr>
              <a:t>download the My GCAL app</a:t>
            </a:r>
            <a:r>
              <a:rPr lang="en-US" dirty="0">
                <a:solidFill>
                  <a:srgbClr val="000000"/>
                </a:solidFill>
                <a:latin typeface="Franklin Gothic Medium"/>
              </a:rPr>
              <a:t>, </a:t>
            </a:r>
            <a:endParaRPr lang="en-US" dirty="0">
              <a:solidFill>
                <a:srgbClr val="000000"/>
              </a:solidFill>
              <a:latin typeface="Franklin Gothic Medium" panose="020B0603020102020204" pitchFamily="34" charset="0"/>
            </a:endParaRPr>
          </a:p>
          <a:p>
            <a:pPr algn="ctr" defTabSz="456057">
              <a:lnSpc>
                <a:spcPct val="120000"/>
              </a:lnSpc>
            </a:pPr>
            <a:r>
              <a:rPr lang="en-US" dirty="0">
                <a:solidFill>
                  <a:srgbClr val="000000"/>
                </a:solidFill>
                <a:latin typeface="Franklin Gothic Medium"/>
              </a:rPr>
              <a:t>available on both iOS and Android devices, to access GCAL via text and chat. </a:t>
            </a:r>
            <a:endParaRPr lang="en-US" dirty="0">
              <a:solidFill>
                <a:srgbClr val="000000"/>
              </a:solidFill>
              <a:latin typeface="Franklin Gothic Medium" panose="020B0603020102020204" pitchFamily="34" charset="0"/>
            </a:endParaRPr>
          </a:p>
          <a:p>
            <a:pPr algn="ctr" defTabSz="456057">
              <a:lnSpc>
                <a:spcPct val="120000"/>
              </a:lnSpc>
            </a:pPr>
            <a:endParaRPr lang="en-US" dirty="0">
              <a:solidFill>
                <a:srgbClr val="000000"/>
              </a:solidFill>
              <a:latin typeface="Franklin Gothic Medium" panose="020B0603020102020204" pitchFamily="34" charset="0"/>
            </a:endParaRPr>
          </a:p>
          <a:p>
            <a:pPr algn="ctr" defTabSz="456057">
              <a:lnSpc>
                <a:spcPct val="120000"/>
              </a:lnSpc>
            </a:pPr>
            <a:r>
              <a:rPr lang="en-US" i="1" dirty="0">
                <a:solidFill>
                  <a:srgbClr val="000000"/>
                </a:solidFill>
                <a:latin typeface="Franklin Gothic Medium"/>
              </a:rPr>
              <a:t>GCAL is available 24 hours a day,  </a:t>
            </a:r>
            <a:endParaRPr lang="en-US" i="1" dirty="0">
              <a:solidFill>
                <a:srgbClr val="000000"/>
              </a:solidFill>
              <a:latin typeface="Franklin Gothic Medium" panose="020B0603020102020204" pitchFamily="34" charset="0"/>
            </a:endParaRPr>
          </a:p>
          <a:p>
            <a:pPr algn="ctr" defTabSz="456057">
              <a:lnSpc>
                <a:spcPct val="120000"/>
              </a:lnSpc>
            </a:pPr>
            <a:r>
              <a:rPr lang="en-US" i="1" dirty="0">
                <a:solidFill>
                  <a:srgbClr val="000000"/>
                </a:solidFill>
                <a:latin typeface="Franklin Gothic Medium"/>
              </a:rPr>
              <a:t>7 days a week. </a:t>
            </a:r>
          </a:p>
        </p:txBody>
      </p:sp>
      <p:sp>
        <p:nvSpPr>
          <p:cNvPr id="2" name="Rectangle 1">
            <a:extLst>
              <a:ext uri="{FF2B5EF4-FFF2-40B4-BE49-F238E27FC236}">
                <a16:creationId xmlns:a16="http://schemas.microsoft.com/office/drawing/2014/main" id="{B603FB6D-AC9C-C85B-27B9-AF1BDC02A344}"/>
              </a:ext>
            </a:extLst>
          </p:cNvPr>
          <p:cNvSpPr/>
          <p:nvPr/>
        </p:nvSpPr>
        <p:spPr>
          <a:xfrm>
            <a:off x="1045747" y="3893689"/>
            <a:ext cx="3227761" cy="26784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365760" bIns="91440" rtlCol="0" anchor="ctr"/>
          <a:lstStyle/>
          <a:p>
            <a:pPr algn="ctr"/>
            <a:r>
              <a:rPr lang="en-US" i="1" dirty="0">
                <a:solidFill>
                  <a:srgbClr val="FFFFFF"/>
                </a:solidFill>
                <a:latin typeface="Franklin Gothic Medium"/>
              </a:rPr>
              <a:t>For more information about Georgia's 9-8-8 Rollout please visit </a:t>
            </a:r>
            <a:r>
              <a:rPr lang="en-US" i="1" dirty="0">
                <a:solidFill>
                  <a:srgbClr val="0563C1"/>
                </a:solidFill>
                <a:latin typeface="Franklin Gothic Medium"/>
                <a:ea typeface="Segoe UI"/>
                <a:cs typeface="Segoe UI"/>
                <a:hlinkClick r:id="rId10"/>
              </a:rPr>
              <a:t>www.988ga.org</a:t>
            </a:r>
            <a:r>
              <a:rPr lang="en-US" i="1" dirty="0">
                <a:solidFill>
                  <a:srgbClr val="FFFFFF"/>
                </a:solidFill>
                <a:latin typeface="Franklin Gothic Medium"/>
              </a:rPr>
              <a:t> </a:t>
            </a:r>
            <a:endParaRPr lang="en-US" sz="2400" dirty="0">
              <a:solidFill>
                <a:srgbClr val="FFFFFF"/>
              </a:solidFill>
              <a:latin typeface="Franklin Gothic Medium"/>
            </a:endParaRPr>
          </a:p>
        </p:txBody>
      </p:sp>
    </p:spTree>
    <p:extLst>
      <p:ext uri="{BB962C8B-B14F-4D97-AF65-F5344CB8AC3E}">
        <p14:creationId xmlns:p14="http://schemas.microsoft.com/office/powerpoint/2010/main" val="933030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a:bodyPr>
          <a:lstStyle/>
          <a:p>
            <a:r>
              <a:rPr lang="en-US" sz="6000" dirty="0">
                <a:solidFill>
                  <a:schemeClr val="accent4"/>
                </a:solidFill>
              </a:rPr>
              <a:t>Call to Order</a:t>
            </a:r>
            <a:br>
              <a:rPr lang="en-US" sz="6000" dirty="0">
                <a:solidFill>
                  <a:schemeClr val="accent4"/>
                </a:solidFill>
              </a:rPr>
            </a:br>
            <a:br>
              <a:rPr lang="en-US" dirty="0">
                <a:solidFill>
                  <a:schemeClr val="accent4"/>
                </a:solidFill>
              </a:rPr>
            </a:br>
            <a:r>
              <a:rPr lang="en-US" sz="4800" dirty="0">
                <a:solidFill>
                  <a:schemeClr val="accent4"/>
                </a:solidFill>
              </a:rPr>
              <a:t>Judy Fitzgerald</a:t>
            </a:r>
            <a:br>
              <a:rPr lang="en-US" sz="4800" dirty="0">
                <a:solidFill>
                  <a:schemeClr val="accent4"/>
                </a:solidFill>
              </a:rPr>
            </a:br>
            <a:r>
              <a:rPr lang="en-US" sz="4800" dirty="0">
                <a:solidFill>
                  <a:schemeClr val="accent4"/>
                </a:solidFill>
              </a:rPr>
              <a:t>Commissioner</a:t>
            </a:r>
            <a:endParaRPr lang="en-US" sz="6000" dirty="0">
              <a:solidFill>
                <a:schemeClr val="accent4"/>
              </a:solidFill>
            </a:endParaRPr>
          </a:p>
        </p:txBody>
      </p:sp>
    </p:spTree>
    <p:extLst>
      <p:ext uri="{BB962C8B-B14F-4D97-AF65-F5344CB8AC3E}">
        <p14:creationId xmlns:p14="http://schemas.microsoft.com/office/powerpoint/2010/main" val="1965455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a:bodyPr>
          <a:lstStyle/>
          <a:p>
            <a:r>
              <a:rPr lang="en-US" sz="6000" dirty="0">
                <a:solidFill>
                  <a:schemeClr val="accent4"/>
                </a:solidFill>
              </a:rPr>
              <a:t>BHCC Moving </a:t>
            </a:r>
            <a:r>
              <a:rPr lang="en-US" sz="6000" dirty="0" err="1">
                <a:solidFill>
                  <a:schemeClr val="accent4"/>
                </a:solidFill>
              </a:rPr>
              <a:t>Foward</a:t>
            </a:r>
            <a:endParaRPr lang="en-US" sz="6000" dirty="0">
              <a:solidFill>
                <a:srgbClr val="F89C1B"/>
              </a:solidFill>
            </a:endParaRPr>
          </a:p>
        </p:txBody>
      </p:sp>
    </p:spTree>
    <p:extLst>
      <p:ext uri="{BB962C8B-B14F-4D97-AF65-F5344CB8AC3E}">
        <p14:creationId xmlns:p14="http://schemas.microsoft.com/office/powerpoint/2010/main" val="3909650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a:bodyPr>
          <a:lstStyle/>
          <a:p>
            <a:r>
              <a:rPr lang="en-US" sz="6000" dirty="0">
                <a:solidFill>
                  <a:schemeClr val="accent4"/>
                </a:solidFill>
              </a:rPr>
              <a:t>Questions</a:t>
            </a:r>
            <a:endParaRPr lang="en-US" sz="6000" dirty="0">
              <a:solidFill>
                <a:srgbClr val="F89C1B"/>
              </a:solidFill>
            </a:endParaRPr>
          </a:p>
        </p:txBody>
      </p:sp>
    </p:spTree>
    <p:extLst>
      <p:ext uri="{BB962C8B-B14F-4D97-AF65-F5344CB8AC3E}">
        <p14:creationId xmlns:p14="http://schemas.microsoft.com/office/powerpoint/2010/main" val="1693918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10338036" cy="3192046"/>
          </a:xfrm>
        </p:spPr>
        <p:txBody>
          <a:bodyPr>
            <a:normAutofit/>
          </a:bodyPr>
          <a:lstStyle/>
          <a:p>
            <a:r>
              <a:rPr lang="en-US" sz="6700" dirty="0">
                <a:solidFill>
                  <a:schemeClr val="accent4"/>
                </a:solidFill>
              </a:rPr>
              <a:t>Next BHCC Meeting</a:t>
            </a:r>
            <a:br>
              <a:rPr lang="en-US" sz="6000" dirty="0">
                <a:solidFill>
                  <a:schemeClr val="accent4"/>
                </a:solidFill>
              </a:rPr>
            </a:br>
            <a:br>
              <a:rPr lang="en-US" sz="6000" dirty="0">
                <a:solidFill>
                  <a:schemeClr val="accent4"/>
                </a:solidFill>
              </a:rPr>
            </a:br>
            <a:r>
              <a:rPr lang="en-US" sz="6000" dirty="0">
                <a:solidFill>
                  <a:schemeClr val="accent4"/>
                </a:solidFill>
              </a:rPr>
              <a:t>August 10, 2022</a:t>
            </a:r>
          </a:p>
        </p:txBody>
      </p:sp>
    </p:spTree>
    <p:extLst>
      <p:ext uri="{BB962C8B-B14F-4D97-AF65-F5344CB8AC3E}">
        <p14:creationId xmlns:p14="http://schemas.microsoft.com/office/powerpoint/2010/main" val="1499691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497" y="4687321"/>
            <a:ext cx="896964" cy="1323861"/>
          </a:xfrm>
          <a:prstGeom prst="rect">
            <a:avLst/>
          </a:prstGeom>
        </p:spPr>
      </p:pic>
      <p:sp>
        <p:nvSpPr>
          <p:cNvPr id="12" name="Subtitle 11"/>
          <p:cNvSpPr>
            <a:spLocks noGrp="1"/>
          </p:cNvSpPr>
          <p:nvPr>
            <p:ph type="subTitle" idx="1"/>
          </p:nvPr>
        </p:nvSpPr>
        <p:spPr>
          <a:xfrm>
            <a:off x="4447308" y="3754438"/>
            <a:ext cx="7606147" cy="394481"/>
          </a:xfrm>
        </p:spPr>
        <p:txBody>
          <a:bodyPr>
            <a:normAutofit/>
          </a:bodyPr>
          <a:lstStyle/>
          <a:p>
            <a:r>
              <a:rPr lang="en-US" sz="1700" dirty="0"/>
              <a:t>Georgia Department of Behavioral Health &amp; Developmental Disabilities</a:t>
            </a:r>
          </a:p>
        </p:txBody>
      </p:sp>
    </p:spTree>
    <p:extLst>
      <p:ext uri="{BB962C8B-B14F-4D97-AF65-F5344CB8AC3E}">
        <p14:creationId xmlns:p14="http://schemas.microsoft.com/office/powerpoint/2010/main" val="4164580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fontScale="90000"/>
          </a:bodyPr>
          <a:lstStyle/>
          <a:p>
            <a:r>
              <a:rPr lang="en-US" sz="6000" dirty="0">
                <a:solidFill>
                  <a:schemeClr val="accent4"/>
                </a:solidFill>
              </a:rPr>
              <a:t>Recovery Speaker</a:t>
            </a:r>
            <a:br>
              <a:rPr lang="en-US" sz="6000" dirty="0">
                <a:solidFill>
                  <a:schemeClr val="accent4"/>
                </a:solidFill>
              </a:rPr>
            </a:br>
            <a:br>
              <a:rPr lang="en-US">
                <a:solidFill>
                  <a:schemeClr val="accent4"/>
                </a:solidFill>
              </a:rPr>
            </a:br>
            <a:r>
              <a:rPr lang="en-US" sz="4800">
                <a:solidFill>
                  <a:schemeClr val="accent4"/>
                </a:solidFill>
              </a:rPr>
              <a:t>Thandiwe </a:t>
            </a:r>
            <a:r>
              <a:rPr lang="en-US" sz="4800" dirty="0">
                <a:solidFill>
                  <a:schemeClr val="accent4"/>
                </a:solidFill>
              </a:rPr>
              <a:t>Harris, CPS-P </a:t>
            </a:r>
            <a:br>
              <a:rPr lang="en-US" sz="4800" dirty="0">
                <a:solidFill>
                  <a:schemeClr val="accent4"/>
                </a:solidFill>
              </a:rPr>
            </a:br>
            <a:r>
              <a:rPr lang="en-US" sz="4000" dirty="0">
                <a:solidFill>
                  <a:schemeClr val="accent4"/>
                </a:solidFill>
              </a:rPr>
              <a:t>Program Manager</a:t>
            </a:r>
            <a:br>
              <a:rPr lang="en-US" sz="4800" dirty="0">
                <a:solidFill>
                  <a:schemeClr val="accent4"/>
                </a:solidFill>
              </a:rPr>
            </a:br>
            <a:r>
              <a:rPr lang="en-US" i="1" dirty="0">
                <a:solidFill>
                  <a:schemeClr val="accent4"/>
                </a:solidFill>
              </a:rPr>
              <a:t>DBHDD Office of Children, Young Adults &amp; Families</a:t>
            </a:r>
            <a:endParaRPr lang="en-US" sz="4800" i="1" dirty="0">
              <a:solidFill>
                <a:schemeClr val="accent4"/>
              </a:solidFill>
            </a:endParaRPr>
          </a:p>
        </p:txBody>
      </p:sp>
    </p:spTree>
    <p:extLst>
      <p:ext uri="{BB962C8B-B14F-4D97-AF65-F5344CB8AC3E}">
        <p14:creationId xmlns:p14="http://schemas.microsoft.com/office/powerpoint/2010/main" val="200588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3601564"/>
          </a:xfrm>
        </p:spPr>
        <p:txBody>
          <a:bodyPr>
            <a:normAutofit/>
          </a:bodyPr>
          <a:lstStyle/>
          <a:p>
            <a:pPr>
              <a:spcAft>
                <a:spcPts val="600"/>
              </a:spcAft>
            </a:pPr>
            <a:r>
              <a:rPr lang="en-US" sz="6000" b="1" dirty="0">
                <a:solidFill>
                  <a:schemeClr val="accent4"/>
                </a:solidFill>
              </a:rPr>
              <a:t>Action Items:</a:t>
            </a:r>
            <a:br>
              <a:rPr lang="en-US" sz="6000" dirty="0">
                <a:solidFill>
                  <a:schemeClr val="accent4"/>
                </a:solidFill>
              </a:rPr>
            </a:br>
            <a:br>
              <a:rPr lang="en-US" dirty="0">
                <a:solidFill>
                  <a:schemeClr val="accent4"/>
                </a:solidFill>
              </a:rPr>
            </a:br>
            <a:br>
              <a:rPr lang="en-US" sz="4000" dirty="0">
                <a:solidFill>
                  <a:schemeClr val="accent4"/>
                </a:solidFill>
              </a:rPr>
            </a:br>
            <a:endParaRPr lang="en-US" sz="6000" dirty="0">
              <a:solidFill>
                <a:schemeClr val="accent4"/>
              </a:solidFill>
            </a:endParaRPr>
          </a:p>
        </p:txBody>
      </p:sp>
      <p:sp>
        <p:nvSpPr>
          <p:cNvPr id="2" name="TextBox 1">
            <a:extLst>
              <a:ext uri="{FF2B5EF4-FFF2-40B4-BE49-F238E27FC236}">
                <a16:creationId xmlns:a16="http://schemas.microsoft.com/office/drawing/2014/main" id="{AA114A51-2C4F-46AF-B771-F3D14E49A904}"/>
              </a:ext>
            </a:extLst>
          </p:cNvPr>
          <p:cNvSpPr txBox="1"/>
          <p:nvPr/>
        </p:nvSpPr>
        <p:spPr>
          <a:xfrm>
            <a:off x="814646" y="3309079"/>
            <a:ext cx="7489905"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accent4"/>
                </a:solidFill>
              </a:rPr>
              <a:t>February 9, 2022, Meeting Minutes</a:t>
            </a:r>
          </a:p>
          <a:p>
            <a:pPr marL="285750" indent="-285750">
              <a:buFont typeface="Arial" panose="020B0604020202020204" pitchFamily="34" charset="0"/>
              <a:buChar char="•"/>
            </a:pPr>
            <a:r>
              <a:rPr lang="en-US" sz="3200" dirty="0">
                <a:solidFill>
                  <a:schemeClr val="accent4"/>
                </a:solidFill>
              </a:rPr>
              <a:t>2021 BHCC Annual Report</a:t>
            </a:r>
            <a:endParaRPr lang="en-US" sz="3200" dirty="0"/>
          </a:p>
        </p:txBody>
      </p:sp>
    </p:spTree>
    <p:extLst>
      <p:ext uri="{BB962C8B-B14F-4D97-AF65-F5344CB8AC3E}">
        <p14:creationId xmlns:p14="http://schemas.microsoft.com/office/powerpoint/2010/main" val="2660150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78156"/>
            <a:ext cx="10515600" cy="1554232"/>
          </a:xfrm>
        </p:spPr>
        <p:txBody>
          <a:bodyPr>
            <a:normAutofit/>
          </a:bodyPr>
          <a:lstStyle/>
          <a:p>
            <a:pPr algn="ctr"/>
            <a:r>
              <a:rPr lang="en-US" sz="8000" dirty="0">
                <a:solidFill>
                  <a:schemeClr val="bg1"/>
                </a:solidFill>
              </a:rPr>
              <a:t>BHCC Initiatives</a:t>
            </a:r>
          </a:p>
        </p:txBody>
      </p:sp>
    </p:spTree>
    <p:extLst>
      <p:ext uri="{BB962C8B-B14F-4D97-AF65-F5344CB8AC3E}">
        <p14:creationId xmlns:p14="http://schemas.microsoft.com/office/powerpoint/2010/main" val="13258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33004" y="0"/>
            <a:ext cx="9325995" cy="2489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004" y="5025049"/>
            <a:ext cx="957149" cy="1412691"/>
          </a:xfrm>
          <a:prstGeom prst="rect">
            <a:avLst/>
          </a:prstGeom>
        </p:spPr>
      </p:pic>
      <p:sp>
        <p:nvSpPr>
          <p:cNvPr id="25" name="Subtitle 11"/>
          <p:cNvSpPr txBox="1">
            <a:spLocks/>
          </p:cNvSpPr>
          <p:nvPr/>
        </p:nvSpPr>
        <p:spPr>
          <a:xfrm>
            <a:off x="2851181" y="5363431"/>
            <a:ext cx="4471920" cy="39448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1800" dirty="0"/>
              <a:t>Georgia Department of Behavioral Health &amp; Developmental Disabilities</a:t>
            </a:r>
          </a:p>
        </p:txBody>
      </p:sp>
      <p:sp>
        <p:nvSpPr>
          <p:cNvPr id="26" name="TextBox 25"/>
          <p:cNvSpPr txBox="1"/>
          <p:nvPr/>
        </p:nvSpPr>
        <p:spPr>
          <a:xfrm>
            <a:off x="1433005" y="553784"/>
            <a:ext cx="8855077" cy="646331"/>
          </a:xfrm>
          <a:prstGeom prst="rect">
            <a:avLst/>
          </a:prstGeom>
          <a:noFill/>
        </p:spPr>
        <p:txBody>
          <a:bodyPr wrap="square" rtlCol="0" anchor="t">
            <a:spAutoFit/>
          </a:bodyPr>
          <a:lstStyle/>
          <a:p>
            <a:pPr algn="ctr">
              <a:spcAft>
                <a:spcPts val="600"/>
              </a:spcAft>
            </a:pPr>
            <a:r>
              <a:rPr lang="en-US" sz="3600" dirty="0">
                <a:solidFill>
                  <a:schemeClr val="bg1"/>
                </a:solidFill>
                <a:latin typeface="Arial"/>
                <a:cs typeface="Arial"/>
              </a:rPr>
              <a:t>Interagency Director’s Team</a:t>
            </a:r>
          </a:p>
        </p:txBody>
      </p:sp>
      <p:sp>
        <p:nvSpPr>
          <p:cNvPr id="27" name="TextBox 26"/>
          <p:cNvSpPr txBox="1"/>
          <p:nvPr/>
        </p:nvSpPr>
        <p:spPr>
          <a:xfrm>
            <a:off x="1433005" y="2680783"/>
            <a:ext cx="9325995" cy="1815882"/>
          </a:xfrm>
          <a:prstGeom prst="rect">
            <a:avLst/>
          </a:prstGeom>
          <a:noFill/>
        </p:spPr>
        <p:txBody>
          <a:bodyPr wrap="square" rtlCol="0" anchor="t">
            <a:spAutoFit/>
          </a:bodyPr>
          <a:lstStyle/>
          <a:p>
            <a:pPr algn="ctr"/>
            <a:r>
              <a:rPr lang="en-US" sz="2800" b="1" dirty="0">
                <a:solidFill>
                  <a:schemeClr val="tx2"/>
                </a:solidFill>
                <a:latin typeface="Arial"/>
                <a:cs typeface="Arial"/>
              </a:rPr>
              <a:t>Renee Johnson, MPA </a:t>
            </a:r>
          </a:p>
          <a:p>
            <a:pPr algn="ctr"/>
            <a:r>
              <a:rPr lang="en-US" sz="2800" dirty="0">
                <a:solidFill>
                  <a:schemeClr val="tx2"/>
                </a:solidFill>
                <a:latin typeface="Arial"/>
                <a:cs typeface="Arial"/>
              </a:rPr>
              <a:t>System of Care Director </a:t>
            </a:r>
          </a:p>
          <a:p>
            <a:pPr algn="ctr"/>
            <a:r>
              <a:rPr lang="en-US" sz="2800" dirty="0">
                <a:solidFill>
                  <a:schemeClr val="tx2"/>
                </a:solidFill>
                <a:latin typeface="Arial"/>
                <a:cs typeface="Arial"/>
              </a:rPr>
              <a:t>Center of Excellence for Children’s Behavioral Health</a:t>
            </a:r>
          </a:p>
          <a:p>
            <a:pPr algn="ctr"/>
            <a:r>
              <a:rPr lang="en-US" sz="2800" dirty="0">
                <a:solidFill>
                  <a:schemeClr val="tx2"/>
                </a:solidFill>
                <a:latin typeface="Arial"/>
                <a:cs typeface="Arial"/>
              </a:rPr>
              <a:t>May 11th, 2022</a:t>
            </a:r>
          </a:p>
        </p:txBody>
      </p:sp>
      <p:cxnSp>
        <p:nvCxnSpPr>
          <p:cNvPr id="29" name="Straight Connector 28"/>
          <p:cNvCxnSpPr/>
          <p:nvPr/>
        </p:nvCxnSpPr>
        <p:spPr>
          <a:xfrm>
            <a:off x="1433004" y="4841159"/>
            <a:ext cx="93259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344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0133" y="93677"/>
            <a:ext cx="11705244" cy="1325563"/>
          </a:xfrm>
        </p:spPr>
        <p:txBody>
          <a:bodyPr/>
          <a:lstStyle/>
          <a:p>
            <a:pPr algn="ctr"/>
            <a:r>
              <a:rPr lang="en-US" b="1" dirty="0"/>
              <a:t>Overview</a:t>
            </a:r>
          </a:p>
        </p:txBody>
      </p:sp>
      <p:grpSp>
        <p:nvGrpSpPr>
          <p:cNvPr id="4" name="Group 3"/>
          <p:cNvGrpSpPr/>
          <p:nvPr/>
        </p:nvGrpSpPr>
        <p:grpSpPr>
          <a:xfrm>
            <a:off x="880099" y="1966251"/>
            <a:ext cx="10018273" cy="3754065"/>
            <a:chOff x="3587700" y="1640597"/>
            <a:chExt cx="8381150" cy="3476815"/>
          </a:xfrm>
        </p:grpSpPr>
        <p:sp>
          <p:nvSpPr>
            <p:cNvPr id="7" name="Freeform 6"/>
            <p:cNvSpPr/>
            <p:nvPr/>
          </p:nvSpPr>
          <p:spPr>
            <a:xfrm>
              <a:off x="3587700" y="1679174"/>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rgbClr val="002060"/>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algn="ctr" defTabSz="1689100">
                <a:spcBef>
                  <a:spcPct val="0"/>
                </a:spcBef>
                <a:spcAft>
                  <a:spcPct val="35000"/>
                </a:spcAft>
              </a:pPr>
              <a:r>
                <a:rPr lang="en-US" sz="3200" dirty="0">
                  <a:latin typeface="Arial" charset="0"/>
                  <a:ea typeface="Arial" charset="0"/>
                  <a:cs typeface="Arial" charset="0"/>
                </a:rPr>
                <a:t>SOC State Plan &amp; HB 1013</a:t>
              </a:r>
            </a:p>
          </p:txBody>
        </p:sp>
        <p:sp>
          <p:nvSpPr>
            <p:cNvPr id="9" name="Freeform 8"/>
            <p:cNvSpPr/>
            <p:nvPr/>
          </p:nvSpPr>
          <p:spPr>
            <a:xfrm>
              <a:off x="6459590" y="1679172"/>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4"/>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algn="ctr" defTabSz="1689100">
                <a:spcBef>
                  <a:spcPct val="0"/>
                </a:spcBef>
                <a:spcAft>
                  <a:spcPct val="35000"/>
                </a:spcAft>
              </a:pPr>
              <a:r>
                <a:rPr lang="en-US" sz="3200" dirty="0">
                  <a:latin typeface="Arial" charset="0"/>
                  <a:ea typeface="Arial" charset="0"/>
                  <a:cs typeface="Arial" charset="0"/>
                </a:rPr>
                <a:t>IDT/SOC Rebranding</a:t>
              </a:r>
            </a:p>
          </p:txBody>
        </p:sp>
        <p:sp>
          <p:nvSpPr>
            <p:cNvPr id="8" name="Freeform 6">
              <a:extLst>
                <a:ext uri="{FF2B5EF4-FFF2-40B4-BE49-F238E27FC236}">
                  <a16:creationId xmlns:a16="http://schemas.microsoft.com/office/drawing/2014/main" id="{97893EC5-49E6-45B4-AF21-DC126AD05537}"/>
                </a:ext>
              </a:extLst>
            </p:cNvPr>
            <p:cNvSpPr/>
            <p:nvPr/>
          </p:nvSpPr>
          <p:spPr>
            <a:xfrm>
              <a:off x="9296753" y="1640597"/>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rgbClr val="002060"/>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algn="ctr" defTabSz="1689100">
                <a:spcBef>
                  <a:spcPct val="0"/>
                </a:spcBef>
                <a:spcAft>
                  <a:spcPct val="35000"/>
                </a:spcAft>
              </a:pPr>
              <a:r>
                <a:rPr lang="en-US" sz="3200" dirty="0">
                  <a:latin typeface="Arial" charset="0"/>
                  <a:ea typeface="Arial" charset="0"/>
                  <a:cs typeface="Arial" charset="0"/>
                </a:rPr>
                <a:t>IDT Executive Committee</a:t>
              </a:r>
            </a:p>
          </p:txBody>
        </p:sp>
      </p:grpSp>
    </p:spTree>
    <p:extLst>
      <p:ext uri="{BB962C8B-B14F-4D97-AF65-F5344CB8AC3E}">
        <p14:creationId xmlns:p14="http://schemas.microsoft.com/office/powerpoint/2010/main" val="10032791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30">
      <a:dk1>
        <a:srgbClr val="000000"/>
      </a:dk1>
      <a:lt1>
        <a:srgbClr val="FFFFFF"/>
      </a:lt1>
      <a:dk2>
        <a:srgbClr val="1D1953"/>
      </a:dk2>
      <a:lt2>
        <a:srgbClr val="E7E6E6"/>
      </a:lt2>
      <a:accent1>
        <a:srgbClr val="00ADEE"/>
      </a:accent1>
      <a:accent2>
        <a:srgbClr val="8CC63F"/>
      </a:accent2>
      <a:accent3>
        <a:srgbClr val="A5A5A5"/>
      </a:accent3>
      <a:accent4>
        <a:srgbClr val="F89C1B"/>
      </a:accent4>
      <a:accent5>
        <a:srgbClr val="016AB5"/>
      </a:accent5>
      <a:accent6>
        <a:srgbClr val="F87A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30">
      <a:dk1>
        <a:srgbClr val="000000"/>
      </a:dk1>
      <a:lt1>
        <a:srgbClr val="FFFFFF"/>
      </a:lt1>
      <a:dk2>
        <a:srgbClr val="1D1953"/>
      </a:dk2>
      <a:lt2>
        <a:srgbClr val="E7E6E6"/>
      </a:lt2>
      <a:accent1>
        <a:srgbClr val="00ADEE"/>
      </a:accent1>
      <a:accent2>
        <a:srgbClr val="8CC63F"/>
      </a:accent2>
      <a:accent3>
        <a:srgbClr val="A5A5A5"/>
      </a:accent3>
      <a:accent4>
        <a:srgbClr val="F89C1B"/>
      </a:accent4>
      <a:accent5>
        <a:srgbClr val="016AB5"/>
      </a:accent5>
      <a:accent6>
        <a:srgbClr val="F87A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Custom 30">
      <a:dk1>
        <a:srgbClr val="000000"/>
      </a:dk1>
      <a:lt1>
        <a:srgbClr val="FFFFFF"/>
      </a:lt1>
      <a:dk2>
        <a:srgbClr val="1D1953"/>
      </a:dk2>
      <a:lt2>
        <a:srgbClr val="E7E6E6"/>
      </a:lt2>
      <a:accent1>
        <a:srgbClr val="00ADEE"/>
      </a:accent1>
      <a:accent2>
        <a:srgbClr val="8CC63F"/>
      </a:accent2>
      <a:accent3>
        <a:srgbClr val="A5A5A5"/>
      </a:accent3>
      <a:accent4>
        <a:srgbClr val="F89C1B"/>
      </a:accent4>
      <a:accent5>
        <a:srgbClr val="016AB5"/>
      </a:accent5>
      <a:accent6>
        <a:srgbClr val="F87A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30">
      <a:dk1>
        <a:srgbClr val="000000"/>
      </a:dk1>
      <a:lt1>
        <a:srgbClr val="FFFFFF"/>
      </a:lt1>
      <a:dk2>
        <a:srgbClr val="1D1953"/>
      </a:dk2>
      <a:lt2>
        <a:srgbClr val="E7E6E6"/>
      </a:lt2>
      <a:accent1>
        <a:srgbClr val="00ADEE"/>
      </a:accent1>
      <a:accent2>
        <a:srgbClr val="8CC63F"/>
      </a:accent2>
      <a:accent3>
        <a:srgbClr val="A5A5A5"/>
      </a:accent3>
      <a:accent4>
        <a:srgbClr val="F89C1B"/>
      </a:accent4>
      <a:accent5>
        <a:srgbClr val="016AB5"/>
      </a:accent5>
      <a:accent6>
        <a:srgbClr val="F87A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Custom 30">
      <a:dk1>
        <a:srgbClr val="000000"/>
      </a:dk1>
      <a:lt1>
        <a:srgbClr val="FFFFFF"/>
      </a:lt1>
      <a:dk2>
        <a:srgbClr val="1D1953"/>
      </a:dk2>
      <a:lt2>
        <a:srgbClr val="E7E6E6"/>
      </a:lt2>
      <a:accent1>
        <a:srgbClr val="00ADEE"/>
      </a:accent1>
      <a:accent2>
        <a:srgbClr val="8CC63F"/>
      </a:accent2>
      <a:accent3>
        <a:srgbClr val="A5A5A5"/>
      </a:accent3>
      <a:accent4>
        <a:srgbClr val="F89C1B"/>
      </a:accent4>
      <a:accent5>
        <a:srgbClr val="016AB5"/>
      </a:accent5>
      <a:accent6>
        <a:srgbClr val="F87A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F0D9211D0A3F41A21A7F4C2DF9D23E" ma:contentTypeVersion="5" ma:contentTypeDescription="Create a new document." ma:contentTypeScope="" ma:versionID="f683fc20a580c0fb6beba53357721ee1">
  <xsd:schema xmlns:xsd="http://www.w3.org/2001/XMLSchema" xmlns:xs="http://www.w3.org/2001/XMLSchema" xmlns:p="http://schemas.microsoft.com/office/2006/metadata/properties" xmlns:ns3="da428015-b1c5-48ff-9535-da00ab1337d4" xmlns:ns4="39721a6c-d9b5-45c8-8d51-063b494110a9" targetNamespace="http://schemas.microsoft.com/office/2006/metadata/properties" ma:root="true" ma:fieldsID="7834d45d5a06f6c8dfb603defdb53736" ns3:_="" ns4:_="">
    <xsd:import namespace="da428015-b1c5-48ff-9535-da00ab1337d4"/>
    <xsd:import namespace="39721a6c-d9b5-45c8-8d51-063b494110a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428015-b1c5-48ff-9535-da00ab1337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721a6c-d9b5-45c8-8d51-063b494110a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A9FE9B-526D-4911-9402-9FC68E9CD6D3}">
  <ds:schemaRefs>
    <ds:schemaRef ds:uri="http://purl.org/dc/terms/"/>
    <ds:schemaRef ds:uri="http://schemas.openxmlformats.org/package/2006/metadata/core-properties"/>
    <ds:schemaRef ds:uri="39721a6c-d9b5-45c8-8d51-063b494110a9"/>
    <ds:schemaRef ds:uri="http://schemas.microsoft.com/office/2006/documentManagement/types"/>
    <ds:schemaRef ds:uri="http://schemas.microsoft.com/office/infopath/2007/PartnerControls"/>
    <ds:schemaRef ds:uri="http://purl.org/dc/elements/1.1/"/>
    <ds:schemaRef ds:uri="http://schemas.microsoft.com/office/2006/metadata/properties"/>
    <ds:schemaRef ds:uri="da428015-b1c5-48ff-9535-da00ab1337d4"/>
    <ds:schemaRef ds:uri="http://www.w3.org/XML/1998/namespace"/>
    <ds:schemaRef ds:uri="http://purl.org/dc/dcmitype/"/>
  </ds:schemaRefs>
</ds:datastoreItem>
</file>

<file path=customXml/itemProps2.xml><?xml version="1.0" encoding="utf-8"?>
<ds:datastoreItem xmlns:ds="http://schemas.openxmlformats.org/officeDocument/2006/customXml" ds:itemID="{1DD004CE-7E20-422B-B82C-FFFA5AD9FF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428015-b1c5-48ff-9535-da00ab1337d4"/>
    <ds:schemaRef ds:uri="39721a6c-d9b5-45c8-8d51-063b494110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5709CE-447C-4BC7-B4E2-7022DF6F3C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124701</TotalTime>
  <Words>4909</Words>
  <Application>Microsoft Office PowerPoint</Application>
  <PresentationFormat>Widescreen</PresentationFormat>
  <Paragraphs>535</Paragraphs>
  <Slides>43</Slides>
  <Notes>36</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43</vt:i4>
      </vt:variant>
    </vt:vector>
  </HeadingPairs>
  <TitlesOfParts>
    <vt:vector size="61" baseType="lpstr">
      <vt:lpstr>arial</vt:lpstr>
      <vt:lpstr>arial</vt:lpstr>
      <vt:lpstr>Arial Black</vt:lpstr>
      <vt:lpstr>Arial,Sans-Serif</vt:lpstr>
      <vt:lpstr>Calibri</vt:lpstr>
      <vt:lpstr>Franklin Gothic Heavy</vt:lpstr>
      <vt:lpstr>Franklin Gothic Medium</vt:lpstr>
      <vt:lpstr>Franklin Gothic Medium Cond</vt:lpstr>
      <vt:lpstr>Georgia</vt:lpstr>
      <vt:lpstr>Helvetica LT Std</vt:lpstr>
      <vt:lpstr>Times New Roman</vt:lpstr>
      <vt:lpstr>Wingdings</vt:lpstr>
      <vt:lpstr>Office Theme</vt:lpstr>
      <vt:lpstr>2_Office Theme</vt:lpstr>
      <vt:lpstr>4_Office Theme</vt:lpstr>
      <vt:lpstr>1_Office Theme</vt:lpstr>
      <vt:lpstr>5_Office Theme</vt:lpstr>
      <vt:lpstr>think-cell Slide</vt:lpstr>
      <vt:lpstr>PowerPoint Presentation</vt:lpstr>
      <vt:lpstr>Agenda </vt:lpstr>
      <vt:lpstr>Roll Call  David Sofferin Director, Public Affairs</vt:lpstr>
      <vt:lpstr>Call to Order  Judy Fitzgerald Commissioner</vt:lpstr>
      <vt:lpstr>Recovery Speaker  Thandiwe Harris, CPS-P  Program Manager DBHDD Office of Children, Young Adults &amp; Families</vt:lpstr>
      <vt:lpstr>Action Items:   </vt:lpstr>
      <vt:lpstr>BHCC Initiatives</vt:lpstr>
      <vt:lpstr>PowerPoint Presentation</vt:lpstr>
      <vt:lpstr>Overview</vt:lpstr>
      <vt:lpstr>SOC State Plan </vt:lpstr>
      <vt:lpstr>HB 1013 – Mental Health Parity Act (MHPA)</vt:lpstr>
      <vt:lpstr>MHPA &amp; SOC State Plan</vt:lpstr>
      <vt:lpstr>MHPA &amp; IDT Workgroups </vt:lpstr>
      <vt:lpstr>IDT/SOC Rebranding </vt:lpstr>
      <vt:lpstr>Early Observations  </vt:lpstr>
      <vt:lpstr>IDT Executive Committee </vt:lpstr>
      <vt:lpstr>Chair’s Report:   Judy Fitzgerald Commissioner</vt:lpstr>
      <vt:lpstr>PowerPoint Presentation</vt:lpstr>
      <vt:lpstr>2022 DBHDD Legislative Update</vt:lpstr>
      <vt:lpstr>Behavioral Health Legislative Overview</vt:lpstr>
      <vt:lpstr>HB 1013 – “Mental Health Parity Act”</vt:lpstr>
      <vt:lpstr>PowerPoint Presentation</vt:lpstr>
      <vt:lpstr>PowerPoint Presentation</vt:lpstr>
      <vt:lpstr>PowerPoint Presentation</vt:lpstr>
      <vt:lpstr>9-8-8 Suicide &amp; Crisis Lifeline Overview</vt:lpstr>
      <vt:lpstr>Someone to Call:   Georgia Behavioral Health Crisis Call System</vt:lpstr>
      <vt:lpstr>SAMHSA – Five-year vision for 9-8-8 </vt:lpstr>
      <vt:lpstr>Georgia’s Response</vt:lpstr>
      <vt:lpstr>Georgia’s Response</vt:lpstr>
      <vt:lpstr>Georgia’s Crisis System: Current and Future State</vt:lpstr>
      <vt:lpstr>Georgia’s Crisis System: Current and Future State</vt:lpstr>
      <vt:lpstr>Georgia’s Crisis System: Current and Future State</vt:lpstr>
      <vt:lpstr>Current Expenditures</vt:lpstr>
      <vt:lpstr>Actions: Rollout of 9-8-8 in Georgia</vt:lpstr>
      <vt:lpstr>Increasing Funding: Rollout of 9-8-8 in Georgia</vt:lpstr>
      <vt:lpstr>Increasing Funding: Upstream Crisis Prevention</vt:lpstr>
      <vt:lpstr>Next Steps: Rollout of 9-8-8 in Georgia</vt:lpstr>
      <vt:lpstr>Next Steps: Two-Way Communications</vt:lpstr>
      <vt:lpstr>PowerPoint Presentation</vt:lpstr>
      <vt:lpstr>BHCC Moving Foward</vt:lpstr>
      <vt:lpstr>Questions</vt:lpstr>
      <vt:lpstr>Next BHCC Meeting  August 10, 2022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Klare</dc:creator>
  <cp:lastModifiedBy>Calliet, LaRue</cp:lastModifiedBy>
  <cp:revision>1102</cp:revision>
  <cp:lastPrinted>2019-05-15T13:59:08Z</cp:lastPrinted>
  <dcterms:created xsi:type="dcterms:W3CDTF">2017-05-12T16:59:34Z</dcterms:created>
  <dcterms:modified xsi:type="dcterms:W3CDTF">2022-05-10T18:32:56Z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0x010100D8F0D9211D0A3F41A21A7F4C2DF9D23E</vt:lpwstr>
  </property>
</Properties>
</file>