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5"/>
  </p:sldMasterIdLst>
  <p:notesMasterIdLst>
    <p:notesMasterId r:id="rId33"/>
  </p:notesMasterIdLst>
  <p:sldIdLst>
    <p:sldId id="605" r:id="rId6"/>
    <p:sldId id="606" r:id="rId7"/>
    <p:sldId id="607" r:id="rId8"/>
    <p:sldId id="608" r:id="rId9"/>
    <p:sldId id="609" r:id="rId10"/>
    <p:sldId id="610" r:id="rId11"/>
    <p:sldId id="616" r:id="rId12"/>
    <p:sldId id="617" r:id="rId13"/>
    <p:sldId id="618" r:id="rId14"/>
    <p:sldId id="621" r:id="rId15"/>
    <p:sldId id="622" r:id="rId16"/>
    <p:sldId id="619" r:id="rId17"/>
    <p:sldId id="620" r:id="rId18"/>
    <p:sldId id="623" r:id="rId19"/>
    <p:sldId id="632" r:id="rId20"/>
    <p:sldId id="625" r:id="rId21"/>
    <p:sldId id="626" r:id="rId22"/>
    <p:sldId id="627" r:id="rId23"/>
    <p:sldId id="628" r:id="rId24"/>
    <p:sldId id="629" r:id="rId25"/>
    <p:sldId id="630" r:id="rId26"/>
    <p:sldId id="631" r:id="rId27"/>
    <p:sldId id="634" r:id="rId28"/>
    <p:sldId id="633" r:id="rId29"/>
    <p:sldId id="613" r:id="rId30"/>
    <p:sldId id="614" r:id="rId31"/>
    <p:sldId id="615" r:id="rId32"/>
  </p:sldIdLst>
  <p:sldSz cx="12192000" cy="6858000"/>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oberts" initials="AR" lastIdx="10" clrIdx="0">
    <p:extLst/>
  </p:cmAuthor>
  <p:cmAuthor id="2" name="Anne Malone" initials="AM" lastIdx="63" clrIdx="1"/>
  <p:cmAuthor id="3" name="Lloyd, Wallace L." initials="LWL"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F"/>
    <a:srgbClr val="F9A519"/>
    <a:srgbClr val="00ADEE"/>
    <a:srgbClr val="C8A635"/>
    <a:srgbClr val="72FF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5"/>
    <p:restoredTop sz="96024" autoAdjust="0"/>
  </p:normalViewPr>
  <p:slideViewPr>
    <p:cSldViewPr snapToGrid="0" snapToObjects="1">
      <p:cViewPr varScale="1">
        <p:scale>
          <a:sx n="114" d="100"/>
          <a:sy n="114" d="100"/>
        </p:scale>
        <p:origin x="402" y="108"/>
      </p:cViewPr>
      <p:guideLst/>
    </p:cSldViewPr>
  </p:slideViewPr>
  <p:notesTextViewPr>
    <p:cViewPr>
      <p:scale>
        <a:sx n="3" d="2"/>
        <a:sy n="3" d="2"/>
      </p:scale>
      <p:origin x="0" y="0"/>
    </p:cViewPr>
  </p:notesTextViewPr>
  <p:sorterViewPr>
    <p:cViewPr>
      <p:scale>
        <a:sx n="100" d="100"/>
        <a:sy n="100" d="100"/>
      </p:scale>
      <p:origin x="0" y="-198"/>
    </p:cViewPr>
  </p:sorterViewPr>
  <p:notesViewPr>
    <p:cSldViewPr snapToGrid="0" snapToObjects="1">
      <p:cViewPr>
        <p:scale>
          <a:sx n="110" d="100"/>
          <a:sy n="110" d="100"/>
        </p:scale>
        <p:origin x="2054" y="-145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7" tIns="46584" rIns="93167" bIns="46584" rtlCol="0"/>
          <a:lstStyle>
            <a:lvl1pPr algn="r">
              <a:defRPr sz="1200" b="0" i="0">
                <a:latin typeface="Arial" charset="0"/>
              </a:defRPr>
            </a:lvl1pPr>
          </a:lstStyle>
          <a:p>
            <a:fld id="{A022A3E3-165D-6848-B2B3-96685D1A451D}" type="datetimeFigureOut">
              <a:rPr lang="en-US" smtClean="0"/>
              <a:pPr/>
              <a:t>6/13/2018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4" rIns="93167" bIns="46584"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4" rIns="93167" bIns="46584" rtlCol="0" anchor="b"/>
          <a:lstStyle>
            <a:lvl1pPr algn="r">
              <a:defRPr sz="1200" b="0" i="0">
                <a:latin typeface="Arial" charset="0"/>
              </a:defRPr>
            </a:lvl1pPr>
          </a:lstStyle>
          <a:p>
            <a:fld id="{7FB651BC-EB9F-6142-A903-B8BCAD1993CA}" type="slidenum">
              <a:rPr lang="en-US" smtClean="0"/>
              <a:pPr/>
              <a:t>‹#›</a:t>
            </a:fld>
            <a:endParaRPr lang="en-US" dirty="0"/>
          </a:p>
        </p:txBody>
      </p:sp>
    </p:spTree>
    <p:extLst>
      <p:ext uri="{BB962C8B-B14F-4D97-AF65-F5344CB8AC3E}">
        <p14:creationId xmlns:p14="http://schemas.microsoft.com/office/powerpoint/2010/main" val="143305177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2286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4572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6858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91440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7FB651BC-EB9F-6142-A903-B8BCAD1993CA}" type="slidenum">
              <a:rPr lang="en-US" smtClean="0"/>
              <a:t>1</a:t>
            </a:fld>
            <a:endParaRPr lang="en-US" dirty="0"/>
          </a:p>
        </p:txBody>
      </p:sp>
    </p:spTree>
    <p:extLst>
      <p:ext uri="{BB962C8B-B14F-4D97-AF65-F5344CB8AC3E}">
        <p14:creationId xmlns:p14="http://schemas.microsoft.com/office/powerpoint/2010/main" val="130609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51BC-EB9F-6142-A903-B8BCAD1993CA}" type="slidenum">
              <a:rPr lang="en-US" smtClean="0"/>
              <a:t>10</a:t>
            </a:fld>
            <a:endParaRPr lang="en-US"/>
          </a:p>
        </p:txBody>
      </p:sp>
    </p:spTree>
    <p:extLst>
      <p:ext uri="{BB962C8B-B14F-4D97-AF65-F5344CB8AC3E}">
        <p14:creationId xmlns:p14="http://schemas.microsoft.com/office/powerpoint/2010/main" val="268948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51BC-EB9F-6142-A903-B8BCAD1993CA}" type="slidenum">
              <a:rPr lang="en-US" smtClean="0"/>
              <a:t>11</a:t>
            </a:fld>
            <a:endParaRPr lang="en-US"/>
          </a:p>
        </p:txBody>
      </p:sp>
    </p:spTree>
    <p:extLst>
      <p:ext uri="{BB962C8B-B14F-4D97-AF65-F5344CB8AC3E}">
        <p14:creationId xmlns:p14="http://schemas.microsoft.com/office/powerpoint/2010/main" val="208457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9B2108D0-3CDA-4E00-A1A9-0EEC177F0FE2}" type="slidenum">
              <a:rPr lang="en-US" smtClean="0"/>
              <a:t>12</a:t>
            </a:fld>
            <a:endParaRPr lang="en-US" dirty="0"/>
          </a:p>
        </p:txBody>
      </p:sp>
    </p:spTree>
    <p:extLst>
      <p:ext uri="{BB962C8B-B14F-4D97-AF65-F5344CB8AC3E}">
        <p14:creationId xmlns:p14="http://schemas.microsoft.com/office/powerpoint/2010/main" val="2015299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fld id="{9B2108D0-3CDA-4E00-A1A9-0EEC177F0FE2}" type="slidenum">
              <a:rPr lang="en-US" smtClean="0"/>
              <a:t>13</a:t>
            </a:fld>
            <a:endParaRPr lang="en-US" dirty="0"/>
          </a:p>
        </p:txBody>
      </p:sp>
    </p:spTree>
    <p:extLst>
      <p:ext uri="{BB962C8B-B14F-4D97-AF65-F5344CB8AC3E}">
        <p14:creationId xmlns:p14="http://schemas.microsoft.com/office/powerpoint/2010/main" val="388352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9B2108D0-3CDA-4E00-A1A9-0EEC177F0FE2}" type="slidenum">
              <a:rPr lang="en-US" smtClean="0"/>
              <a:t>14</a:t>
            </a:fld>
            <a:endParaRPr lang="en-US" dirty="0"/>
          </a:p>
        </p:txBody>
      </p:sp>
    </p:spTree>
    <p:extLst>
      <p:ext uri="{BB962C8B-B14F-4D97-AF65-F5344CB8AC3E}">
        <p14:creationId xmlns:p14="http://schemas.microsoft.com/office/powerpoint/2010/main" val="228460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15</a:t>
            </a:fld>
            <a:endParaRPr lang="en-US" dirty="0"/>
          </a:p>
        </p:txBody>
      </p:sp>
    </p:spTree>
    <p:extLst>
      <p:ext uri="{BB962C8B-B14F-4D97-AF65-F5344CB8AC3E}">
        <p14:creationId xmlns:p14="http://schemas.microsoft.com/office/powerpoint/2010/main" val="17001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As Peter Senge acknowledges within this quote, Organizations truly committed to success and excellence must be committed to learning and exhibit that commitment at all levels.  Those of us within HR/Learning have accepted the responsibility of playing a key role in supporting DBHDD’s evolution as a Learning Organization and ensuring staff and stakeholders are informed, connected and accountable.  But we wouldn’t be able to be as successful as we have been and can continue to be without the support of our Board, Commissioner Fitzgerald and the Executive Leadership.  </a:t>
            </a:r>
          </a:p>
        </p:txBody>
      </p:sp>
      <p:sp>
        <p:nvSpPr>
          <p:cNvPr id="4" name="Slide Number Placeholder 3"/>
          <p:cNvSpPr>
            <a:spLocks noGrp="1"/>
          </p:cNvSpPr>
          <p:nvPr>
            <p:ph type="sldNum" sz="quarter" idx="10"/>
          </p:nvPr>
        </p:nvSpPr>
        <p:spPr/>
        <p:txBody>
          <a:bodyPr/>
          <a:lstStyle/>
          <a:p>
            <a:fld id="{9B2108D0-3CDA-4E00-A1A9-0EEC177F0FE2}" type="slidenum">
              <a:rPr lang="en-US" smtClean="0"/>
              <a:t>16</a:t>
            </a:fld>
            <a:endParaRPr lang="en-US"/>
          </a:p>
        </p:txBody>
      </p:sp>
    </p:spTree>
    <p:extLst>
      <p:ext uri="{BB962C8B-B14F-4D97-AF65-F5344CB8AC3E}">
        <p14:creationId xmlns:p14="http://schemas.microsoft.com/office/powerpoint/2010/main" val="3971422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It would be negligent of me to brush over another point Senge was making within his statement.  Organizations must be effective in tapping into the people’s commitment and capacity for learning not simply support it.  The vision and mission of HR/Learning is closely aligned with that of DBHDD, and supports the organization’s having a high-skilled, high-performing workforce to meet the needs of those </a:t>
            </a:r>
            <a:r>
              <a:rPr lang="en-US" b="0"/>
              <a:t>we serve.   </a:t>
            </a:r>
            <a:endParaRPr lang="en-US" b="0" dirty="0"/>
          </a:p>
          <a:p>
            <a:endParaRPr lang="en-US" b="0" dirty="0"/>
          </a:p>
          <a:p>
            <a:r>
              <a:rPr lang="en-US" b="0" dirty="0"/>
              <a:t>Simply stated: ensuring that we have the right people, in the right role, at the right time. In doing so, it will be critical to discover and implement ways to tap into people’s commitment and capacity to learn and grow professionally and personally.  </a:t>
            </a:r>
          </a:p>
          <a:p>
            <a:endParaRPr lang="en-US" b="0" dirty="0"/>
          </a:p>
          <a:p>
            <a:r>
              <a:rPr lang="en-US" b="0" dirty="0"/>
              <a:t>   </a:t>
            </a:r>
          </a:p>
        </p:txBody>
      </p:sp>
      <p:sp>
        <p:nvSpPr>
          <p:cNvPr id="4" name="Slide Number Placeholder 3"/>
          <p:cNvSpPr>
            <a:spLocks noGrp="1"/>
          </p:cNvSpPr>
          <p:nvPr>
            <p:ph type="sldNum" sz="quarter" idx="10"/>
          </p:nvPr>
        </p:nvSpPr>
        <p:spPr/>
        <p:txBody>
          <a:bodyPr/>
          <a:lstStyle/>
          <a:p>
            <a:fld id="{5B43D19E-BFDB-4C92-8EDD-32EDDA8F41DF}" type="slidenum">
              <a:rPr lang="en-GB" smtClean="0"/>
              <a:pPr/>
              <a:t>17</a:t>
            </a:fld>
            <a:endParaRPr lang="en-GB" dirty="0"/>
          </a:p>
        </p:txBody>
      </p:sp>
    </p:spTree>
    <p:extLst>
      <p:ext uri="{BB962C8B-B14F-4D97-AF65-F5344CB8AC3E}">
        <p14:creationId xmlns:p14="http://schemas.microsoft.com/office/powerpoint/2010/main" val="21105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Learning Team is made up of 60 individuals who bring a wealth of expertise, knowledge and skills to our three sections: hospital training administration, divisional, office and community-based training, and learning systems and content development.</a:t>
            </a:r>
          </a:p>
          <a:p>
            <a:pPr marL="171450" indent="-171450">
              <a:buFont typeface="Arial" panose="020B0604020202020204" pitchFamily="34" charset="0"/>
              <a:buChar char="•"/>
            </a:pPr>
            <a:r>
              <a:rPr lang="en-US" dirty="0"/>
              <a:t>Hospital Training is led by Dr. Donna Johnson who is stationed at the Atlanta Hospital.  </a:t>
            </a:r>
          </a:p>
          <a:p>
            <a:pPr marL="400050" lvl="1" indent="-171450">
              <a:buFont typeface="Arial" panose="020B0604020202020204" pitchFamily="34" charset="0"/>
              <a:buChar char="•"/>
            </a:pPr>
            <a:r>
              <a:rPr lang="en-US" dirty="0"/>
              <a:t>Within each of our five hospitals we have a team of trainers who present classroom based instruction to hospital personnel; ensuring staff acquire and sustain knowledge, meet competency standards, and maintain facility accreditation.  </a:t>
            </a:r>
          </a:p>
          <a:p>
            <a:pPr marL="400050" lvl="1" indent="-171450">
              <a:buFont typeface="Arial" panose="020B0604020202020204" pitchFamily="34" charset="0"/>
              <a:buChar char="•"/>
            </a:pPr>
            <a:r>
              <a:rPr lang="en-US" dirty="0"/>
              <a:t>Our trainers are experienced direct care providers and many have clinical licensure or certification.  They understand the challenges facing the direct care providers within the units and appreciate the need to deliver effective skill building courses within the classroom or directly on the units.  The team supports approximately 175,000 hours of annual training covering topics like CPR First Aid, Medical Emergency Response, and Safety Care.</a:t>
            </a:r>
          </a:p>
          <a:p>
            <a:pPr marL="400050" lvl="1" indent="-171450">
              <a:buFont typeface="Arial" panose="020B0604020202020204" pitchFamily="34" charset="0"/>
              <a:buChar char="•"/>
            </a:pPr>
            <a:r>
              <a:rPr lang="en-US" dirty="0"/>
              <a:t>Our hospital trainers also provide guidance, counsel and mentorship to staff outside of the classroom.  This service is less recognized, but essential for staff who are at times challenged by the job and simply need to be heard by someone who understands and will provide experienced advice.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highlight>
                  <a:srgbClr val="FFFF00"/>
                </a:highlight>
              </a:rPr>
              <a:t>Divisional Training is led by Dr. April Umstead here on the 24</a:t>
            </a:r>
            <a:r>
              <a:rPr lang="en-US" baseline="30000" dirty="0">
                <a:highlight>
                  <a:srgbClr val="FFFF00"/>
                </a:highlight>
              </a:rPr>
              <a:t>th</a:t>
            </a:r>
            <a:r>
              <a:rPr lang="en-US" dirty="0">
                <a:highlight>
                  <a:srgbClr val="FFFF00"/>
                </a:highlight>
              </a:rPr>
              <a:t> floor.</a:t>
            </a:r>
          </a:p>
          <a:p>
            <a:pPr marL="400050" lvl="1" indent="-171450">
              <a:buFont typeface="Arial" panose="020B0604020202020204" pitchFamily="34" charset="0"/>
              <a:buChar char="•"/>
            </a:pPr>
            <a:r>
              <a:rPr lang="en-US" dirty="0">
                <a:highlight>
                  <a:srgbClr val="FFFF00"/>
                </a:highlight>
              </a:rPr>
              <a:t>April you can add your points here:</a:t>
            </a:r>
          </a:p>
          <a:p>
            <a:pPr marL="400050" lvl="1" indent="-171450">
              <a:buFont typeface="Arial" panose="020B0604020202020204" pitchFamily="34" charset="0"/>
              <a:buChar char="•"/>
            </a:pPr>
            <a:r>
              <a:rPr lang="en-US" dirty="0">
                <a:highlight>
                  <a:srgbClr val="FFFF00"/>
                </a:highlight>
              </a:rPr>
              <a:t>Team of project managers and coordinators responsible for the coordination and management of large scale divisional training events such as the BH Symposium, Nurse Summits, Deaf Services Trainings, and Community Forums.  </a:t>
            </a:r>
          </a:p>
          <a:p>
            <a:pPr marL="400050" lvl="1" indent="-171450">
              <a:buFont typeface="Arial" panose="020B0604020202020204" pitchFamily="34" charset="0"/>
              <a:buChar char="•"/>
            </a:pPr>
            <a:r>
              <a:rPr lang="en-US" dirty="0">
                <a:highlight>
                  <a:srgbClr val="FFFF00"/>
                </a:highlight>
              </a:rPr>
              <a:t>Training events to the Agency’s 800 providers include the DD Learning Collaboratives and the DD Provider Meetings</a:t>
            </a:r>
          </a:p>
          <a:p>
            <a:pPr marL="400050" lvl="1" indent="-171450">
              <a:buFont typeface="Arial" panose="020B0604020202020204" pitchFamily="34" charset="0"/>
              <a:buChar char="•"/>
            </a:pPr>
            <a:r>
              <a:rPr lang="en-US" dirty="0">
                <a:highlight>
                  <a:srgbClr val="FFFF00"/>
                </a:highlight>
              </a:rPr>
              <a:t>The team also plays an instrumental role, with support of our partners UGA’s Carl Vinson Institute of Government, in the success of key projects ensuring all desired outcomes are achieved.</a:t>
            </a:r>
          </a:p>
          <a:p>
            <a:pPr marL="4000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Meeting the needs and style of our learners is a key responsibility of Ann Rogers and our Learning Systems and Content Development team.   The small team creates and adapts curricula for our learners.  Leverages cutting edge technology to manage projects and manage the Agency’s learning management system.  This is also the team I look quite often look to lead the research into new training modalities.  </a:t>
            </a:r>
          </a:p>
        </p:txBody>
      </p:sp>
      <p:sp>
        <p:nvSpPr>
          <p:cNvPr id="4" name="Slide Number Placeholder 3"/>
          <p:cNvSpPr>
            <a:spLocks noGrp="1"/>
          </p:cNvSpPr>
          <p:nvPr>
            <p:ph type="sldNum" sz="quarter" idx="10"/>
          </p:nvPr>
        </p:nvSpPr>
        <p:spPr/>
        <p:txBody>
          <a:bodyPr/>
          <a:lstStyle/>
          <a:p>
            <a:fld id="{9B2108D0-3CDA-4E00-A1A9-0EEC177F0FE2}" type="slidenum">
              <a:rPr lang="en-US" smtClean="0"/>
              <a:t>18</a:t>
            </a:fld>
            <a:endParaRPr lang="en-US" dirty="0"/>
          </a:p>
        </p:txBody>
      </p:sp>
    </p:spTree>
    <p:extLst>
      <p:ext uri="{BB962C8B-B14F-4D97-AF65-F5344CB8AC3E}">
        <p14:creationId xmlns:p14="http://schemas.microsoft.com/office/powerpoint/2010/main" val="108974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Learning Unit we are proud of our role in some of the Agency’s successful ventures.  </a:t>
            </a:r>
          </a:p>
          <a:p>
            <a:pPr marL="171450" indent="-171450">
              <a:buFont typeface="Arial" panose="020B0604020202020204" pitchFamily="34" charset="0"/>
              <a:buChar char="•"/>
            </a:pPr>
            <a:r>
              <a:rPr lang="en-US" dirty="0"/>
              <a:t>Through the refreshed New Staff Orientation, new hospital employees are welcomed to the organization through a meaningful and engaging experience.  Reference the engagement of over 200 staff in the governance process to refresh and stream line content and presentation/facilitation of NSO; and dramatic impact (time in NSO cut in half and great feedback of those attending and facilitating.)   </a:t>
            </a:r>
          </a:p>
          <a:p>
            <a:pPr marL="171450" indent="-171450">
              <a:buFont typeface="Arial" panose="020B0604020202020204" pitchFamily="34" charset="0"/>
              <a:buChar char="•"/>
            </a:pPr>
            <a:r>
              <a:rPr lang="en-US" dirty="0"/>
              <a:t>In full support of the Commissioner’s vision to improve internal communication and understanding of personal and professional motivators, Learning has extended the training of the Strength Deployment Inventory from Central Office to all of the five hospitals and has helped increase the number of certified SDI instructors.   </a:t>
            </a:r>
          </a:p>
          <a:p>
            <a:pPr marL="171450" indent="-171450">
              <a:buFont typeface="Arial" panose="020B0604020202020204" pitchFamily="34" charset="0"/>
              <a:buChar char="•"/>
            </a:pPr>
            <a:r>
              <a:rPr lang="en-US" dirty="0"/>
              <a:t>Our partnership with Carl Vinson is best exemplified in the successful development of the DBHDD Management Academy, a certification program designed to provide current and emerging DBHDD leaders with the skills necessary to sustain the Agency’s success. 200 emerging leaders through the academy and filling critical roles and responsibilities. </a:t>
            </a:r>
          </a:p>
          <a:p>
            <a:pPr marL="171450" indent="-171450">
              <a:buFont typeface="Arial" panose="020B0604020202020204" pitchFamily="34" charset="0"/>
              <a:buChar char="•"/>
            </a:pPr>
            <a:r>
              <a:rPr lang="en-US" dirty="0"/>
              <a:t>Through the DBHDD University webpage Learning provides direct 24 hour access to a library of over 2,500 online certification courses and trainings.  Courses range from project management, effective communication, to Six sigma.   </a:t>
            </a:r>
          </a:p>
          <a:p>
            <a:pPr marL="171450" indent="-171450">
              <a:buFont typeface="Arial" panose="020B0604020202020204" pitchFamily="34" charset="0"/>
              <a:buChar char="•"/>
            </a:pPr>
            <a:r>
              <a:rPr lang="en-US" dirty="0"/>
              <a:t>The Learning Collaboratives and the Behavioral Health Symposiums are additional examples of successful programs delivered to regional DBHDD personnel and providers improving services delivery to our individuals.  Programs such as these two are attended by an excess of 6,000 participants annually.  </a:t>
            </a:r>
          </a:p>
        </p:txBody>
      </p:sp>
      <p:sp>
        <p:nvSpPr>
          <p:cNvPr id="4" name="Slide Number Placeholder 3"/>
          <p:cNvSpPr>
            <a:spLocks noGrp="1"/>
          </p:cNvSpPr>
          <p:nvPr>
            <p:ph type="sldNum" sz="quarter" idx="10"/>
          </p:nvPr>
        </p:nvSpPr>
        <p:spPr/>
        <p:txBody>
          <a:bodyPr/>
          <a:lstStyle/>
          <a:p>
            <a:fld id="{7FB651BC-EB9F-6142-A903-B8BCAD1993CA}" type="slidenum">
              <a:rPr lang="en-US" smtClean="0"/>
              <a:t>19</a:t>
            </a:fld>
            <a:endParaRPr lang="en-US" dirty="0"/>
          </a:p>
        </p:txBody>
      </p:sp>
    </p:spTree>
    <p:extLst>
      <p:ext uri="{BB962C8B-B14F-4D97-AF65-F5344CB8AC3E}">
        <p14:creationId xmlns:p14="http://schemas.microsoft.com/office/powerpoint/2010/main" val="5909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51BC-EB9F-6142-A903-B8BCAD1993CA}" type="slidenum">
              <a:rPr lang="en-US" smtClean="0"/>
              <a:t>2</a:t>
            </a:fld>
            <a:endParaRPr lang="en-US" dirty="0"/>
          </a:p>
        </p:txBody>
      </p:sp>
    </p:spTree>
    <p:extLst>
      <p:ext uri="{BB962C8B-B14F-4D97-AF65-F5344CB8AC3E}">
        <p14:creationId xmlns:p14="http://schemas.microsoft.com/office/powerpoint/2010/main" val="2094640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Two powerful points are made in this simple quote from physicist, priest, and author William Pollard</a:t>
            </a:r>
          </a:p>
          <a:p>
            <a:pPr marL="400050" lvl="1" indent="-171450">
              <a:buFont typeface="Arial" panose="020B0604020202020204" pitchFamily="34" charset="0"/>
              <a:buChar char="•"/>
            </a:pPr>
            <a:r>
              <a:rPr lang="en-US" i="0" dirty="0"/>
              <a:t>Learning requires innovation.  As a learning unit it is our responsibility to the organization and to look beyond the perceived boundaries of employee development and to consistently seek creative means to deliver effective training.  </a:t>
            </a:r>
          </a:p>
          <a:p>
            <a:pPr marL="400050" lvl="1" indent="-171450">
              <a:buFont typeface="Arial" panose="020B0604020202020204" pitchFamily="34" charset="0"/>
              <a:buChar char="•"/>
            </a:pPr>
            <a:r>
              <a:rPr lang="en-US" i="0" dirty="0"/>
              <a:t>The second point is we cannot measure our success solely by the number of staff trained or the number of classes facilitated, but by the future impact we have on the Agency: improved quality of service-delivery to individuals; succession planning; and turnover reduction.</a:t>
            </a:r>
          </a:p>
          <a:p>
            <a:pPr marL="400050" lvl="1" indent="-171450">
              <a:buFont typeface="Arial" panose="020B0604020202020204" pitchFamily="34" charset="0"/>
              <a:buChar char="•"/>
            </a:pPr>
            <a:endParaRPr lang="en-US" i="0" dirty="0"/>
          </a:p>
          <a:p>
            <a:pPr marL="171450" lvl="0" indent="-171450">
              <a:buFont typeface="Arial" panose="020B0604020202020204" pitchFamily="34" charset="0"/>
              <a:buChar char="•"/>
            </a:pPr>
            <a:r>
              <a:rPr lang="en-US" i="0" dirty="0"/>
              <a:t>We want to focus our closing minutes with you on how Learning is looking toward tomorrow and the role we play in the future success of our organization.  </a:t>
            </a:r>
          </a:p>
        </p:txBody>
      </p:sp>
      <p:sp>
        <p:nvSpPr>
          <p:cNvPr id="4" name="Slide Number Placeholder 3"/>
          <p:cNvSpPr>
            <a:spLocks noGrp="1"/>
          </p:cNvSpPr>
          <p:nvPr>
            <p:ph type="sldNum" sz="quarter" idx="10"/>
          </p:nvPr>
        </p:nvSpPr>
        <p:spPr/>
        <p:txBody>
          <a:bodyPr/>
          <a:lstStyle/>
          <a:p>
            <a:fld id="{9B2108D0-3CDA-4E00-A1A9-0EEC177F0FE2}" type="slidenum">
              <a:rPr lang="en-US" smtClean="0"/>
              <a:t>20</a:t>
            </a:fld>
            <a:endParaRPr lang="en-US"/>
          </a:p>
        </p:txBody>
      </p:sp>
    </p:spTree>
    <p:extLst>
      <p:ext uri="{BB962C8B-B14F-4D97-AF65-F5344CB8AC3E}">
        <p14:creationId xmlns:p14="http://schemas.microsoft.com/office/powerpoint/2010/main" val="26615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continue to push the boundaries of learning and seek more creative means of training delivery.  We have to ask ourselves challenging questions that force us to stretch beyond our comfort zone.</a:t>
            </a:r>
          </a:p>
          <a:p>
            <a:pPr marL="171450" indent="-171450">
              <a:buFont typeface="Arial" panose="020B0604020202020204" pitchFamily="34" charset="0"/>
              <a:buChar char="•"/>
            </a:pPr>
            <a:r>
              <a:rPr lang="en-US" dirty="0"/>
              <a:t>How can we leverage current technology and prepare for future advancements?  We are developing working relationships with learning technology experts to create micro-learning courses and video games that can increase knowledge retention as well as entertainment value.  Augmented reality is going to be the future of medical training; how can we use this technology to help our nurses and direct care personnel?   </a:t>
            </a:r>
          </a:p>
          <a:p>
            <a:pPr marL="171450" indent="-171450">
              <a:buFont typeface="Arial" panose="020B0604020202020204" pitchFamily="34" charset="0"/>
              <a:buChar char="•"/>
            </a:pPr>
            <a:r>
              <a:rPr lang="en-US" dirty="0"/>
              <a:t>What learning or skill development opportunities can we provide outside of the classroom?  We are researching improved methods to bring training to the hospital unit or the provider setting.  Ann Roger’s team is working on a learning application for a cellphone or tablet that can provide even easier access to skill development and help with our measurement of retention.  </a:t>
            </a:r>
          </a:p>
          <a:p>
            <a:pPr marL="171450" indent="-171450">
              <a:buFont typeface="Arial" panose="020B0604020202020204" pitchFamily="34" charset="0"/>
              <a:buChar char="•"/>
            </a:pPr>
            <a:r>
              <a:rPr lang="en-US" dirty="0"/>
              <a:t>How can we assist with organizational culture and spearhead effective change?  Learning is taking a closer look at how we construct processes and procedures to manage projects, contracts, and measure effectiveness.  Using software to improve our management of projects, simplify access to useful and visually attractive data, we believe we can serve as a role model to other units within the agency looking to develop effective communication or project management practices.  </a:t>
            </a:r>
          </a:p>
          <a:p>
            <a:pPr marL="171450" indent="-171450">
              <a:buFont typeface="Arial" panose="020B0604020202020204" pitchFamily="34" charset="0"/>
              <a:buChar char="•"/>
            </a:pPr>
            <a:r>
              <a:rPr lang="en-US" dirty="0"/>
              <a:t>How can we support our colleagues beyond the boundaries of “work”?  The new generation of worker is seeking more than just a paycheck.  They are wondering how can this employer help me grow professionally and maybe even personally?  How can the employer ensure my balance of work and life?  We offer some personal development courses through DBHDD University, but what more could we offer?  We are researching courses that not only address professional skill development, but some basic information that might interest our colleagues on a personal level.  Health, nutrition, and professional portfolio development are just a few examples of courses we are considering.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21</a:t>
            </a:fld>
            <a:endParaRPr lang="en-US" dirty="0"/>
          </a:p>
        </p:txBody>
      </p:sp>
    </p:spTree>
    <p:extLst>
      <p:ext uri="{BB962C8B-B14F-4D97-AF65-F5344CB8AC3E}">
        <p14:creationId xmlns:p14="http://schemas.microsoft.com/office/powerpoint/2010/main" val="318509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22</a:t>
            </a:fld>
            <a:endParaRPr lang="en-US" dirty="0"/>
          </a:p>
        </p:txBody>
      </p:sp>
    </p:spTree>
    <p:extLst>
      <p:ext uri="{BB962C8B-B14F-4D97-AF65-F5344CB8AC3E}">
        <p14:creationId xmlns:p14="http://schemas.microsoft.com/office/powerpoint/2010/main" val="98211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23</a:t>
            </a:fld>
            <a:endParaRPr lang="en-US" dirty="0"/>
          </a:p>
        </p:txBody>
      </p:sp>
    </p:spTree>
    <p:extLst>
      <p:ext uri="{BB962C8B-B14F-4D97-AF65-F5344CB8AC3E}">
        <p14:creationId xmlns:p14="http://schemas.microsoft.com/office/powerpoint/2010/main" val="125622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25</a:t>
            </a:fld>
            <a:endParaRPr lang="en-US" dirty="0"/>
          </a:p>
        </p:txBody>
      </p:sp>
    </p:spTree>
    <p:extLst>
      <p:ext uri="{BB962C8B-B14F-4D97-AF65-F5344CB8AC3E}">
        <p14:creationId xmlns:p14="http://schemas.microsoft.com/office/powerpoint/2010/main" val="237179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26</a:t>
            </a:fld>
            <a:endParaRPr lang="en-US" dirty="0"/>
          </a:p>
        </p:txBody>
      </p:sp>
    </p:spTree>
    <p:extLst>
      <p:ext uri="{BB962C8B-B14F-4D97-AF65-F5344CB8AC3E}">
        <p14:creationId xmlns:p14="http://schemas.microsoft.com/office/powerpoint/2010/main" val="3906057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27</a:t>
            </a:fld>
            <a:endParaRPr lang="en-US" dirty="0"/>
          </a:p>
        </p:txBody>
      </p:sp>
    </p:spTree>
    <p:extLst>
      <p:ext uri="{BB962C8B-B14F-4D97-AF65-F5344CB8AC3E}">
        <p14:creationId xmlns:p14="http://schemas.microsoft.com/office/powerpoint/2010/main" val="395590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3</a:t>
            </a:fld>
            <a:endParaRPr lang="en-US" dirty="0"/>
          </a:p>
        </p:txBody>
      </p:sp>
    </p:spTree>
    <p:extLst>
      <p:ext uri="{BB962C8B-B14F-4D97-AF65-F5344CB8AC3E}">
        <p14:creationId xmlns:p14="http://schemas.microsoft.com/office/powerpoint/2010/main" val="345071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4</a:t>
            </a:fld>
            <a:endParaRPr lang="en-US" dirty="0"/>
          </a:p>
        </p:txBody>
      </p:sp>
    </p:spTree>
    <p:extLst>
      <p:ext uri="{BB962C8B-B14F-4D97-AF65-F5344CB8AC3E}">
        <p14:creationId xmlns:p14="http://schemas.microsoft.com/office/powerpoint/2010/main" val="395146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5</a:t>
            </a:fld>
            <a:endParaRPr lang="en-US" dirty="0"/>
          </a:p>
        </p:txBody>
      </p:sp>
    </p:spTree>
    <p:extLst>
      <p:ext uri="{BB962C8B-B14F-4D97-AF65-F5344CB8AC3E}">
        <p14:creationId xmlns:p14="http://schemas.microsoft.com/office/powerpoint/2010/main" val="37128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6</a:t>
            </a:fld>
            <a:endParaRPr lang="en-US" dirty="0"/>
          </a:p>
        </p:txBody>
      </p:sp>
    </p:spTree>
    <p:extLst>
      <p:ext uri="{BB962C8B-B14F-4D97-AF65-F5344CB8AC3E}">
        <p14:creationId xmlns:p14="http://schemas.microsoft.com/office/powerpoint/2010/main" val="89151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108D0-3CDA-4E00-A1A9-0EEC177F0FE2}" type="slidenum">
              <a:rPr lang="en-US" smtClean="0"/>
              <a:t>7</a:t>
            </a:fld>
            <a:endParaRPr lang="en-US" dirty="0"/>
          </a:p>
        </p:txBody>
      </p:sp>
    </p:spTree>
    <p:extLst>
      <p:ext uri="{BB962C8B-B14F-4D97-AF65-F5344CB8AC3E}">
        <p14:creationId xmlns:p14="http://schemas.microsoft.com/office/powerpoint/2010/main" val="69338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9B2108D0-3CDA-4E00-A1A9-0EEC177F0FE2}" type="slidenum">
              <a:rPr lang="en-US" smtClean="0"/>
              <a:t>8</a:t>
            </a:fld>
            <a:endParaRPr lang="en-US"/>
          </a:p>
        </p:txBody>
      </p:sp>
    </p:spTree>
    <p:extLst>
      <p:ext uri="{BB962C8B-B14F-4D97-AF65-F5344CB8AC3E}">
        <p14:creationId xmlns:p14="http://schemas.microsoft.com/office/powerpoint/2010/main" val="348145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51BC-EB9F-6142-A903-B8BCAD1993CA}" type="slidenum">
              <a:rPr lang="en-US" smtClean="0"/>
              <a:t>9</a:t>
            </a:fld>
            <a:endParaRPr lang="en-US" dirty="0"/>
          </a:p>
        </p:txBody>
      </p:sp>
    </p:spTree>
    <p:extLst>
      <p:ext uri="{BB962C8B-B14F-4D97-AF65-F5344CB8AC3E}">
        <p14:creationId xmlns:p14="http://schemas.microsoft.com/office/powerpoint/2010/main" val="297318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987131"/>
          </a:xfrm>
          <a:prstGeom prst="rect">
            <a:avLst/>
          </a:prstGeom>
        </p:spPr>
        <p:txBody>
          <a:bodyPr lIns="274320"/>
          <a:lstStyle/>
          <a:p>
            <a:r>
              <a:rPr lang="en-US" dirty="0"/>
              <a:t>Click to edit Master title style</a:t>
            </a:r>
          </a:p>
        </p:txBody>
      </p:sp>
    </p:spTree>
    <p:extLst>
      <p:ext uri="{BB962C8B-B14F-4D97-AF65-F5344CB8AC3E}">
        <p14:creationId xmlns:p14="http://schemas.microsoft.com/office/powerpoint/2010/main" val="339085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Stacke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4" name="Text Placeholder 3"/>
          <p:cNvSpPr>
            <a:spLocks noGrp="1"/>
          </p:cNvSpPr>
          <p:nvPr>
            <p:ph type="body" sz="quarter" idx="10"/>
          </p:nvPr>
        </p:nvSpPr>
        <p:spPr>
          <a:xfrm>
            <a:off x="401638" y="1447800"/>
            <a:ext cx="11339512" cy="685800"/>
          </a:xfrm>
        </p:spPr>
        <p:txBody>
          <a:bodyPr/>
          <a:lstStyle>
            <a:lvl1pPr marL="0" indent="0">
              <a:buFontTx/>
              <a:buNone/>
              <a:defRPr/>
            </a:lvl1pPr>
          </a:lstStyle>
          <a:p>
            <a:pPr lvl="0"/>
            <a:r>
              <a:rPr lang="en-US" dirty="0"/>
              <a:t>Click to edit Master text styles</a:t>
            </a:r>
          </a:p>
        </p:txBody>
      </p:sp>
      <p:sp>
        <p:nvSpPr>
          <p:cNvPr id="8" name="Content Placeholder 7"/>
          <p:cNvSpPr>
            <a:spLocks noGrp="1"/>
          </p:cNvSpPr>
          <p:nvPr>
            <p:ph sz="quarter" idx="1"/>
          </p:nvPr>
        </p:nvSpPr>
        <p:spPr>
          <a:xfrm>
            <a:off x="401637" y="2133600"/>
            <a:ext cx="11302501" cy="4225493"/>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Rectangle 11"/>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3" name="TextBox 12"/>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5630419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03466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0" name="Content Placeholder 9"/>
          <p:cNvSpPr>
            <a:spLocks noGrp="1"/>
          </p:cNvSpPr>
          <p:nvPr>
            <p:ph sz="half" idx="1"/>
          </p:nvPr>
        </p:nvSpPr>
        <p:spPr>
          <a:xfrm>
            <a:off x="402335" y="1371600"/>
            <a:ext cx="7116065"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2" name="Content Placeholder 11"/>
          <p:cNvSpPr>
            <a:spLocks noGrp="1"/>
          </p:cNvSpPr>
          <p:nvPr>
            <p:ph sz="half" idx="2"/>
          </p:nvPr>
        </p:nvSpPr>
        <p:spPr>
          <a:xfrm>
            <a:off x="8026401" y="1371600"/>
            <a:ext cx="3759199" cy="4681728"/>
          </a:xfrm>
        </p:spPr>
        <p:txBody>
          <a:bodyPr/>
          <a:lstStyle>
            <a:lvl1pPr>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cxnSp>
        <p:nvCxnSpPr>
          <p:cNvPr id="4" name="Straight Connector 3"/>
          <p:cNvCxnSpPr/>
          <p:nvPr userDrawn="1"/>
        </p:nvCxnSpPr>
        <p:spPr>
          <a:xfrm flipH="1">
            <a:off x="7772400" y="1332705"/>
            <a:ext cx="1" cy="4773168"/>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1" name="TextBox 10"/>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46091013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cussion Questi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23900"/>
            <a:ext cx="8686800" cy="1371600"/>
          </a:xfrm>
        </p:spPr>
        <p:txBody>
          <a:bodyPr anchor="ctr" anchorCtr="0">
            <a:normAutofit/>
          </a:bodyPr>
          <a:lstStyle>
            <a:lvl1pPr algn="l">
              <a:defRPr sz="2800" b="0">
                <a:solidFill>
                  <a:schemeClr val="accent1"/>
                </a:solidFill>
                <a:latin typeface="Georgia" charset="0"/>
                <a:ea typeface="Georgia" charset="0"/>
                <a:cs typeface="Georgia" charset="0"/>
              </a:defRPr>
            </a:lvl1pPr>
          </a:lstStyle>
          <a:p>
            <a:r>
              <a:rPr lang="en-US" dirty="0"/>
              <a:t>Click to edit Master title style</a:t>
            </a:r>
          </a:p>
        </p:txBody>
      </p:sp>
      <p:sp>
        <p:nvSpPr>
          <p:cNvPr id="7" name="Oval 6"/>
          <p:cNvSpPr/>
          <p:nvPr userDrawn="1"/>
        </p:nvSpPr>
        <p:spPr>
          <a:xfrm>
            <a:off x="1219200" y="723900"/>
            <a:ext cx="1371600" cy="1371600"/>
          </a:xfrm>
          <a:prstGeom prst="ellipse">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i="0" dirty="0">
                <a:latin typeface="Arial Black" charset="0"/>
                <a:ea typeface="Arial Black" charset="0"/>
                <a:cs typeface="Arial Black" charset="0"/>
              </a:rPr>
              <a:t>?</a:t>
            </a:r>
          </a:p>
        </p:txBody>
      </p:sp>
      <p:sp>
        <p:nvSpPr>
          <p:cNvPr id="8" name="Rectangle 7"/>
          <p:cNvSpPr/>
          <p:nvPr userDrawn="1"/>
        </p:nvSpPr>
        <p:spPr>
          <a:xfrm>
            <a:off x="228600" y="2584450"/>
            <a:ext cx="11734800" cy="3587750"/>
          </a:xfrm>
          <a:prstGeom prst="rect">
            <a:avLst/>
          </a:prstGeom>
          <a:solidFill>
            <a:srgbClr val="3C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p:nvPr>
        </p:nvSpPr>
        <p:spPr>
          <a:xfrm>
            <a:off x="6096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6" name="Text Placeholder 9"/>
          <p:cNvSpPr>
            <a:spLocks noGrp="1"/>
          </p:cNvSpPr>
          <p:nvPr>
            <p:ph type="body" sz="quarter" idx="14"/>
          </p:nvPr>
        </p:nvSpPr>
        <p:spPr>
          <a:xfrm>
            <a:off x="6172200" y="2667000"/>
            <a:ext cx="5410200" cy="3200400"/>
          </a:xfrm>
        </p:spPr>
        <p:txBody>
          <a:bodyPr/>
          <a:lstStyle>
            <a:lvl1pPr>
              <a:defRPr>
                <a:solidFill>
                  <a:schemeClr val="bg1"/>
                </a:solidFill>
                <a:latin typeface="Georgia" charset="0"/>
                <a:ea typeface="Georgia" charset="0"/>
                <a:cs typeface="Georgi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360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6" grpId="0" build="allAtOnce">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vers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Picture Placeholder 3"/>
          <p:cNvSpPr>
            <a:spLocks noGrp="1"/>
          </p:cNvSpPr>
          <p:nvPr>
            <p:ph type="pic" sz="quarter" idx="10"/>
          </p:nvPr>
        </p:nvSpPr>
        <p:spPr>
          <a:xfrm>
            <a:off x="6477000" y="1447800"/>
            <a:ext cx="5105400" cy="4724400"/>
          </a:xfrm>
        </p:spPr>
        <p:txBody>
          <a:bodyPr/>
          <a:lstStyle/>
          <a:p>
            <a:endParaRPr lang="en-US" dirty="0"/>
          </a:p>
        </p:txBody>
      </p:sp>
      <p:sp>
        <p:nvSpPr>
          <p:cNvPr id="5" name="Rounded Rectangular Callout 4" descr="speech bubble"/>
          <p:cNvSpPr/>
          <p:nvPr userDrawn="1"/>
        </p:nvSpPr>
        <p:spPr>
          <a:xfrm>
            <a:off x="914400" y="1447800"/>
            <a:ext cx="4114800" cy="3429000"/>
          </a:xfrm>
          <a:prstGeom prst="wedgeRoundRectCallout">
            <a:avLst>
              <a:gd name="adj1" fmla="val 76698"/>
              <a:gd name="adj2" fmla="val -268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p:nvPr>
        </p:nvSpPr>
        <p:spPr>
          <a:xfrm>
            <a:off x="1143000" y="1676400"/>
            <a:ext cx="3657600" cy="2971800"/>
          </a:xfrm>
        </p:spPr>
        <p:txBody>
          <a:bodyPr anchor="ctr" anchorCtr="0"/>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6" name="Rectangle 5"/>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8" name="TextBox 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66074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49873847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llout with graphic">
    <p:spTree>
      <p:nvGrpSpPr>
        <p:cNvPr id="1" name=""/>
        <p:cNvGrpSpPr/>
        <p:nvPr/>
      </p:nvGrpSpPr>
      <p:grpSpPr>
        <a:xfrm>
          <a:off x="0" y="0"/>
          <a:ext cx="0" cy="0"/>
          <a:chOff x="0" y="0"/>
          <a:chExt cx="0" cy="0"/>
        </a:xfrm>
      </p:grpSpPr>
      <p:sp>
        <p:nvSpPr>
          <p:cNvPr id="3" name="Rectangle 2" descr="&quot;&quot;"/>
          <p:cNvSpPr/>
          <p:nvPr userDrawn="1"/>
        </p:nvSpPr>
        <p:spPr>
          <a:xfrm>
            <a:off x="1371600" y="1600200"/>
            <a:ext cx="9296400"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371600" y="1600200"/>
            <a:ext cx="9296400" cy="1066800"/>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1371600" y="2819400"/>
            <a:ext cx="9296400"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28917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16951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8" name="Rectangle 7"/>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9" name="Rectangle 8"/>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Arial" charset="0"/>
            </a:endParaRPr>
          </a:p>
        </p:txBody>
      </p:sp>
      <p:sp>
        <p:nvSpPr>
          <p:cNvPr id="10" name="Rectangle 9"/>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25031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with callout">
    <p:spTree>
      <p:nvGrpSpPr>
        <p:cNvPr id="1" name=""/>
        <p:cNvGrpSpPr/>
        <p:nvPr/>
      </p:nvGrpSpPr>
      <p:grpSpPr>
        <a:xfrm>
          <a:off x="0" y="0"/>
          <a:ext cx="0" cy="0"/>
          <a:chOff x="0" y="0"/>
          <a:chExt cx="0" cy="0"/>
        </a:xfrm>
      </p:grpSpPr>
      <p:sp>
        <p:nvSpPr>
          <p:cNvPr id="3" name="Rectangle 2" descr="&quot;&quot;"/>
          <p:cNvSpPr/>
          <p:nvPr userDrawn="1"/>
        </p:nvSpPr>
        <p:spPr>
          <a:xfrm>
            <a:off x="1409075" y="4419600"/>
            <a:ext cx="9296400" cy="17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kumimoji="0" lang="en-US" sz="3300" kern="1200">
                <a:solidFill>
                  <a:srgbClr val="3D58A7"/>
                </a:solidFill>
                <a:latin typeface="+mj-lt"/>
                <a:ea typeface="+mj-ea"/>
                <a:cs typeface="+mj-cs"/>
              </a:defRPr>
            </a:lvl1pPr>
          </a:lstStyle>
          <a:p>
            <a:r>
              <a:rPr lang="en-US" dirty="0"/>
              <a:t>Click to edit Master title style</a:t>
            </a:r>
          </a:p>
        </p:txBody>
      </p:sp>
      <p:sp>
        <p:nvSpPr>
          <p:cNvPr id="6" name="Text Placeholder 5"/>
          <p:cNvSpPr>
            <a:spLocks noGrp="1"/>
          </p:cNvSpPr>
          <p:nvPr>
            <p:ph type="body" sz="quarter" idx="10"/>
          </p:nvPr>
        </p:nvSpPr>
        <p:spPr>
          <a:xfrm>
            <a:off x="1400331" y="4419600"/>
            <a:ext cx="9296400" cy="1718872"/>
          </a:xfrm>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8" name="Content Placeholder 7"/>
          <p:cNvSpPr>
            <a:spLocks noGrp="1"/>
          </p:cNvSpPr>
          <p:nvPr>
            <p:ph sz="quarter" idx="11"/>
          </p:nvPr>
        </p:nvSpPr>
        <p:spPr>
          <a:xfrm>
            <a:off x="436380" y="1391312"/>
            <a:ext cx="11349220" cy="2362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9" name="TextBox 8"/>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93791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96931774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512377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userDrawn="1"/>
        </p:nvSpPr>
        <p:spPr bwMode="auto">
          <a:xfrm>
            <a:off x="211328" y="6391657"/>
            <a:ext cx="11777472"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Content Placeholder 7"/>
          <p:cNvSpPr>
            <a:spLocks noGrp="1"/>
          </p:cNvSpPr>
          <p:nvPr>
            <p:ph sz="quarter" idx="1"/>
          </p:nvPr>
        </p:nvSpPr>
        <p:spPr>
          <a:xfrm>
            <a:off x="402336" y="1205948"/>
            <a:ext cx="11338560" cy="5148765"/>
          </a:xfrm>
        </p:spPr>
        <p:txBody>
          <a:bodyPr anchor="t" anchorCtr="0"/>
          <a:lstStyle>
            <a:lvl1pPr>
              <a:buClrTx/>
              <a:defRPr/>
            </a:lvl1pPr>
            <a:lvl2pPr>
              <a:buClr>
                <a:srgbClr val="3D58A7"/>
              </a:buClr>
              <a:defRPr>
                <a:solidFill>
                  <a:schemeClr val="accent5">
                    <a:lumMod val="25000"/>
                  </a:schemeClr>
                </a:solidFill>
              </a:defRPr>
            </a:lvl2pPr>
            <a:lvl3pPr marL="822960" indent="-228600">
              <a:buClr>
                <a:srgbClr val="414042"/>
              </a:buClr>
              <a:buFont typeface="Wingdings" panose="05000000000000000000" pitchFamily="2" charset="2"/>
              <a:buChar char="v"/>
              <a:defRPr/>
            </a:lvl3pPr>
            <a:lvl4pPr>
              <a:buClr>
                <a:srgbClr val="183319"/>
              </a:buClr>
              <a:defRPr>
                <a:solidFill>
                  <a:schemeClr val="accent5">
                    <a:lumMod val="25000"/>
                  </a:schemeClr>
                </a:solidFill>
              </a:defRPr>
            </a:lvl4pPr>
            <a:lvl5pPr>
              <a:buClr>
                <a:srgbClr val="3D58A7"/>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402336" y="307848"/>
            <a:ext cx="11379200" cy="758952"/>
          </a:xfrm>
        </p:spPr>
        <p:txBody>
          <a:bodyPr/>
          <a:lstStyle>
            <a:lvl1pPr>
              <a:defRPr>
                <a:solidFill>
                  <a:srgbClr val="3D58A7"/>
                </a:solidFill>
              </a:defRPr>
            </a:lvl1pPr>
          </a:lstStyle>
          <a:p>
            <a:r>
              <a:rPr kumimoji="0" lang="en-US"/>
              <a:t>Click to edit Master title style</a:t>
            </a:r>
            <a:endParaRPr kumimoji="0" lang="en-US" dirty="0"/>
          </a:p>
        </p:txBody>
      </p:sp>
      <p:sp>
        <p:nvSpPr>
          <p:cNvPr id="14" name="Rectangle 13"/>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15" name="TextBox 14"/>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15285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56797235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6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34647553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38614972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8_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55948" y="189344"/>
            <a:ext cx="3554052" cy="6126113"/>
          </a:xfrm>
          <a:prstGeom prst="rect">
            <a:avLst/>
          </a:prstGeom>
          <a:solidFill>
            <a:srgbClr val="3D58A7"/>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585174" y="4610103"/>
            <a:ext cx="2895600" cy="1136903"/>
          </a:xfrm>
        </p:spPr>
        <p:txBody>
          <a:bodyPr anchor="t"/>
          <a:lstStyle>
            <a:lvl1pPr marL="0" indent="0" algn="ctr">
              <a:buNone/>
              <a:defRPr sz="1600" b="1" cap="all" spc="25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rgbClr val="E6E7E8"/>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Title 5"/>
          <p:cNvSpPr txBox="1">
            <a:spLocks/>
          </p:cNvSpPr>
          <p:nvPr userDrawn="1"/>
        </p:nvSpPr>
        <p:spPr>
          <a:xfrm>
            <a:off x="3879993" y="1418092"/>
            <a:ext cx="2133600" cy="427928"/>
          </a:xfrm>
          <a:prstGeom prst="rect">
            <a:avLst/>
          </a:prstGeom>
        </p:spPr>
        <p:txBody>
          <a:bodyPr vert="horz" anchor="b">
            <a:normAutofit fontScale="92500" lnSpcReduction="20000"/>
          </a:bodyPr>
          <a:lstStyle>
            <a:lvl1pPr algn="ctr" rtl="0" eaLnBrk="1" latinLnBrk="0" hangingPunct="1">
              <a:spcBef>
                <a:spcPct val="0"/>
              </a:spcBef>
              <a:buNone/>
              <a:defRPr kumimoji="0" sz="3300" kern="1200">
                <a:solidFill>
                  <a:schemeClr val="accent5">
                    <a:lumMod val="10000"/>
                  </a:schemeClr>
                </a:solidFill>
                <a:latin typeface="+mj-lt"/>
                <a:ea typeface="+mj-ea"/>
                <a:cs typeface="+mj-cs"/>
              </a:defRPr>
            </a:lvl1pPr>
          </a:lstStyle>
          <a:p>
            <a:pPr algn="l"/>
            <a:r>
              <a:rPr lang="en-US" sz="2800" dirty="0"/>
              <a:t>Instructions</a:t>
            </a:r>
          </a:p>
        </p:txBody>
      </p:sp>
      <p:sp>
        <p:nvSpPr>
          <p:cNvPr id="23" name="Content Placeholder 9"/>
          <p:cNvSpPr>
            <a:spLocks noGrp="1"/>
          </p:cNvSpPr>
          <p:nvPr>
            <p:ph sz="half" idx="10"/>
          </p:nvPr>
        </p:nvSpPr>
        <p:spPr>
          <a:xfrm>
            <a:off x="4068085" y="2115128"/>
            <a:ext cx="5384800" cy="3048000"/>
          </a:xfrm>
        </p:spPr>
        <p:txBody>
          <a:bodyPr/>
          <a:lstStyle>
            <a:lvl1pPr marL="457200" indent="-457200">
              <a:buFont typeface="+mj-lt"/>
              <a:buAutoNum type="arabicPeriod"/>
              <a:defRPr sz="2500"/>
            </a:lvl1pPr>
            <a:lvl2pPr>
              <a:defRPr>
                <a:solidFill>
                  <a:schemeClr val="accent5">
                    <a:lumMod val="25000"/>
                  </a:schemeClr>
                </a:solidFill>
              </a:defRPr>
            </a:lvl2pPr>
            <a:lvl4pPr>
              <a:defRPr>
                <a:solidFill>
                  <a:schemeClr val="accent5">
                    <a:lumMod val="2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Rectangle 3"/>
          <p:cNvSpPr/>
          <p:nvPr userDrawn="1"/>
        </p:nvSpPr>
        <p:spPr>
          <a:xfrm>
            <a:off x="3879993" y="209737"/>
            <a:ext cx="7149048" cy="824808"/>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5"/>
          <p:cNvSpPr txBox="1">
            <a:spLocks/>
          </p:cNvSpPr>
          <p:nvPr userDrawn="1"/>
        </p:nvSpPr>
        <p:spPr>
          <a:xfrm>
            <a:off x="9452885" y="1418092"/>
            <a:ext cx="1576156" cy="427928"/>
          </a:xfrm>
          <a:prstGeom prst="rect">
            <a:avLst/>
          </a:prstGeom>
          <a:solidFill>
            <a:srgbClr val="3D58A7"/>
          </a:solidFill>
          <a:ln>
            <a:noFill/>
          </a:ln>
        </p:spPr>
        <p:txBody>
          <a:bodyPr vert="horz" anchor="b">
            <a:normAutofit/>
          </a:bodyPr>
          <a:lstStyle>
            <a:lvl1pPr algn="l" rtl="0" eaLnBrk="1" latinLnBrk="0" hangingPunct="1">
              <a:spcBef>
                <a:spcPct val="0"/>
              </a:spcBef>
              <a:buNone/>
              <a:defRPr kumimoji="0" sz="2800" kern="1200">
                <a:solidFill>
                  <a:schemeClr val="accent5">
                    <a:lumMod val="10000"/>
                  </a:schemeClr>
                </a:solidFill>
                <a:latin typeface="+mj-lt"/>
                <a:ea typeface="+mj-ea"/>
                <a:cs typeface="+mj-cs"/>
              </a:defRPr>
            </a:lvl1pPr>
          </a:lstStyle>
          <a:p>
            <a:endParaRPr lang="en-US" sz="1600" dirty="0">
              <a:solidFill>
                <a:schemeClr val="bg1"/>
              </a:solidFill>
            </a:endParaRPr>
          </a:p>
        </p:txBody>
      </p:sp>
      <p:pic>
        <p:nvPicPr>
          <p:cNvPr id="26" name="Picture 25"/>
          <p:cNvPicPr>
            <a:picLocks noChangeAspect="1"/>
          </p:cNvPicPr>
          <p:nvPr userDrawn="1"/>
        </p:nvPicPr>
        <p:blipFill>
          <a:blip r:embed="rId2">
            <a:lum bright="70000" contrast="-70000"/>
          </a:blip>
          <a:stretch>
            <a:fillRect/>
          </a:stretch>
        </p:blipFill>
        <p:spPr>
          <a:xfrm>
            <a:off x="605052" y="3312167"/>
            <a:ext cx="1060176" cy="1060176"/>
          </a:xfrm>
          <a:prstGeom prst="rect">
            <a:avLst/>
          </a:prstGeom>
        </p:spPr>
      </p:pic>
      <p:sp>
        <p:nvSpPr>
          <p:cNvPr id="20" name="Text Placeholder 2"/>
          <p:cNvSpPr>
            <a:spLocks noGrp="1"/>
          </p:cNvSpPr>
          <p:nvPr>
            <p:ph type="body" idx="12" hasCustomPrompt="1"/>
          </p:nvPr>
        </p:nvSpPr>
        <p:spPr>
          <a:xfrm>
            <a:off x="5615200" y="266696"/>
            <a:ext cx="5413841" cy="711415"/>
          </a:xfrm>
        </p:spPr>
        <p:txBody>
          <a:bodyPr anchor="t">
            <a:normAutofit/>
          </a:bodyPr>
          <a:lstStyle>
            <a:lvl1pPr marL="0" indent="0" algn="l" eaLnBrk="1" latinLnBrk="0" hangingPunct="1">
              <a:buNone/>
              <a:defRPr sz="1800" b="0" u="none" cap="none" spc="250" baseline="0">
                <a:solidFill>
                  <a:schemeClr val="accent5">
                    <a:lumMod val="1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 </a:t>
            </a:r>
            <a:r>
              <a:rPr lang="en-US" dirty="0"/>
              <a:t> </a:t>
            </a:r>
            <a:endParaRPr kumimoji="0" lang="en-US" dirty="0"/>
          </a:p>
        </p:txBody>
      </p:sp>
      <p:sp>
        <p:nvSpPr>
          <p:cNvPr id="6" name="Text Placeholder 5"/>
          <p:cNvSpPr>
            <a:spLocks noGrp="1"/>
          </p:cNvSpPr>
          <p:nvPr>
            <p:ph type="body" sz="quarter" idx="13"/>
          </p:nvPr>
        </p:nvSpPr>
        <p:spPr>
          <a:xfrm>
            <a:off x="9453563" y="1417638"/>
            <a:ext cx="1574800" cy="428625"/>
          </a:xfrm>
        </p:spPr>
        <p:txBody>
          <a:bodyPr lIns="45720" rIns="45720" anchor="ctr" anchorCtr="0">
            <a:noAutofit/>
          </a:bodyPr>
          <a:lstStyle>
            <a:lvl1pPr marL="0" indent="0" algn="ctr">
              <a:buNone/>
              <a:defRPr sz="1400">
                <a:solidFill>
                  <a:schemeClr val="bg2"/>
                </a:solidFill>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3879850" y="266700"/>
            <a:ext cx="1735138" cy="711200"/>
          </a:xfrm>
        </p:spPr>
        <p:txBody>
          <a:bodyPr>
            <a:noAutofit/>
          </a:bodyPr>
          <a:lstStyle>
            <a:lvl1pPr marL="0" indent="0">
              <a:buFontTx/>
              <a:buNone/>
              <a:defRPr sz="2400">
                <a:solidFill>
                  <a:schemeClr val="accent5">
                    <a:lumMod val="10000"/>
                  </a:schemeClr>
                </a:solidFill>
              </a:defRPr>
            </a:lvl1pPr>
          </a:lstStyle>
          <a:p>
            <a:pPr lvl="0"/>
            <a:r>
              <a:rPr lang="en-US" dirty="0"/>
              <a:t>Type “Purpose:”</a:t>
            </a:r>
          </a:p>
        </p:txBody>
      </p:sp>
      <p:sp>
        <p:nvSpPr>
          <p:cNvPr id="27" name="Rectangle 26"/>
          <p:cNvSpPr>
            <a:spLocks noChangeArrowheads="1"/>
          </p:cNvSpPr>
          <p:nvPr userDrawn="1"/>
        </p:nvSpPr>
        <p:spPr bwMode="auto">
          <a:xfrm>
            <a:off x="207264" y="6391657"/>
            <a:ext cx="11765280" cy="309563"/>
          </a:xfrm>
          <a:prstGeom prst="rect">
            <a:avLst/>
          </a:prstGeom>
          <a:solidFill>
            <a:srgbClr val="41404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r"/>
            <a:fld id="{FF5E4FCA-AA37-4C6B-AF08-C256E9988BBB}" type="slidenum">
              <a:rPr kumimoji="0" lang="en-US" sz="1200" smtClean="0">
                <a:solidFill>
                  <a:schemeClr val="bg2"/>
                </a:solidFill>
              </a:rPr>
              <a:pPr algn="r"/>
              <a:t>‹#›</a:t>
            </a:fld>
            <a:endParaRPr kumimoji="0" lang="en-US" sz="1200" dirty="0">
              <a:solidFill>
                <a:schemeClr val="bg2"/>
              </a:solidFill>
            </a:endParaRPr>
          </a:p>
        </p:txBody>
      </p:sp>
      <p:sp>
        <p:nvSpPr>
          <p:cNvPr id="28" name="TextBox 27"/>
          <p:cNvSpPr txBox="1"/>
          <p:nvPr userDrawn="1"/>
        </p:nvSpPr>
        <p:spPr>
          <a:xfrm>
            <a:off x="203200" y="6391657"/>
            <a:ext cx="7315200" cy="276999"/>
          </a:xfrm>
          <a:prstGeom prst="rect">
            <a:avLst/>
          </a:prstGeom>
          <a:noFill/>
        </p:spPr>
        <p:txBody>
          <a:bodyPr wrap="square" rtlCol="0">
            <a:spAutoFit/>
          </a:bodyPr>
          <a:lstStyle/>
          <a:p>
            <a:r>
              <a:rPr lang="en-US" sz="1200" dirty="0">
                <a:solidFill>
                  <a:schemeClr val="bg2"/>
                </a:solidFill>
              </a:rPr>
              <a:t>Georgia Department of Behavioral Health and Developmental Disabilities</a:t>
            </a:r>
          </a:p>
        </p:txBody>
      </p:sp>
    </p:spTree>
    <p:extLst>
      <p:ext uri="{BB962C8B-B14F-4D97-AF65-F5344CB8AC3E}">
        <p14:creationId xmlns:p14="http://schemas.microsoft.com/office/powerpoint/2010/main" val="11158758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B10633E-B5BF-7C48-9753-DDAD0C53CC1F}" type="slidenum">
              <a:rPr lang="en-US" smtClean="0"/>
              <a:t>‹#›</a:t>
            </a:fld>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0" name="Rectangle 9"/>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1" name="Rectangle 10"/>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2" name="Rectangle 11"/>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B10633E-B5BF-7C48-9753-DDAD0C53CC1F}" type="slidenum">
              <a:rPr lang="en-US" smtClean="0"/>
              <a:t>‹#›</a:t>
            </a:fld>
            <a:endParaRPr lang="en-US" dirty="0"/>
          </a:p>
        </p:txBody>
      </p:sp>
      <p:sp>
        <p:nvSpPr>
          <p:cNvPr id="10"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
        <p:nvSpPr>
          <p:cNvPr id="11" name="Title 1"/>
          <p:cNvSpPr>
            <a:spLocks noGrp="1"/>
          </p:cNvSpPr>
          <p:nvPr>
            <p:ph type="title"/>
          </p:nvPr>
        </p:nvSpPr>
        <p:spPr>
          <a:xfrm>
            <a:off x="838200" y="145205"/>
            <a:ext cx="10515600" cy="1325563"/>
          </a:xfrm>
        </p:spPr>
        <p:txBody>
          <a:bodyPr>
            <a:normAutofit/>
          </a:bodyPr>
          <a:lstStyle>
            <a:lvl1pPr>
              <a:defRPr sz="3600"/>
            </a:lvl1pPr>
          </a:lstStyle>
          <a:p>
            <a:r>
              <a:rPr lang="en-US" dirty="0"/>
              <a:t>Click to edit Master title style</a:t>
            </a:r>
          </a:p>
        </p:txBody>
      </p:sp>
      <p:sp>
        <p:nvSpPr>
          <p:cNvPr id="12" name="Rectangle 11"/>
          <p:cNvSpPr/>
          <p:nvPr userDrawn="1"/>
        </p:nvSpPr>
        <p:spPr>
          <a:xfrm>
            <a:off x="0" y="0"/>
            <a:ext cx="12192000"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Rectangle 12"/>
          <p:cNvSpPr/>
          <p:nvPr userDrawn="1"/>
        </p:nvSpPr>
        <p:spPr>
          <a:xfrm>
            <a:off x="0" y="330400"/>
            <a:ext cx="12192000" cy="134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4" name="Rectangle 13"/>
          <p:cNvSpPr/>
          <p:nvPr userDrawn="1"/>
        </p:nvSpPr>
        <p:spPr>
          <a:xfrm>
            <a:off x="0" y="1134318"/>
            <a:ext cx="12192000" cy="5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10633E-B5BF-7C48-9753-DDAD0C53CC1F}" type="slidenum">
              <a:rPr lang="en-US" smtClean="0"/>
              <a:t>‹#›</a:t>
            </a:fld>
            <a:endParaRPr lang="en-US" dirty="0"/>
          </a:p>
        </p:txBody>
      </p:sp>
      <p:sp>
        <p:nvSpPr>
          <p:cNvPr id="6"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0633E-B5BF-7C48-9753-DDAD0C53CC1F}" type="slidenum">
              <a:rPr lang="en-US" smtClean="0"/>
              <a:t>‹#›</a:t>
            </a:fld>
            <a:endParaRPr lang="en-US" dirty="0"/>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10633E-B5BF-7C48-9753-DDAD0C53CC1F}" type="slidenum">
              <a:rPr lang="en-US" smtClean="0"/>
              <a:t>‹#›</a:t>
            </a:fld>
            <a:endParaRPr lang="en-US" dirty="0"/>
          </a:p>
        </p:txBody>
      </p:sp>
      <p:sp>
        <p:nvSpPr>
          <p:cNvPr id="8" name="Date Placeholder 3"/>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 and Number, Version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1"/>
            </p:custDataLst>
            <p:extLst>
              <p:ext uri="{D42A27DB-BD31-4B8C-83A1-F6EECF244321}">
                <p14:modId xmlns:p14="http://schemas.microsoft.com/office/powerpoint/2010/main" val="39139329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4" name="think-cell Slide" r:id="rId32" imgW="270" imgH="270" progId="TCLayout.ActiveDocument.1">
                  <p:embed/>
                </p:oleObj>
              </mc:Choice>
              <mc:Fallback>
                <p:oleObj name="think-cell Slide" r:id="rId32" imgW="270" imgH="270"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arial" charset="0"/>
              </a:defRPr>
            </a:lvl1pPr>
          </a:lstStyle>
          <a:p>
            <a:r>
              <a:rPr lang="en-US" dirty="0"/>
              <a:t>Course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charset="0"/>
              </a:defRPr>
            </a:lvl1pPr>
          </a:lstStyle>
          <a:p>
            <a:fld id="{6B10633E-B5BF-7C48-9753-DDAD0C53CC1F}" type="slidenum">
              <a:rPr lang="en-US" smtClean="0"/>
              <a:pPr/>
              <a:t>‹#›</a:t>
            </a:fld>
            <a:endParaRPr lang="en-US" dirty="0"/>
          </a:p>
        </p:txBody>
      </p:sp>
    </p:spTree>
    <p:extLst>
      <p:ext uri="{BB962C8B-B14F-4D97-AF65-F5344CB8AC3E}">
        <p14:creationId xmlns:p14="http://schemas.microsoft.com/office/powerpoint/2010/main" val="8299283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34" r:id="rId13"/>
    <p:sldLayoutId id="2147483736" r:id="rId14"/>
    <p:sldLayoutId id="2147483737" r:id="rId15"/>
    <p:sldLayoutId id="2147483738" r:id="rId16"/>
    <p:sldLayoutId id="2147483739" r:id="rId17"/>
    <p:sldLayoutId id="2147483740"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Lst>
  <p:txStyles>
    <p:titleStyle>
      <a:lvl1pPr algn="l" defTabSz="914400" rtl="0" eaLnBrk="1" latinLnBrk="0" hangingPunct="1">
        <a:lnSpc>
          <a:spcPct val="90000"/>
        </a:lnSpc>
        <a:spcBef>
          <a:spcPct val="0"/>
        </a:spcBef>
        <a:buNone/>
        <a:defRPr sz="3600" kern="1200" baseline="0">
          <a:solidFill>
            <a:schemeClr val="tx2"/>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2O7MUemrYPs" TargetMode="External"/><Relationship Id="rId2" Type="http://schemas.openxmlformats.org/officeDocument/2006/relationships/hyperlink" Target="https://www.facebook.com/WeekendExpressHLN/videos/172769118393427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497" y="4687321"/>
            <a:ext cx="896964" cy="1323861"/>
          </a:xfrm>
          <a:prstGeom prst="rect">
            <a:avLst/>
          </a:prstGeom>
        </p:spPr>
      </p:pic>
      <p:sp>
        <p:nvSpPr>
          <p:cNvPr id="12" name="Subtitle 11"/>
          <p:cNvSpPr>
            <a:spLocks noGrp="1"/>
          </p:cNvSpPr>
          <p:nvPr>
            <p:ph type="subTitle" idx="1"/>
          </p:nvPr>
        </p:nvSpPr>
        <p:spPr>
          <a:xfrm>
            <a:off x="4447308" y="3754438"/>
            <a:ext cx="7606147" cy="394481"/>
          </a:xfrm>
        </p:spPr>
        <p:txBody>
          <a:bodyPr>
            <a:normAutofit/>
          </a:bodyPr>
          <a:lstStyle/>
          <a:p>
            <a:r>
              <a:rPr lang="en-US" sz="1700" dirty="0"/>
              <a:t>Georgia Department of Behavioral Health &amp; Developmental Disabilities</a:t>
            </a:r>
          </a:p>
        </p:txBody>
      </p:sp>
      <p:cxnSp>
        <p:nvCxnSpPr>
          <p:cNvPr id="6" name="Straight Connector 5"/>
          <p:cNvCxnSpPr/>
          <p:nvPr/>
        </p:nvCxnSpPr>
        <p:spPr>
          <a:xfrm>
            <a:off x="4902200" y="1908619"/>
            <a:ext cx="668020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extLst/>
          </p:nvPr>
        </p:nvSpPr>
        <p:spPr>
          <a:xfrm>
            <a:off x="4775199" y="513812"/>
            <a:ext cx="6807201" cy="1200329"/>
          </a:xfrm>
          <a:prstGeom prst="rect">
            <a:avLst/>
          </a:prstGeom>
          <a:noFill/>
        </p:spPr>
        <p:txBody>
          <a:bodyPr wrap="square" rtlCol="0" anchor="t">
            <a:spAutoFit/>
          </a:bodyPr>
          <a:lstStyle/>
          <a:p>
            <a:pPr>
              <a:spcAft>
                <a:spcPts val="600"/>
              </a:spcAft>
            </a:pPr>
            <a:r>
              <a:rPr lang="en-US" sz="3600" dirty="0">
                <a:solidFill>
                  <a:schemeClr val="tx2"/>
                </a:solidFill>
                <a:latin typeface="Arial"/>
                <a:cs typeface="Arial"/>
              </a:rPr>
              <a:t>Board of Behavioral Health and Developmental Disabilities</a:t>
            </a:r>
          </a:p>
        </p:txBody>
      </p:sp>
      <p:sp>
        <p:nvSpPr>
          <p:cNvPr id="9" name="TextBox 8"/>
          <p:cNvSpPr txBox="1"/>
          <p:nvPr>
            <p:extLst/>
          </p:nvPr>
        </p:nvSpPr>
        <p:spPr>
          <a:xfrm>
            <a:off x="4775199" y="5213493"/>
            <a:ext cx="5504514" cy="784830"/>
          </a:xfrm>
          <a:prstGeom prst="rect">
            <a:avLst/>
          </a:prstGeom>
          <a:noFill/>
        </p:spPr>
        <p:txBody>
          <a:bodyPr wrap="square" rtlCol="0" anchor="t">
            <a:spAutoFit/>
          </a:bodyPr>
          <a:lstStyle/>
          <a:p>
            <a:pPr>
              <a:spcAft>
                <a:spcPts val="600"/>
              </a:spcAft>
            </a:pPr>
            <a:endParaRPr lang="en-US" sz="2000" dirty="0">
              <a:solidFill>
                <a:schemeClr val="tx2"/>
              </a:solidFill>
              <a:latin typeface="Arial"/>
              <a:cs typeface="Arial"/>
            </a:endParaRPr>
          </a:p>
          <a:p>
            <a:pPr>
              <a:spcAft>
                <a:spcPts val="600"/>
              </a:spcAft>
            </a:pPr>
            <a:r>
              <a:rPr lang="en-US" sz="2000" dirty="0">
                <a:solidFill>
                  <a:schemeClr val="tx2"/>
                </a:solidFill>
                <a:latin typeface="Arial"/>
                <a:cs typeface="Arial"/>
              </a:rPr>
              <a:t>June 14, 2018</a:t>
            </a:r>
          </a:p>
        </p:txBody>
      </p:sp>
    </p:spTree>
    <p:extLst>
      <p:ext uri="{BB962C8B-B14F-4D97-AF65-F5344CB8AC3E}">
        <p14:creationId xmlns:p14="http://schemas.microsoft.com/office/powerpoint/2010/main" val="1687141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7FD1F6-5261-4FB9-9B01-E194561DB484}"/>
              </a:ext>
            </a:extLst>
          </p:cNvPr>
          <p:cNvSpPr>
            <a:spLocks noGrp="1"/>
          </p:cNvSpPr>
          <p:nvPr>
            <p:ph type="title"/>
          </p:nvPr>
        </p:nvSpPr>
        <p:spPr/>
        <p:txBody>
          <a:bodyPr>
            <a:normAutofit/>
          </a:bodyPr>
          <a:lstStyle/>
          <a:p>
            <a:r>
              <a:rPr lang="en-US" sz="3200" dirty="0"/>
              <a:t>Comparison of Individuals Served</a:t>
            </a:r>
          </a:p>
        </p:txBody>
      </p:sp>
      <p:graphicFrame>
        <p:nvGraphicFramePr>
          <p:cNvPr id="5" name="Content Placeholder 4">
            <a:extLst>
              <a:ext uri="{FF2B5EF4-FFF2-40B4-BE49-F238E27FC236}">
                <a16:creationId xmlns:a16="http://schemas.microsoft.com/office/drawing/2014/main" id="{8AF784AA-5658-43E4-82A6-AADE624BA75C}"/>
              </a:ext>
            </a:extLst>
          </p:cNvPr>
          <p:cNvGraphicFramePr>
            <a:graphicFrameLocks noGrp="1"/>
          </p:cNvGraphicFramePr>
          <p:nvPr>
            <p:ph sz="half" idx="1"/>
            <p:extLst/>
          </p:nvPr>
        </p:nvGraphicFramePr>
        <p:xfrm>
          <a:off x="6281530" y="2344293"/>
          <a:ext cx="5358677" cy="2890312"/>
        </p:xfrm>
        <a:graphic>
          <a:graphicData uri="http://schemas.openxmlformats.org/drawingml/2006/table">
            <a:tbl>
              <a:tblPr>
                <a:tableStyleId>{5C22544A-7EE6-4342-B048-85BDC9FD1C3A}</a:tableStyleId>
              </a:tblPr>
              <a:tblGrid>
                <a:gridCol w="2459185">
                  <a:extLst>
                    <a:ext uri="{9D8B030D-6E8A-4147-A177-3AD203B41FA5}">
                      <a16:colId xmlns:a16="http://schemas.microsoft.com/office/drawing/2014/main" val="3565801551"/>
                    </a:ext>
                  </a:extLst>
                </a:gridCol>
                <a:gridCol w="1475808">
                  <a:extLst>
                    <a:ext uri="{9D8B030D-6E8A-4147-A177-3AD203B41FA5}">
                      <a16:colId xmlns:a16="http://schemas.microsoft.com/office/drawing/2014/main" val="1736173356"/>
                    </a:ext>
                  </a:extLst>
                </a:gridCol>
                <a:gridCol w="1423684">
                  <a:extLst>
                    <a:ext uri="{9D8B030D-6E8A-4147-A177-3AD203B41FA5}">
                      <a16:colId xmlns:a16="http://schemas.microsoft.com/office/drawing/2014/main" val="2361723199"/>
                    </a:ext>
                  </a:extLst>
                </a:gridCol>
              </a:tblGrid>
              <a:tr h="749990">
                <a:tc>
                  <a:txBody>
                    <a:bodyPr/>
                    <a:lstStyle/>
                    <a:p>
                      <a:pPr algn="l" fontAlgn="b"/>
                      <a:r>
                        <a:rPr lang="en-US" sz="2000" u="none" strike="noStrike" dirty="0">
                          <a:effectLst/>
                        </a:rPr>
                        <a:t>Behavioral Health Crisis</a:t>
                      </a:r>
                      <a:r>
                        <a:rPr lang="en-US" sz="2000" u="none" strike="noStrike" baseline="0" dirty="0">
                          <a:effectLst/>
                        </a:rPr>
                        <a:t> Admissions</a:t>
                      </a:r>
                      <a:endParaRPr lang="en-US" sz="2000" b="0" i="0" u="none" strike="noStrike" dirty="0">
                        <a:solidFill>
                          <a:srgbClr val="000000"/>
                        </a:solidFill>
                        <a:effectLst/>
                        <a:latin typeface="Calibri" panose="020F0502020204030204" pitchFamily="34" charset="0"/>
                      </a:endParaRPr>
                    </a:p>
                  </a:txBody>
                  <a:tcPr marL="7620" marR="7620" marT="7620" marB="0" anchor="b">
                    <a:solidFill>
                      <a:srgbClr val="00ADEE"/>
                    </a:solidFill>
                  </a:tcPr>
                </a:tc>
                <a:tc>
                  <a:txBody>
                    <a:bodyPr/>
                    <a:lstStyle/>
                    <a:p>
                      <a:pPr algn="ctr" fontAlgn="b"/>
                      <a:r>
                        <a:rPr lang="en-US" sz="2000" u="none" strike="noStrike" dirty="0">
                          <a:effectLst/>
                        </a:rPr>
                        <a:t>FY 2009</a:t>
                      </a:r>
                      <a:endParaRPr lang="en-US" sz="2000" b="0" i="0" u="none" strike="noStrike" dirty="0">
                        <a:solidFill>
                          <a:srgbClr val="000000"/>
                        </a:solidFill>
                        <a:effectLst/>
                        <a:latin typeface="Calibri" panose="020F0502020204030204" pitchFamily="34" charset="0"/>
                      </a:endParaRPr>
                    </a:p>
                  </a:txBody>
                  <a:tcPr marL="7620" marR="7620" marT="7620" marB="0" anchor="b">
                    <a:solidFill>
                      <a:srgbClr val="00ADEE"/>
                    </a:solidFill>
                  </a:tcPr>
                </a:tc>
                <a:tc>
                  <a:txBody>
                    <a:bodyPr/>
                    <a:lstStyle/>
                    <a:p>
                      <a:pPr algn="ctr" fontAlgn="b"/>
                      <a:r>
                        <a:rPr lang="en-US" sz="2000" u="none" strike="noStrike" dirty="0">
                          <a:effectLst/>
                        </a:rPr>
                        <a:t>FY 2017</a:t>
                      </a:r>
                      <a:endParaRPr lang="en-US" sz="2000" b="0" i="0" u="none" strike="noStrike" dirty="0">
                        <a:solidFill>
                          <a:srgbClr val="000000"/>
                        </a:solidFill>
                        <a:effectLst/>
                        <a:latin typeface="Calibri" panose="020F0502020204030204" pitchFamily="34" charset="0"/>
                      </a:endParaRPr>
                    </a:p>
                  </a:txBody>
                  <a:tcPr marL="7620" marR="7620" marT="7620" marB="0" anchor="b">
                    <a:solidFill>
                      <a:srgbClr val="00ADEE"/>
                    </a:solidFill>
                  </a:tcPr>
                </a:tc>
                <a:extLst>
                  <a:ext uri="{0D108BD9-81ED-4DB2-BD59-A6C34878D82A}">
                    <a16:rowId xmlns:a16="http://schemas.microsoft.com/office/drawing/2014/main" val="705173257"/>
                  </a:ext>
                </a:extLst>
              </a:tr>
              <a:tr h="377783">
                <a:tc>
                  <a:txBody>
                    <a:bodyPr/>
                    <a:lstStyle/>
                    <a:p>
                      <a:pPr algn="l" fontAlgn="b"/>
                      <a:r>
                        <a:rPr lang="en-US" sz="2000" u="none" strike="noStrike" dirty="0">
                          <a:effectLst/>
                        </a:rPr>
                        <a:t>Mobile Crisis</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N/A</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14,342</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76900257"/>
                  </a:ext>
                </a:extLst>
              </a:tr>
              <a:tr h="463826">
                <a:tc>
                  <a:txBody>
                    <a:bodyPr/>
                    <a:lstStyle/>
                    <a:p>
                      <a:pPr algn="l" fontAlgn="b"/>
                      <a:r>
                        <a:rPr lang="en-US" sz="2000" u="none" strike="noStrike">
                          <a:effectLst/>
                        </a:rPr>
                        <a:t>Crisis Stabilization</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14,959</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24,228</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15691220"/>
                  </a:ext>
                </a:extLst>
              </a:tr>
              <a:tr h="463826">
                <a:tc>
                  <a:txBody>
                    <a:bodyPr/>
                    <a:lstStyle/>
                    <a:p>
                      <a:pPr algn="l" fontAlgn="b"/>
                      <a:r>
                        <a:rPr lang="en-US" sz="2000" u="none" strike="noStrike">
                          <a:effectLst/>
                        </a:rPr>
                        <a:t>State Contract Beds</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N/A</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6,644</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49546568"/>
                  </a:ext>
                </a:extLst>
              </a:tr>
              <a:tr h="463826">
                <a:tc>
                  <a:txBody>
                    <a:bodyPr/>
                    <a:lstStyle/>
                    <a:p>
                      <a:pPr algn="l" fontAlgn="b"/>
                      <a:r>
                        <a:rPr lang="en-US" sz="2000" u="none" strike="noStrike" dirty="0">
                          <a:effectLst/>
                        </a:rPr>
                        <a:t>State Hospital (AMH)</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9,557</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2,622</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31850434"/>
                  </a:ext>
                </a:extLst>
              </a:tr>
              <a:tr h="371061">
                <a:tc>
                  <a:txBody>
                    <a:bodyPr/>
                    <a:lstStyle/>
                    <a:p>
                      <a:pPr algn="l" fontAlgn="b"/>
                      <a:r>
                        <a:rPr lang="en-US" sz="2000" b="1" u="none" strike="noStrike" dirty="0">
                          <a:effectLst/>
                        </a:rPr>
                        <a:t>Total</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1" u="none" strike="noStrike" dirty="0">
                          <a:effectLst/>
                        </a:rPr>
                        <a:t>24,516</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1" u="none" strike="noStrike" dirty="0">
                          <a:effectLst/>
                        </a:rPr>
                        <a:t>47,836</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29461997"/>
                  </a:ext>
                </a:extLst>
              </a:tr>
            </a:tbl>
          </a:graphicData>
        </a:graphic>
      </p:graphicFrame>
      <p:sp>
        <p:nvSpPr>
          <p:cNvPr id="7" name="TextBox 6">
            <a:extLst>
              <a:ext uri="{FF2B5EF4-FFF2-40B4-BE49-F238E27FC236}">
                <a16:creationId xmlns:a16="http://schemas.microsoft.com/office/drawing/2014/main" id="{3A854E70-54BC-4034-8EDD-AEB59B2C6648}"/>
              </a:ext>
            </a:extLst>
          </p:cNvPr>
          <p:cNvSpPr txBox="1"/>
          <p:nvPr/>
        </p:nvSpPr>
        <p:spPr>
          <a:xfrm>
            <a:off x="551792" y="1603400"/>
            <a:ext cx="5544207" cy="4062651"/>
          </a:xfrm>
          <a:prstGeom prst="rect">
            <a:avLst/>
          </a:prstGeom>
          <a:noFill/>
        </p:spPr>
        <p:txBody>
          <a:bodyPr wrap="square" rtlCol="0">
            <a:spAutoFit/>
          </a:bodyPr>
          <a:lstStyle/>
          <a:p>
            <a:pPr marL="285750" indent="-285750">
              <a:buClr>
                <a:srgbClr val="002060"/>
              </a:buClr>
              <a:buSzPct val="120000"/>
              <a:buFont typeface="Arial" panose="020B0604020202020204" pitchFamily="34" charset="0"/>
              <a:buChar char="•"/>
            </a:pPr>
            <a:r>
              <a:rPr lang="en-US" sz="2000" dirty="0">
                <a:solidFill>
                  <a:srgbClr val="002060"/>
                </a:solidFill>
              </a:rPr>
              <a:t>Adult mental health bed capacity at state hospital has been reduced in order to fund resources in the community, which creates better continuity of care and better access to services where individuals live</a:t>
            </a:r>
          </a:p>
          <a:p>
            <a:pPr marL="742950" lvl="1" indent="-285750">
              <a:buClr>
                <a:srgbClr val="002060"/>
              </a:buClr>
              <a:buSzPct val="120000"/>
              <a:buFont typeface="Arial" panose="020B0604020202020204" pitchFamily="34" charset="0"/>
              <a:buChar char="•"/>
            </a:pPr>
            <a:r>
              <a:rPr lang="en-US" sz="2000" dirty="0">
                <a:solidFill>
                  <a:srgbClr val="002060"/>
                </a:solidFill>
              </a:rPr>
              <a:t>Mobile crisis has created diversion from inpatient settings, and referrals to services in the community</a:t>
            </a:r>
          </a:p>
          <a:p>
            <a:pPr marL="742950" lvl="1" indent="-285750">
              <a:buClr>
                <a:srgbClr val="002060"/>
              </a:buClr>
              <a:buSzPct val="120000"/>
              <a:buFont typeface="Arial" panose="020B0604020202020204" pitchFamily="34" charset="0"/>
              <a:buChar char="•"/>
            </a:pPr>
            <a:r>
              <a:rPr lang="en-US" sz="2000" dirty="0">
                <a:solidFill>
                  <a:srgbClr val="002060"/>
                </a:solidFill>
              </a:rPr>
              <a:t>CSUs have increased their capacity to treat individuals closer to home</a:t>
            </a:r>
          </a:p>
          <a:p>
            <a:pPr marL="742950" lvl="1" indent="-285750">
              <a:buClr>
                <a:srgbClr val="002060"/>
              </a:buClr>
              <a:buSzPct val="120000"/>
              <a:buFont typeface="Arial" panose="020B0604020202020204" pitchFamily="34" charset="0"/>
              <a:buChar char="•"/>
            </a:pPr>
            <a:r>
              <a:rPr lang="en-US" sz="2000" dirty="0">
                <a:solidFill>
                  <a:srgbClr val="002060"/>
                </a:solidFill>
              </a:rPr>
              <a:t>In areas where there is a need, contract beds have been added to meet demand</a:t>
            </a:r>
          </a:p>
          <a:p>
            <a:pPr>
              <a:buClr>
                <a:srgbClr val="002060"/>
              </a:buClr>
              <a:buSzPct val="120000"/>
            </a:pPr>
            <a:endParaRPr lang="en-US" dirty="0">
              <a:solidFill>
                <a:srgbClr val="002060"/>
              </a:solidFill>
            </a:endParaRPr>
          </a:p>
        </p:txBody>
      </p:sp>
    </p:spTree>
    <p:extLst>
      <p:ext uri="{BB962C8B-B14F-4D97-AF65-F5344CB8AC3E}">
        <p14:creationId xmlns:p14="http://schemas.microsoft.com/office/powerpoint/2010/main" val="28720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2A6615D7-D643-4B6B-88E8-41D3944F56E8}"/>
              </a:ext>
            </a:extLst>
          </p:cNvPr>
          <p:cNvGraphicFramePr>
            <a:graphicFrameLocks noGrp="1"/>
          </p:cNvGraphicFramePr>
          <p:nvPr>
            <p:ph sz="half" idx="2"/>
            <p:extLst/>
          </p:nvPr>
        </p:nvGraphicFramePr>
        <p:xfrm>
          <a:off x="5857461" y="2740253"/>
          <a:ext cx="5685692" cy="2002698"/>
        </p:xfrm>
        <a:graphic>
          <a:graphicData uri="http://schemas.openxmlformats.org/drawingml/2006/table">
            <a:tbl>
              <a:tblPr firstRow="1" bandRow="1">
                <a:tableStyleId>{5C22544A-7EE6-4342-B048-85BDC9FD1C3A}</a:tableStyleId>
              </a:tblPr>
              <a:tblGrid>
                <a:gridCol w="2915478">
                  <a:extLst>
                    <a:ext uri="{9D8B030D-6E8A-4147-A177-3AD203B41FA5}">
                      <a16:colId xmlns:a16="http://schemas.microsoft.com/office/drawing/2014/main" val="69018225"/>
                    </a:ext>
                  </a:extLst>
                </a:gridCol>
                <a:gridCol w="1351722">
                  <a:extLst>
                    <a:ext uri="{9D8B030D-6E8A-4147-A177-3AD203B41FA5}">
                      <a16:colId xmlns:a16="http://schemas.microsoft.com/office/drawing/2014/main" val="1933840024"/>
                    </a:ext>
                  </a:extLst>
                </a:gridCol>
                <a:gridCol w="1418492">
                  <a:extLst>
                    <a:ext uri="{9D8B030D-6E8A-4147-A177-3AD203B41FA5}">
                      <a16:colId xmlns:a16="http://schemas.microsoft.com/office/drawing/2014/main" val="1535697056"/>
                    </a:ext>
                  </a:extLst>
                </a:gridCol>
              </a:tblGrid>
              <a:tr h="400509">
                <a:tc>
                  <a:txBody>
                    <a:bodyPr/>
                    <a:lstStyle/>
                    <a:p>
                      <a:pPr algn="ctr"/>
                      <a:r>
                        <a:rPr lang="en-US" sz="2000" dirty="0">
                          <a:solidFill>
                            <a:schemeClr val="tx1"/>
                          </a:solidFill>
                        </a:rPr>
                        <a:t>Type of Bed</a:t>
                      </a:r>
                    </a:p>
                  </a:txBody>
                  <a:tcPr/>
                </a:tc>
                <a:tc>
                  <a:txBody>
                    <a:bodyPr/>
                    <a:lstStyle/>
                    <a:p>
                      <a:pPr algn="ctr"/>
                      <a:r>
                        <a:rPr lang="en-US" sz="2000" dirty="0">
                          <a:solidFill>
                            <a:schemeClr val="tx1"/>
                          </a:solidFill>
                        </a:rPr>
                        <a:t>FY 2009</a:t>
                      </a:r>
                    </a:p>
                  </a:txBody>
                  <a:tcPr/>
                </a:tc>
                <a:tc>
                  <a:txBody>
                    <a:bodyPr/>
                    <a:lstStyle/>
                    <a:p>
                      <a:pPr algn="ctr"/>
                      <a:r>
                        <a:rPr lang="en-US" sz="2000" dirty="0">
                          <a:solidFill>
                            <a:schemeClr val="tx1"/>
                          </a:solidFill>
                        </a:rPr>
                        <a:t>FY 2017</a:t>
                      </a:r>
                    </a:p>
                  </a:txBody>
                  <a:tcPr/>
                </a:tc>
                <a:extLst>
                  <a:ext uri="{0D108BD9-81ED-4DB2-BD59-A6C34878D82A}">
                    <a16:rowId xmlns:a16="http://schemas.microsoft.com/office/drawing/2014/main" val="2474163464"/>
                  </a:ext>
                </a:extLst>
              </a:tr>
              <a:tr h="410818">
                <a:tc>
                  <a:txBody>
                    <a:bodyPr/>
                    <a:lstStyle/>
                    <a:p>
                      <a:r>
                        <a:rPr lang="en-US" sz="2000" dirty="0"/>
                        <a:t>State Hospital</a:t>
                      </a:r>
                    </a:p>
                  </a:txBody>
                  <a:tcPr/>
                </a:tc>
                <a:tc>
                  <a:txBody>
                    <a:bodyPr/>
                    <a:lstStyle/>
                    <a:p>
                      <a:pPr algn="ctr"/>
                      <a:r>
                        <a:rPr lang="en-US" sz="2000" dirty="0"/>
                        <a:t>640</a:t>
                      </a:r>
                    </a:p>
                  </a:txBody>
                  <a:tcPr/>
                </a:tc>
                <a:tc>
                  <a:txBody>
                    <a:bodyPr/>
                    <a:lstStyle/>
                    <a:p>
                      <a:pPr algn="ctr"/>
                      <a:r>
                        <a:rPr lang="en-US" sz="2000" dirty="0"/>
                        <a:t>280</a:t>
                      </a:r>
                    </a:p>
                  </a:txBody>
                  <a:tcPr/>
                </a:tc>
                <a:extLst>
                  <a:ext uri="{0D108BD9-81ED-4DB2-BD59-A6C34878D82A}">
                    <a16:rowId xmlns:a16="http://schemas.microsoft.com/office/drawing/2014/main" val="1043832824"/>
                  </a:ext>
                </a:extLst>
              </a:tr>
              <a:tr h="397565">
                <a:tc>
                  <a:txBody>
                    <a:bodyPr/>
                    <a:lstStyle/>
                    <a:p>
                      <a:r>
                        <a:rPr lang="en-US" sz="2000" dirty="0"/>
                        <a:t>Crisis Stabilization</a:t>
                      </a:r>
                    </a:p>
                  </a:txBody>
                  <a:tcPr/>
                </a:tc>
                <a:tc>
                  <a:txBody>
                    <a:bodyPr/>
                    <a:lstStyle/>
                    <a:p>
                      <a:pPr algn="ctr"/>
                      <a:r>
                        <a:rPr lang="en-US" sz="2000" dirty="0"/>
                        <a:t>359</a:t>
                      </a:r>
                    </a:p>
                  </a:txBody>
                  <a:tcPr/>
                </a:tc>
                <a:tc>
                  <a:txBody>
                    <a:bodyPr/>
                    <a:lstStyle/>
                    <a:p>
                      <a:pPr algn="ctr"/>
                      <a:r>
                        <a:rPr lang="en-US" sz="2000" dirty="0"/>
                        <a:t>509</a:t>
                      </a:r>
                    </a:p>
                  </a:txBody>
                  <a:tcPr/>
                </a:tc>
                <a:extLst>
                  <a:ext uri="{0D108BD9-81ED-4DB2-BD59-A6C34878D82A}">
                    <a16:rowId xmlns:a16="http://schemas.microsoft.com/office/drawing/2014/main" val="1131516327"/>
                  </a:ext>
                </a:extLst>
              </a:tr>
              <a:tr h="397566">
                <a:tc>
                  <a:txBody>
                    <a:bodyPr/>
                    <a:lstStyle/>
                    <a:p>
                      <a:r>
                        <a:rPr lang="en-US" sz="2000" dirty="0"/>
                        <a:t>Temporary Observation</a:t>
                      </a:r>
                    </a:p>
                  </a:txBody>
                  <a:tcPr/>
                </a:tc>
                <a:tc>
                  <a:txBody>
                    <a:bodyPr/>
                    <a:lstStyle/>
                    <a:p>
                      <a:pPr algn="ctr"/>
                      <a:r>
                        <a:rPr lang="en-US" sz="2000" dirty="0"/>
                        <a:t>N/A</a:t>
                      </a:r>
                    </a:p>
                  </a:txBody>
                  <a:tcPr/>
                </a:tc>
                <a:tc>
                  <a:txBody>
                    <a:bodyPr/>
                    <a:lstStyle/>
                    <a:p>
                      <a:pPr algn="ctr"/>
                      <a:r>
                        <a:rPr lang="en-US" sz="2000" dirty="0"/>
                        <a:t>96</a:t>
                      </a:r>
                    </a:p>
                  </a:txBody>
                  <a:tcPr/>
                </a:tc>
                <a:extLst>
                  <a:ext uri="{0D108BD9-81ED-4DB2-BD59-A6C34878D82A}">
                    <a16:rowId xmlns:a16="http://schemas.microsoft.com/office/drawing/2014/main" val="3380821389"/>
                  </a:ext>
                </a:extLst>
              </a:tr>
              <a:tr h="371061">
                <a:tc>
                  <a:txBody>
                    <a:bodyPr/>
                    <a:lstStyle/>
                    <a:p>
                      <a:r>
                        <a:rPr lang="en-US" sz="2000" b="1" dirty="0"/>
                        <a:t>Total</a:t>
                      </a:r>
                    </a:p>
                  </a:txBody>
                  <a:tcPr/>
                </a:tc>
                <a:tc>
                  <a:txBody>
                    <a:bodyPr/>
                    <a:lstStyle/>
                    <a:p>
                      <a:pPr algn="ctr"/>
                      <a:r>
                        <a:rPr lang="en-US" sz="2000" b="1" dirty="0"/>
                        <a:t>999</a:t>
                      </a:r>
                    </a:p>
                  </a:txBody>
                  <a:tcPr/>
                </a:tc>
                <a:tc>
                  <a:txBody>
                    <a:bodyPr/>
                    <a:lstStyle/>
                    <a:p>
                      <a:pPr algn="ctr"/>
                      <a:r>
                        <a:rPr lang="en-US" sz="2000" b="1" dirty="0"/>
                        <a:t>885</a:t>
                      </a:r>
                    </a:p>
                  </a:txBody>
                  <a:tcPr/>
                </a:tc>
                <a:extLst>
                  <a:ext uri="{0D108BD9-81ED-4DB2-BD59-A6C34878D82A}">
                    <a16:rowId xmlns:a16="http://schemas.microsoft.com/office/drawing/2014/main" val="1641621445"/>
                  </a:ext>
                </a:extLst>
              </a:tr>
            </a:tbl>
          </a:graphicData>
        </a:graphic>
      </p:graphicFrame>
      <p:sp>
        <p:nvSpPr>
          <p:cNvPr id="6" name="Title 5">
            <a:extLst>
              <a:ext uri="{FF2B5EF4-FFF2-40B4-BE49-F238E27FC236}">
                <a16:creationId xmlns:a16="http://schemas.microsoft.com/office/drawing/2014/main" id="{327FD1F6-5261-4FB9-9B01-E194561DB484}"/>
              </a:ext>
            </a:extLst>
          </p:cNvPr>
          <p:cNvSpPr>
            <a:spLocks noGrp="1"/>
          </p:cNvSpPr>
          <p:nvPr>
            <p:ph type="title"/>
          </p:nvPr>
        </p:nvSpPr>
        <p:spPr/>
        <p:txBody>
          <a:bodyPr>
            <a:normAutofit/>
          </a:bodyPr>
          <a:lstStyle/>
          <a:p>
            <a:r>
              <a:rPr lang="en-US" sz="3200" dirty="0"/>
              <a:t>Comparison of Individuals Served and Bed Capacity</a:t>
            </a:r>
          </a:p>
        </p:txBody>
      </p:sp>
      <p:sp>
        <p:nvSpPr>
          <p:cNvPr id="10" name="TextBox 9">
            <a:extLst>
              <a:ext uri="{FF2B5EF4-FFF2-40B4-BE49-F238E27FC236}">
                <a16:creationId xmlns:a16="http://schemas.microsoft.com/office/drawing/2014/main" id="{C8E53BE7-8269-423D-A491-0E5864AE983B}"/>
              </a:ext>
            </a:extLst>
          </p:cNvPr>
          <p:cNvSpPr txBox="1"/>
          <p:nvPr/>
        </p:nvSpPr>
        <p:spPr>
          <a:xfrm>
            <a:off x="561292" y="1478109"/>
            <a:ext cx="4911855" cy="4832092"/>
          </a:xfrm>
          <a:prstGeom prst="rect">
            <a:avLst/>
          </a:prstGeom>
          <a:noFill/>
        </p:spPr>
        <p:txBody>
          <a:bodyPr wrap="square" rtlCol="0">
            <a:spAutoFit/>
          </a:bodyPr>
          <a:lstStyle/>
          <a:p>
            <a:pPr marL="342900" indent="-342900">
              <a:buClr>
                <a:srgbClr val="002060"/>
              </a:buClr>
              <a:buSzPct val="120000"/>
              <a:buFont typeface="Arial" panose="020B0604020202020204" pitchFamily="34" charset="0"/>
              <a:buChar char="•"/>
            </a:pPr>
            <a:r>
              <a:rPr lang="en-US" sz="2200" dirty="0">
                <a:solidFill>
                  <a:srgbClr val="002060"/>
                </a:solidFill>
              </a:rPr>
              <a:t>State hospitals are able to focus on individuals who need longer, more specialized care </a:t>
            </a:r>
          </a:p>
          <a:p>
            <a:pPr marL="342900" indent="-342900">
              <a:buClr>
                <a:srgbClr val="002060"/>
              </a:buClr>
              <a:buSzPct val="120000"/>
              <a:buFont typeface="Arial" panose="020B0604020202020204" pitchFamily="34" charset="0"/>
              <a:buChar char="•"/>
            </a:pPr>
            <a:endParaRPr lang="en-US" sz="2200" dirty="0">
              <a:solidFill>
                <a:srgbClr val="002060"/>
              </a:solidFill>
            </a:endParaRPr>
          </a:p>
          <a:p>
            <a:pPr marL="342900" indent="-342900">
              <a:buClr>
                <a:srgbClr val="002060"/>
              </a:buClr>
              <a:buSzPct val="120000"/>
              <a:buFont typeface="Arial" panose="020B0604020202020204" pitchFamily="34" charset="0"/>
              <a:buChar char="•"/>
            </a:pPr>
            <a:r>
              <a:rPr lang="en-US" sz="2200" dirty="0">
                <a:solidFill>
                  <a:srgbClr val="002060"/>
                </a:solidFill>
              </a:rPr>
              <a:t>More individuals are being served closer to home </a:t>
            </a:r>
          </a:p>
          <a:p>
            <a:pPr marL="342900" indent="-342900">
              <a:buClr>
                <a:srgbClr val="002060"/>
              </a:buClr>
              <a:buSzPct val="120000"/>
              <a:buFont typeface="Arial" panose="020B0604020202020204" pitchFamily="34" charset="0"/>
              <a:buChar char="•"/>
            </a:pPr>
            <a:endParaRPr lang="en-US" sz="2200" dirty="0">
              <a:solidFill>
                <a:srgbClr val="002060"/>
              </a:solidFill>
            </a:endParaRPr>
          </a:p>
          <a:p>
            <a:pPr marL="342900" indent="-342900">
              <a:buClr>
                <a:srgbClr val="002060"/>
              </a:buClr>
              <a:buSzPct val="120000"/>
              <a:buFont typeface="Arial" panose="020B0604020202020204" pitchFamily="34" charset="0"/>
              <a:buChar char="•"/>
            </a:pPr>
            <a:r>
              <a:rPr lang="en-US" sz="2200" dirty="0">
                <a:solidFill>
                  <a:srgbClr val="002060"/>
                </a:solidFill>
              </a:rPr>
              <a:t>With the addition of the </a:t>
            </a:r>
            <a:r>
              <a:rPr lang="en-US" sz="2200" b="1" dirty="0">
                <a:solidFill>
                  <a:srgbClr val="002060"/>
                </a:solidFill>
              </a:rPr>
              <a:t>temporary observation</a:t>
            </a:r>
            <a:r>
              <a:rPr lang="en-US" sz="2200" dirty="0">
                <a:solidFill>
                  <a:srgbClr val="002060"/>
                </a:solidFill>
              </a:rPr>
              <a:t>, a person is able to have intensive services in a 23-hour timeframe to stabilize the current crisis and allow the individual to return to the community for ongoing services </a:t>
            </a:r>
          </a:p>
        </p:txBody>
      </p:sp>
    </p:spTree>
    <p:extLst>
      <p:ext uri="{BB962C8B-B14F-4D97-AF65-F5344CB8AC3E}">
        <p14:creationId xmlns:p14="http://schemas.microsoft.com/office/powerpoint/2010/main" val="170492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23987"/>
            <a:ext cx="12192000" cy="5734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Advancements to the System  </a:t>
            </a:r>
          </a:p>
        </p:txBody>
      </p:sp>
      <p:sp>
        <p:nvSpPr>
          <p:cNvPr id="21" name="Content Placeholder 1"/>
          <p:cNvSpPr>
            <a:spLocks noGrp="1"/>
          </p:cNvSpPr>
          <p:nvPr>
            <p:ph idx="1"/>
          </p:nvPr>
        </p:nvSpPr>
        <p:spPr>
          <a:xfrm>
            <a:off x="154295" y="1314214"/>
            <a:ext cx="12163838" cy="5666508"/>
          </a:xfrm>
        </p:spPr>
        <p:txBody>
          <a:bodyPr>
            <a:noAutofit/>
          </a:bodyPr>
          <a:lstStyle/>
          <a:p>
            <a:pPr>
              <a:lnSpc>
                <a:spcPct val="150000"/>
              </a:lnSpc>
              <a:spcAft>
                <a:spcPts val="1500"/>
              </a:spcAft>
              <a:buClr>
                <a:srgbClr val="002060"/>
              </a:buClr>
              <a:buFont typeface="Arial" panose="020B0604020202020204" pitchFamily="34" charset="0"/>
              <a:buChar char="•"/>
            </a:pPr>
            <a:r>
              <a:rPr lang="en-US" sz="3200" dirty="0">
                <a:solidFill>
                  <a:schemeClr val="bg1"/>
                </a:solidFill>
              </a:rPr>
              <a:t> </a:t>
            </a:r>
            <a:r>
              <a:rPr lang="en-US" sz="3000" dirty="0">
                <a:solidFill>
                  <a:schemeClr val="bg1"/>
                </a:solidFill>
              </a:rPr>
              <a:t>Moving to a Behavioral Health Crisis Service Center (BHCC) Model</a:t>
            </a:r>
          </a:p>
          <a:p>
            <a:pPr lvl="1">
              <a:lnSpc>
                <a:spcPct val="150000"/>
              </a:lnSpc>
              <a:spcAft>
                <a:spcPts val="1500"/>
              </a:spcAft>
              <a:buClr>
                <a:srgbClr val="002060"/>
              </a:buClr>
              <a:buFont typeface="Arial" panose="020B0604020202020204" pitchFamily="34" charset="0"/>
              <a:buChar char="•"/>
            </a:pPr>
            <a:r>
              <a:rPr lang="en-US" sz="2800" dirty="0">
                <a:solidFill>
                  <a:schemeClr val="bg1"/>
                </a:solidFill>
              </a:rPr>
              <a:t>Crisis Service Center (Urgent Care)</a:t>
            </a:r>
          </a:p>
          <a:p>
            <a:pPr lvl="1">
              <a:lnSpc>
                <a:spcPct val="150000"/>
              </a:lnSpc>
              <a:spcAft>
                <a:spcPts val="1500"/>
              </a:spcAft>
              <a:buClr>
                <a:srgbClr val="002060"/>
              </a:buClr>
              <a:buFont typeface="Arial" panose="020B0604020202020204" pitchFamily="34" charset="0"/>
              <a:buChar char="•"/>
            </a:pPr>
            <a:r>
              <a:rPr lang="en-US" sz="2800" dirty="0">
                <a:solidFill>
                  <a:schemeClr val="bg1"/>
                </a:solidFill>
              </a:rPr>
              <a:t>Temporary Observation (Emergency Services)</a:t>
            </a:r>
          </a:p>
          <a:p>
            <a:pPr lvl="1">
              <a:lnSpc>
                <a:spcPct val="150000"/>
              </a:lnSpc>
              <a:spcAft>
                <a:spcPts val="1500"/>
              </a:spcAft>
              <a:buClr>
                <a:srgbClr val="002060"/>
              </a:buClr>
              <a:buFont typeface="Arial" panose="020B0604020202020204" pitchFamily="34" charset="0"/>
              <a:buChar char="•"/>
            </a:pPr>
            <a:r>
              <a:rPr lang="en-US" sz="2800" dirty="0">
                <a:solidFill>
                  <a:schemeClr val="bg1"/>
                </a:solidFill>
              </a:rPr>
              <a:t>Crisis Stabilization (Inpatient Stabilization)</a:t>
            </a:r>
            <a:endParaRPr lang="en-US" sz="3200" dirty="0">
              <a:solidFill>
                <a:schemeClr val="bg1"/>
              </a:solidFill>
            </a:endParaRPr>
          </a:p>
          <a:p>
            <a:pPr lvl="1">
              <a:lnSpc>
                <a:spcPct val="100000"/>
              </a:lnSpc>
              <a:spcAft>
                <a:spcPts val="1500"/>
              </a:spcAft>
              <a:buClr>
                <a:srgbClr val="002060"/>
              </a:buClr>
              <a:buFont typeface="Wingdings" panose="05000000000000000000" pitchFamily="2" charset="2"/>
              <a:buChar char="v"/>
            </a:pPr>
            <a:endParaRPr lang="en-US" sz="2000" dirty="0">
              <a:solidFill>
                <a:schemeClr val="bg1"/>
              </a:solidFill>
            </a:endParaRPr>
          </a:p>
        </p:txBody>
      </p:sp>
    </p:spTree>
    <p:extLst>
      <p:ext uri="{BB962C8B-B14F-4D97-AF65-F5344CB8AC3E}">
        <p14:creationId xmlns:p14="http://schemas.microsoft.com/office/powerpoint/2010/main" val="145589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23987"/>
            <a:ext cx="12192000" cy="5734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Advancements to the System  </a:t>
            </a:r>
          </a:p>
        </p:txBody>
      </p:sp>
      <p:sp>
        <p:nvSpPr>
          <p:cNvPr id="21" name="Content Placeholder 1"/>
          <p:cNvSpPr>
            <a:spLocks noGrp="1"/>
          </p:cNvSpPr>
          <p:nvPr>
            <p:ph idx="1"/>
          </p:nvPr>
        </p:nvSpPr>
        <p:spPr>
          <a:xfrm>
            <a:off x="154295" y="1331130"/>
            <a:ext cx="12163838" cy="5666508"/>
          </a:xfrm>
        </p:spPr>
        <p:txBody>
          <a:bodyPr>
            <a:noAutofit/>
          </a:bodyPr>
          <a:lstStyle/>
          <a:p>
            <a:pPr>
              <a:lnSpc>
                <a:spcPct val="150000"/>
              </a:lnSpc>
              <a:spcAft>
                <a:spcPts val="1500"/>
              </a:spcAft>
              <a:buClr>
                <a:srgbClr val="002060"/>
              </a:buClr>
              <a:buFont typeface="Arial" panose="020B0604020202020204" pitchFamily="34" charset="0"/>
              <a:buChar char="•"/>
            </a:pPr>
            <a:r>
              <a:rPr lang="en-US" dirty="0">
                <a:solidFill>
                  <a:schemeClr val="bg1"/>
                </a:solidFill>
              </a:rPr>
              <a:t>Technology Enhancements</a:t>
            </a:r>
          </a:p>
          <a:p>
            <a:pPr lvl="1">
              <a:lnSpc>
                <a:spcPct val="150000"/>
              </a:lnSpc>
              <a:spcAft>
                <a:spcPts val="1500"/>
              </a:spcAft>
              <a:buClr>
                <a:srgbClr val="002060"/>
              </a:buClr>
              <a:buFont typeface="Arial" panose="020B0604020202020204" pitchFamily="34" charset="0"/>
              <a:buChar char="•"/>
            </a:pPr>
            <a:r>
              <a:rPr lang="en-US" dirty="0">
                <a:solidFill>
                  <a:schemeClr val="bg1"/>
                </a:solidFill>
              </a:rPr>
              <a:t>Statewide referral board</a:t>
            </a:r>
          </a:p>
          <a:p>
            <a:pPr lvl="1">
              <a:lnSpc>
                <a:spcPct val="150000"/>
              </a:lnSpc>
              <a:spcAft>
                <a:spcPts val="1500"/>
              </a:spcAft>
              <a:buClr>
                <a:srgbClr val="002060"/>
              </a:buClr>
              <a:buFont typeface="Arial" panose="020B0604020202020204" pitchFamily="34" charset="0"/>
              <a:buChar char="•"/>
            </a:pPr>
            <a:r>
              <a:rPr lang="en-US" dirty="0">
                <a:solidFill>
                  <a:schemeClr val="bg1"/>
                </a:solidFill>
              </a:rPr>
              <a:t>Ability to forecast supply and demand</a:t>
            </a:r>
          </a:p>
          <a:p>
            <a:pPr lvl="1">
              <a:lnSpc>
                <a:spcPct val="150000"/>
              </a:lnSpc>
              <a:spcAft>
                <a:spcPts val="1500"/>
              </a:spcAft>
              <a:buClr>
                <a:srgbClr val="002060"/>
              </a:buClr>
              <a:buFont typeface="Arial" panose="020B0604020202020204" pitchFamily="34" charset="0"/>
              <a:buChar char="•"/>
            </a:pPr>
            <a:r>
              <a:rPr lang="en-US" dirty="0">
                <a:solidFill>
                  <a:schemeClr val="bg1"/>
                </a:solidFill>
              </a:rPr>
              <a:t>Ability to measure key performance indicators (KPI) for the system</a:t>
            </a:r>
          </a:p>
          <a:p>
            <a:pPr>
              <a:lnSpc>
                <a:spcPct val="150000"/>
              </a:lnSpc>
              <a:spcAft>
                <a:spcPts val="1500"/>
              </a:spcAft>
              <a:buClr>
                <a:srgbClr val="002060"/>
              </a:buClr>
              <a:buFont typeface="Arial" panose="020B0604020202020204" pitchFamily="34" charset="0"/>
              <a:buChar char="•"/>
            </a:pPr>
            <a:r>
              <a:rPr lang="en-US" dirty="0">
                <a:solidFill>
                  <a:schemeClr val="bg1"/>
                </a:solidFill>
              </a:rPr>
              <a:t> Blending mobile crisis services for both the behavioral health and intellectual and developmental disability systems</a:t>
            </a:r>
          </a:p>
        </p:txBody>
      </p:sp>
    </p:spTree>
    <p:extLst>
      <p:ext uri="{BB962C8B-B14F-4D97-AF65-F5344CB8AC3E}">
        <p14:creationId xmlns:p14="http://schemas.microsoft.com/office/powerpoint/2010/main" val="198829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Referral Board will go live July 1, 2018</a:t>
            </a:r>
          </a:p>
        </p:txBody>
      </p:sp>
      <p:pic>
        <p:nvPicPr>
          <p:cNvPr id="4" name="GCAL-Video">
            <a:hlinkClick r:id="" action="ppaction://media"/>
            <a:extLst>
              <a:ext uri="{FF2B5EF4-FFF2-40B4-BE49-F238E27FC236}">
                <a16:creationId xmlns:a16="http://schemas.microsoft.com/office/drawing/2014/main" id="{9394364D-B18B-4C48-9F7A-FB9F0B357C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69472" y="1257030"/>
            <a:ext cx="9253057" cy="5204726"/>
          </a:xfrm>
        </p:spPr>
      </p:pic>
    </p:spTree>
    <p:extLst>
      <p:ext uri="{BB962C8B-B14F-4D97-AF65-F5344CB8AC3E}">
        <p14:creationId xmlns:p14="http://schemas.microsoft.com/office/powerpoint/2010/main" val="2002771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2200069"/>
            <a:ext cx="11377354" cy="2852737"/>
          </a:xfrm>
        </p:spPr>
        <p:txBody>
          <a:bodyPr>
            <a:normAutofit fontScale="90000"/>
          </a:bodyPr>
          <a:lstStyle/>
          <a:p>
            <a:r>
              <a:rPr lang="en-US" sz="6000" dirty="0">
                <a:solidFill>
                  <a:schemeClr val="accent4"/>
                </a:solidFill>
              </a:rPr>
              <a:t>Office of Human Resources and Learning</a:t>
            </a:r>
            <a:br>
              <a:rPr lang="en-US" sz="6000" dirty="0">
                <a:solidFill>
                  <a:schemeClr val="accent4"/>
                </a:solidFill>
              </a:rPr>
            </a:br>
            <a:br>
              <a:rPr lang="en-US" sz="6000" dirty="0">
                <a:solidFill>
                  <a:schemeClr val="accent4"/>
                </a:solidFill>
              </a:rPr>
            </a:br>
            <a:r>
              <a:rPr lang="en-US" sz="4400" dirty="0">
                <a:solidFill>
                  <a:schemeClr val="accent4"/>
                </a:solidFill>
              </a:rPr>
              <a:t>Theodore Carter, Jr., Senior Director of Learning</a:t>
            </a:r>
            <a:br>
              <a:rPr lang="en-US" sz="4400" dirty="0">
                <a:solidFill>
                  <a:schemeClr val="accent4"/>
                </a:solidFill>
              </a:rPr>
            </a:br>
            <a:r>
              <a:rPr lang="en-US" sz="4400" dirty="0">
                <a:solidFill>
                  <a:schemeClr val="accent4"/>
                </a:solidFill>
              </a:rPr>
              <a:t>April Umstead, Ph.D., Training Program Director</a:t>
            </a:r>
            <a:br>
              <a:rPr lang="en-US" sz="4800" dirty="0">
                <a:solidFill>
                  <a:schemeClr val="accent4"/>
                </a:solidFill>
              </a:rPr>
            </a:br>
            <a:endParaRPr lang="en-US" sz="6000" dirty="0">
              <a:solidFill>
                <a:schemeClr val="accent4"/>
              </a:solidFill>
            </a:endParaRPr>
          </a:p>
        </p:txBody>
      </p:sp>
    </p:spTree>
    <p:extLst>
      <p:ext uri="{BB962C8B-B14F-4D97-AF65-F5344CB8AC3E}">
        <p14:creationId xmlns:p14="http://schemas.microsoft.com/office/powerpoint/2010/main" val="2439093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52" y="0"/>
            <a:ext cx="12192000" cy="6858000"/>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1477125" y="1118108"/>
            <a:ext cx="8916325" cy="5334000"/>
          </a:xfrm>
        </p:spPr>
        <p:txBody>
          <a:bodyPr>
            <a:normAutofit fontScale="90000"/>
          </a:bodyPr>
          <a:lstStyle/>
          <a:p>
            <a:pPr>
              <a:lnSpc>
                <a:spcPct val="100000"/>
              </a:lnSpc>
            </a:pPr>
            <a:br>
              <a:rPr lang="en-US" dirty="0">
                <a:solidFill>
                  <a:schemeClr val="bg1"/>
                </a:solidFill>
              </a:rPr>
            </a:br>
            <a:r>
              <a:rPr lang="en-US" sz="4400" dirty="0">
                <a:solidFill>
                  <a:schemeClr val="bg1"/>
                </a:solidFill>
              </a:rPr>
              <a:t>The organizations that will truly excel in the future will be those that discover how to tap people’s commitment and capacity to learn at all levels of the organization. </a:t>
            </a:r>
            <a:br>
              <a:rPr lang="en-US" sz="4400" dirty="0"/>
            </a:br>
            <a:br>
              <a:rPr lang="en-US" sz="4400" dirty="0">
                <a:solidFill>
                  <a:schemeClr val="bg1"/>
                </a:solidFill>
              </a:rPr>
            </a:br>
            <a:r>
              <a:rPr lang="en-US" sz="4400" dirty="0">
                <a:solidFill>
                  <a:schemeClr val="bg1"/>
                </a:solidFill>
              </a:rPr>
              <a:t>- Peter Senge</a:t>
            </a:r>
            <a:br>
              <a:rPr lang="en-US" sz="4400" dirty="0">
                <a:solidFill>
                  <a:schemeClr val="bg1"/>
                </a:solidFill>
              </a:rPr>
            </a:br>
            <a:r>
              <a:rPr lang="en-US" sz="4400" dirty="0">
                <a:solidFill>
                  <a:schemeClr val="bg1"/>
                </a:solidFill>
              </a:rPr>
              <a:t>  </a:t>
            </a:r>
            <a:r>
              <a:rPr lang="en-US" sz="2000" dirty="0">
                <a:solidFill>
                  <a:schemeClr val="bg1"/>
                </a:solidFill>
              </a:rPr>
              <a:t>Author – </a:t>
            </a:r>
            <a:r>
              <a:rPr lang="en-US" sz="2000" i="1" dirty="0">
                <a:solidFill>
                  <a:schemeClr val="bg1"/>
                </a:solidFill>
              </a:rPr>
              <a:t>The Fifth Discipline: The Art and Practice of the Learning Organization</a:t>
            </a:r>
            <a:br>
              <a:rPr lang="en-US" sz="4400" i="1" dirty="0"/>
            </a:br>
            <a:br>
              <a:rPr lang="en-US" sz="4400" dirty="0">
                <a:solidFill>
                  <a:schemeClr val="bg1"/>
                </a:solidFill>
              </a:rPr>
            </a:br>
            <a:br>
              <a:rPr lang="en-US" sz="4400" dirty="0">
                <a:solidFill>
                  <a:schemeClr val="bg1"/>
                </a:solidFill>
              </a:rPr>
            </a:br>
            <a:endParaRPr lang="en-US" sz="1800" dirty="0">
              <a:solidFill>
                <a:schemeClr val="bg1"/>
              </a:solidFill>
            </a:endParaRPr>
          </a:p>
        </p:txBody>
      </p:sp>
      <p:sp>
        <p:nvSpPr>
          <p:cNvPr id="4" name="TextBox 3"/>
          <p:cNvSpPr txBox="1"/>
          <p:nvPr/>
        </p:nvSpPr>
        <p:spPr>
          <a:xfrm>
            <a:off x="944847" y="624347"/>
            <a:ext cx="684184" cy="1569660"/>
          </a:xfrm>
          <a:prstGeom prst="rect">
            <a:avLst/>
          </a:prstGeom>
          <a:noFill/>
        </p:spPr>
        <p:txBody>
          <a:bodyPr wrap="square" rtlCol="0">
            <a:spAutoFit/>
          </a:bodyPr>
          <a:lstStyle/>
          <a:p>
            <a:r>
              <a:rPr lang="en-US" sz="9600" dirty="0">
                <a:solidFill>
                  <a:schemeClr val="bg1"/>
                </a:solidFill>
                <a:latin typeface="Arial" charset="0"/>
                <a:ea typeface="Arial" charset="0"/>
                <a:cs typeface="Arial" charset="0"/>
              </a:rPr>
              <a:t>“</a:t>
            </a:r>
          </a:p>
        </p:txBody>
      </p:sp>
      <p:sp>
        <p:nvSpPr>
          <p:cNvPr id="5" name="TextBox 4"/>
          <p:cNvSpPr txBox="1"/>
          <p:nvPr/>
        </p:nvSpPr>
        <p:spPr>
          <a:xfrm>
            <a:off x="4457700" y="3117338"/>
            <a:ext cx="1092200" cy="1569660"/>
          </a:xfrm>
          <a:prstGeom prst="rect">
            <a:avLst/>
          </a:prstGeom>
          <a:noFill/>
        </p:spPr>
        <p:txBody>
          <a:bodyPr wrap="square" rtlCol="0">
            <a:spAutoFit/>
          </a:bodyPr>
          <a:lstStyle/>
          <a:p>
            <a:r>
              <a:rPr lang="en-US" sz="9600"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4120913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94121" y="180754"/>
            <a:ext cx="8803758" cy="925033"/>
          </a:xfrm>
          <a:prstGeom prst="rect">
            <a:avLst/>
          </a:prstGeom>
        </p:spPr>
        <p:txBody>
          <a:bodyPr vert="horz" anchor="t">
            <a:normAutofit/>
          </a:bodyPr>
          <a:lstStyle>
            <a:lvl1pPr algn="ctr" rtl="0" eaLnBrk="1" latinLnBrk="0" hangingPunct="1">
              <a:spcBef>
                <a:spcPct val="0"/>
              </a:spcBef>
              <a:buNone/>
              <a:defRPr kumimoji="0" sz="2475" kern="1200">
                <a:solidFill>
                  <a:srgbClr val="3D58A7"/>
                </a:solidFill>
                <a:latin typeface="+mj-lt"/>
                <a:ea typeface="+mj-ea"/>
                <a:cs typeface="+mj-cs"/>
              </a:defRPr>
            </a:lvl1pPr>
          </a:lstStyle>
          <a:p>
            <a:pPr algn="l"/>
            <a:endParaRPr lang="en-US" sz="3000" b="1" dirty="0">
              <a:solidFill>
                <a:srgbClr val="002060"/>
              </a:solidFill>
              <a:latin typeface="+mn-lt"/>
              <a:cs typeface="Arial" pitchFamily="34" charset="0"/>
            </a:endParaRPr>
          </a:p>
        </p:txBody>
      </p:sp>
      <p:sp>
        <p:nvSpPr>
          <p:cNvPr id="6" name="Rectangle 5"/>
          <p:cNvSpPr/>
          <p:nvPr/>
        </p:nvSpPr>
        <p:spPr>
          <a:xfrm>
            <a:off x="528404" y="1923117"/>
            <a:ext cx="4149613" cy="3046988"/>
          </a:xfrm>
          <a:prstGeom prst="rect">
            <a:avLst/>
          </a:prstGeom>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Vision</a:t>
            </a:r>
          </a:p>
          <a:p>
            <a:r>
              <a:rPr lang="en-US" sz="2400" dirty="0">
                <a:solidFill>
                  <a:srgbClr val="002060"/>
                </a:solidFill>
                <a:latin typeface="Arial" panose="020B0604020202020204" pitchFamily="34" charset="0"/>
                <a:cs typeface="Arial" panose="020B0604020202020204" pitchFamily="34" charset="0"/>
              </a:rPr>
              <a:t>Meet DBHDD’s need for a skilled, high-performing workforce that supports the department’s mission and vision.  Ensure that we have the right people, in the right role, at the right time.</a:t>
            </a:r>
            <a:endParaRPr lang="en-US" sz="2400" b="1" u="sng"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7513982" y="1923117"/>
            <a:ext cx="4144618" cy="3816429"/>
          </a:xfrm>
          <a:prstGeom prst="rect">
            <a:avLst/>
          </a:prstGeom>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Mission</a:t>
            </a:r>
          </a:p>
          <a:p>
            <a:r>
              <a:rPr lang="en-US" sz="2400" dirty="0">
                <a:solidFill>
                  <a:srgbClr val="002060"/>
                </a:solidFill>
                <a:latin typeface="Arial" panose="020B0604020202020204" pitchFamily="34" charset="0"/>
                <a:cs typeface="Arial" panose="020B0604020202020204" pitchFamily="34" charset="0"/>
              </a:rPr>
              <a:t>Achieve an integrated, consistent approach to the development, execution, and administration of HR and Learning solutions and tools which maximize return and minimize risk associated with our human capital.         </a:t>
            </a:r>
          </a:p>
          <a:p>
            <a:pPr algn="r"/>
            <a:endParaRPr lang="en-US" sz="2600" b="1" u="sng" dirty="0">
              <a:solidFill>
                <a:srgbClr val="002060"/>
              </a:solidFill>
            </a:endParaRPr>
          </a:p>
        </p:txBody>
      </p:sp>
      <p:sp>
        <p:nvSpPr>
          <p:cNvPr id="2" name="Title 1"/>
          <p:cNvSpPr>
            <a:spLocks noGrp="1"/>
          </p:cNvSpPr>
          <p:nvPr>
            <p:ph type="title"/>
          </p:nvPr>
        </p:nvSpPr>
        <p:spPr>
          <a:xfrm>
            <a:off x="838200" y="145205"/>
            <a:ext cx="10820400" cy="1325563"/>
          </a:xfrm>
        </p:spPr>
        <p:txBody>
          <a:bodyPr/>
          <a:lstStyle/>
          <a:p>
            <a:r>
              <a:rPr lang="en-US" dirty="0">
                <a:solidFill>
                  <a:srgbClr val="002060"/>
                </a:solidFill>
              </a:rPr>
              <a:t>Human Resources and Learning Vision and Mission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943" y="2531165"/>
            <a:ext cx="1894113" cy="2687273"/>
          </a:xfrm>
          <a:prstGeom prst="rect">
            <a:avLst/>
          </a:prstGeom>
        </p:spPr>
      </p:pic>
    </p:spTree>
    <p:extLst>
      <p:ext uri="{BB962C8B-B14F-4D97-AF65-F5344CB8AC3E}">
        <p14:creationId xmlns:p14="http://schemas.microsoft.com/office/powerpoint/2010/main" val="3021958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8392" y="1679173"/>
            <a:ext cx="10989425" cy="1729046"/>
            <a:chOff x="648393" y="1679172"/>
            <a:chExt cx="8483294" cy="3438240"/>
          </a:xfrm>
        </p:grpSpPr>
        <p:sp>
          <p:nvSpPr>
            <p:cNvPr id="7" name="Freeform 6"/>
            <p:cNvSpPr/>
            <p:nvPr/>
          </p:nvSpPr>
          <p:spPr>
            <a:xfrm>
              <a:off x="648393"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Hospital Training Administration</a:t>
              </a:r>
            </a:p>
          </p:txBody>
        </p:sp>
        <p:sp>
          <p:nvSpPr>
            <p:cNvPr id="8" name="Freeform 7"/>
            <p:cNvSpPr/>
            <p:nvPr/>
          </p:nvSpPr>
          <p:spPr>
            <a:xfrm>
              <a:off x="3587700" y="1679174"/>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3"/>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Divisional, Office, and Community-Based Training</a:t>
              </a:r>
            </a:p>
          </p:txBody>
        </p:sp>
        <p:sp>
          <p:nvSpPr>
            <p:cNvPr id="9" name="Freeform 8"/>
            <p:cNvSpPr/>
            <p:nvPr/>
          </p:nvSpPr>
          <p:spPr>
            <a:xfrm>
              <a:off x="6459590" y="1679172"/>
              <a:ext cx="2672097" cy="3438238"/>
            </a:xfrm>
            <a:custGeom>
              <a:avLst/>
              <a:gdLst>
                <a:gd name="connsiteX0" fmla="*/ 0 w 3575219"/>
                <a:gd name="connsiteY0" fmla="*/ 0 h 2145131"/>
                <a:gd name="connsiteX1" fmla="*/ 3575219 w 3575219"/>
                <a:gd name="connsiteY1" fmla="*/ 0 h 2145131"/>
                <a:gd name="connsiteX2" fmla="*/ 3575219 w 3575219"/>
                <a:gd name="connsiteY2" fmla="*/ 2145131 h 2145131"/>
                <a:gd name="connsiteX3" fmla="*/ 0 w 3575219"/>
                <a:gd name="connsiteY3" fmla="*/ 2145131 h 2145131"/>
                <a:gd name="connsiteX4" fmla="*/ 0 w 3575219"/>
                <a:gd name="connsiteY4" fmla="*/ 0 h 214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219" h="2145131">
                  <a:moveTo>
                    <a:pt x="0" y="0"/>
                  </a:moveTo>
                  <a:lnTo>
                    <a:pt x="3575219" y="0"/>
                  </a:lnTo>
                  <a:lnTo>
                    <a:pt x="3575219" y="2145131"/>
                  </a:lnTo>
                  <a:lnTo>
                    <a:pt x="0" y="2145131"/>
                  </a:lnTo>
                  <a:lnTo>
                    <a:pt x="0" y="0"/>
                  </a:lnTo>
                  <a:close/>
                </a:path>
              </a:pathLst>
            </a:custGeom>
            <a:solidFill>
              <a:schemeClr val="accent4"/>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lvl="0" defTabSz="1689100">
                <a:lnSpc>
                  <a:spcPct val="90000"/>
                </a:lnSpc>
                <a:spcBef>
                  <a:spcPct val="0"/>
                </a:spcBef>
                <a:spcAft>
                  <a:spcPct val="35000"/>
                </a:spcAft>
              </a:pPr>
              <a:r>
                <a:rPr lang="en-US" sz="2800" dirty="0">
                  <a:latin typeface="Arial" charset="0"/>
                  <a:ea typeface="Arial" charset="0"/>
                  <a:cs typeface="Arial" charset="0"/>
                </a:rPr>
                <a:t>Learning Systems and Content Development</a:t>
              </a:r>
              <a:endParaRPr lang="en-US" sz="2800" kern="1200" dirty="0">
                <a:latin typeface="Arial" charset="0"/>
                <a:ea typeface="Arial" charset="0"/>
                <a:cs typeface="Arial" charset="0"/>
              </a:endParaRPr>
            </a:p>
          </p:txBody>
        </p:sp>
      </p:grpSp>
      <p:sp>
        <p:nvSpPr>
          <p:cNvPr id="2" name="Title 1"/>
          <p:cNvSpPr>
            <a:spLocks noGrp="1"/>
          </p:cNvSpPr>
          <p:nvPr>
            <p:ph type="title"/>
          </p:nvPr>
        </p:nvSpPr>
        <p:spPr/>
        <p:txBody>
          <a:bodyPr>
            <a:normAutofit/>
          </a:bodyPr>
          <a:lstStyle/>
          <a:p>
            <a:r>
              <a:rPr lang="en-US" dirty="0"/>
              <a:t>Learning Services</a:t>
            </a:r>
          </a:p>
        </p:txBody>
      </p:sp>
      <p:sp>
        <p:nvSpPr>
          <p:cNvPr id="4" name="Content Placeholder 3"/>
          <p:cNvSpPr>
            <a:spLocks noGrp="1"/>
          </p:cNvSpPr>
          <p:nvPr>
            <p:ph sz="half" idx="4294967295"/>
          </p:nvPr>
        </p:nvSpPr>
        <p:spPr>
          <a:xfrm>
            <a:off x="8213789" y="3517458"/>
            <a:ext cx="3759200" cy="3000896"/>
          </a:xfrm>
        </p:spPr>
        <p:txBody>
          <a:bodyPr>
            <a:normAutofit/>
          </a:bodyPr>
          <a:lstStyle/>
          <a:p>
            <a:r>
              <a:rPr lang="en-US" sz="2400" dirty="0"/>
              <a:t>Curriculum development</a:t>
            </a:r>
          </a:p>
          <a:p>
            <a:r>
              <a:rPr lang="en-US" sz="2400" dirty="0"/>
              <a:t>Coordination of the learning management system</a:t>
            </a:r>
          </a:p>
          <a:p>
            <a:r>
              <a:rPr lang="en-US" sz="2400" dirty="0"/>
              <a:t>Incorporation of cutting-edge training modalities</a:t>
            </a:r>
          </a:p>
        </p:txBody>
      </p:sp>
      <p:sp>
        <p:nvSpPr>
          <p:cNvPr id="12" name="Content Placeholder 3"/>
          <p:cNvSpPr>
            <a:spLocks noGrp="1"/>
          </p:cNvSpPr>
          <p:nvPr>
            <p:ph sz="half" idx="4294967295"/>
          </p:nvPr>
        </p:nvSpPr>
        <p:spPr>
          <a:xfrm>
            <a:off x="648392" y="3517458"/>
            <a:ext cx="3461487" cy="3000896"/>
          </a:xfrm>
        </p:spPr>
        <p:txBody>
          <a:bodyPr>
            <a:normAutofit/>
          </a:bodyPr>
          <a:lstStyle/>
          <a:p>
            <a:r>
              <a:rPr lang="en-US" sz="2400" dirty="0"/>
              <a:t>Skill development</a:t>
            </a:r>
          </a:p>
          <a:p>
            <a:r>
              <a:rPr lang="en-US" sz="2400" dirty="0"/>
              <a:t>Annual recertification courses</a:t>
            </a:r>
          </a:p>
          <a:p>
            <a:r>
              <a:rPr lang="en-US" sz="2400" dirty="0"/>
              <a:t>Staff support</a:t>
            </a:r>
          </a:p>
          <a:p>
            <a:endParaRPr lang="en-US" sz="2400" dirty="0"/>
          </a:p>
        </p:txBody>
      </p:sp>
      <p:sp>
        <p:nvSpPr>
          <p:cNvPr id="13" name="Content Placeholder 3"/>
          <p:cNvSpPr>
            <a:spLocks noGrp="1"/>
          </p:cNvSpPr>
          <p:nvPr>
            <p:ph sz="half" idx="4294967295"/>
          </p:nvPr>
        </p:nvSpPr>
        <p:spPr>
          <a:xfrm>
            <a:off x="4456028" y="3517458"/>
            <a:ext cx="3461487" cy="3000896"/>
          </a:xfrm>
        </p:spPr>
        <p:txBody>
          <a:bodyPr>
            <a:normAutofit/>
          </a:bodyPr>
          <a:lstStyle/>
          <a:p>
            <a:r>
              <a:rPr lang="en-US" sz="2400" dirty="0"/>
              <a:t>Project development, management, and coordination</a:t>
            </a:r>
          </a:p>
          <a:p>
            <a:r>
              <a:rPr lang="en-US" sz="2400" dirty="0"/>
              <a:t>Delivery of learning solutions to DBHDD staff and provider network</a:t>
            </a:r>
          </a:p>
        </p:txBody>
      </p:sp>
    </p:spTree>
    <p:extLst>
      <p:ext uri="{BB962C8B-B14F-4D97-AF65-F5344CB8AC3E}">
        <p14:creationId xmlns:p14="http://schemas.microsoft.com/office/powerpoint/2010/main" val="49769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7447"/>
            <a:ext cx="12192000" cy="56805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 name="Content Placeholder 1"/>
          <p:cNvSpPr>
            <a:spLocks noGrp="1"/>
          </p:cNvSpPr>
          <p:nvPr>
            <p:ph sz="half" idx="2"/>
          </p:nvPr>
        </p:nvSpPr>
        <p:spPr>
          <a:xfrm>
            <a:off x="6375400" y="1752722"/>
            <a:ext cx="4978400" cy="4351338"/>
          </a:xfrm>
        </p:spPr>
        <p:txBody>
          <a:bodyPr>
            <a:normAutofit/>
          </a:bodyPr>
          <a:lstStyle/>
          <a:p>
            <a:pPr marL="0" indent="0">
              <a:lnSpc>
                <a:spcPct val="100000"/>
              </a:lnSpc>
              <a:spcAft>
                <a:spcPts val="1800"/>
              </a:spcAft>
              <a:buNone/>
            </a:pPr>
            <a:r>
              <a:rPr lang="en-US" sz="3200" dirty="0">
                <a:solidFill>
                  <a:schemeClr val="bg1"/>
                </a:solidFill>
              </a:rPr>
              <a:t>Strength Deployment Inventory </a:t>
            </a:r>
          </a:p>
          <a:p>
            <a:pPr marL="0" indent="0">
              <a:lnSpc>
                <a:spcPct val="100000"/>
              </a:lnSpc>
              <a:spcAft>
                <a:spcPts val="1800"/>
              </a:spcAft>
              <a:buNone/>
            </a:pPr>
            <a:endParaRPr lang="en-US" sz="800" dirty="0">
              <a:solidFill>
                <a:schemeClr val="bg1"/>
              </a:solidFill>
            </a:endParaRPr>
          </a:p>
          <a:p>
            <a:pPr marL="0" indent="0">
              <a:lnSpc>
                <a:spcPct val="100000"/>
              </a:lnSpc>
              <a:spcAft>
                <a:spcPts val="1800"/>
              </a:spcAft>
              <a:buNone/>
            </a:pPr>
            <a:r>
              <a:rPr lang="en-US" sz="3200" dirty="0">
                <a:solidFill>
                  <a:schemeClr val="bg1"/>
                </a:solidFill>
              </a:rPr>
              <a:t>DBHDD University</a:t>
            </a:r>
          </a:p>
          <a:p>
            <a:pPr marL="0" indent="0">
              <a:lnSpc>
                <a:spcPct val="100000"/>
              </a:lnSpc>
              <a:spcAft>
                <a:spcPts val="1800"/>
              </a:spcAft>
              <a:buNone/>
            </a:pPr>
            <a:endParaRPr lang="en-US" sz="2400" dirty="0">
              <a:solidFill>
                <a:schemeClr val="bg1"/>
              </a:solidFill>
            </a:endParaRPr>
          </a:p>
          <a:p>
            <a:pPr marL="0" indent="0">
              <a:lnSpc>
                <a:spcPct val="100000"/>
              </a:lnSpc>
              <a:spcAft>
                <a:spcPts val="1800"/>
              </a:spcAft>
              <a:buNone/>
            </a:pPr>
            <a:r>
              <a:rPr lang="en-US" sz="3200" dirty="0">
                <a:solidFill>
                  <a:schemeClr val="bg1"/>
                </a:solidFill>
              </a:rPr>
              <a:t>Symposiums</a:t>
            </a:r>
          </a:p>
        </p:txBody>
      </p:sp>
      <p:sp>
        <p:nvSpPr>
          <p:cNvPr id="20" name="Content Placeholder 19"/>
          <p:cNvSpPr>
            <a:spLocks noGrp="1"/>
          </p:cNvSpPr>
          <p:nvPr>
            <p:ph sz="half" idx="1"/>
          </p:nvPr>
        </p:nvSpPr>
        <p:spPr>
          <a:xfrm>
            <a:off x="838200" y="1752722"/>
            <a:ext cx="4699000" cy="4976605"/>
          </a:xfrm>
        </p:spPr>
        <p:txBody>
          <a:bodyPr>
            <a:noAutofit/>
          </a:bodyPr>
          <a:lstStyle/>
          <a:p>
            <a:pPr marL="0" indent="0">
              <a:lnSpc>
                <a:spcPct val="100000"/>
              </a:lnSpc>
              <a:spcAft>
                <a:spcPts val="1800"/>
              </a:spcAft>
              <a:buNone/>
            </a:pPr>
            <a:r>
              <a:rPr lang="en-US" sz="3200" dirty="0">
                <a:solidFill>
                  <a:schemeClr val="bg1"/>
                </a:solidFill>
              </a:rPr>
              <a:t>New Staff Orientation</a:t>
            </a:r>
          </a:p>
          <a:p>
            <a:pPr marL="0" indent="0">
              <a:lnSpc>
                <a:spcPct val="100000"/>
              </a:lnSpc>
              <a:spcAft>
                <a:spcPts val="1800"/>
              </a:spcAft>
              <a:buNone/>
            </a:pPr>
            <a:r>
              <a:rPr lang="en-US" sz="3200" dirty="0">
                <a:solidFill>
                  <a:schemeClr val="bg1"/>
                </a:solidFill>
              </a:rPr>
              <a:t> </a:t>
            </a:r>
          </a:p>
          <a:p>
            <a:pPr marL="0" indent="0">
              <a:lnSpc>
                <a:spcPct val="100000"/>
              </a:lnSpc>
              <a:spcAft>
                <a:spcPts val="1800"/>
              </a:spcAft>
              <a:buNone/>
            </a:pPr>
            <a:r>
              <a:rPr lang="en-US" sz="3200" dirty="0">
                <a:solidFill>
                  <a:schemeClr val="bg1"/>
                </a:solidFill>
              </a:rPr>
              <a:t>Management Academy</a:t>
            </a:r>
          </a:p>
          <a:p>
            <a:pPr marL="0" indent="0">
              <a:lnSpc>
                <a:spcPct val="100000"/>
              </a:lnSpc>
              <a:spcAft>
                <a:spcPts val="1800"/>
              </a:spcAft>
              <a:buNone/>
            </a:pPr>
            <a:endParaRPr lang="en-US" sz="3200" dirty="0">
              <a:solidFill>
                <a:schemeClr val="bg1"/>
              </a:solidFill>
            </a:endParaRPr>
          </a:p>
          <a:p>
            <a:pPr marL="0" indent="0">
              <a:lnSpc>
                <a:spcPct val="100000"/>
              </a:lnSpc>
              <a:spcAft>
                <a:spcPts val="1800"/>
              </a:spcAft>
              <a:buNone/>
            </a:pPr>
            <a:r>
              <a:rPr lang="en-US" sz="3200" dirty="0">
                <a:solidFill>
                  <a:schemeClr val="bg1"/>
                </a:solidFill>
              </a:rPr>
              <a:t>Learning Collaboratives</a:t>
            </a:r>
          </a:p>
        </p:txBody>
      </p:sp>
      <p:sp>
        <p:nvSpPr>
          <p:cNvPr id="19" name="Title 18"/>
          <p:cNvSpPr>
            <a:spLocks noGrp="1"/>
          </p:cNvSpPr>
          <p:nvPr>
            <p:ph type="title"/>
          </p:nvPr>
        </p:nvSpPr>
        <p:spPr>
          <a:xfrm>
            <a:off x="838200" y="195080"/>
            <a:ext cx="10896600" cy="1325563"/>
          </a:xfrm>
        </p:spPr>
        <p:txBody>
          <a:bodyPr/>
          <a:lstStyle/>
          <a:p>
            <a:r>
              <a:rPr lang="en-US" dirty="0"/>
              <a:t>DBHDD Learning </a:t>
            </a:r>
          </a:p>
        </p:txBody>
      </p:sp>
      <p:cxnSp>
        <p:nvCxnSpPr>
          <p:cNvPr id="5" name="Straight Connector 4"/>
          <p:cNvCxnSpPr/>
          <p:nvPr/>
        </p:nvCxnSpPr>
        <p:spPr>
          <a:xfrm>
            <a:off x="5896494" y="1752722"/>
            <a:ext cx="0" cy="4549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87479" y="2942841"/>
            <a:ext cx="43561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7479" y="4436147"/>
            <a:ext cx="43561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75400" y="2942841"/>
            <a:ext cx="43561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75400" y="4436147"/>
            <a:ext cx="43561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187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7447"/>
            <a:ext cx="12192000" cy="56805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 name="Content Placeholder 1"/>
          <p:cNvSpPr>
            <a:spLocks noGrp="1"/>
          </p:cNvSpPr>
          <p:nvPr>
            <p:ph sz="half" idx="2"/>
          </p:nvPr>
        </p:nvSpPr>
        <p:spPr>
          <a:xfrm>
            <a:off x="6375400" y="1752722"/>
            <a:ext cx="4978400" cy="4351338"/>
          </a:xfrm>
        </p:spPr>
        <p:txBody>
          <a:bodyPr>
            <a:normAutofit/>
          </a:bodyPr>
          <a:lstStyle/>
          <a:p>
            <a:pPr marL="0" indent="0">
              <a:lnSpc>
                <a:spcPct val="100000"/>
              </a:lnSpc>
              <a:spcAft>
                <a:spcPts val="1800"/>
              </a:spcAft>
              <a:buNone/>
            </a:pPr>
            <a:r>
              <a:rPr lang="en-US" sz="3200" dirty="0">
                <a:solidFill>
                  <a:schemeClr val="bg1"/>
                </a:solidFill>
              </a:rPr>
              <a:t>Commissioner’s Report</a:t>
            </a:r>
          </a:p>
          <a:p>
            <a:pPr marL="0" indent="0">
              <a:lnSpc>
                <a:spcPct val="100000"/>
              </a:lnSpc>
              <a:spcAft>
                <a:spcPts val="1800"/>
              </a:spcAft>
              <a:buNone/>
            </a:pPr>
            <a:r>
              <a:rPr lang="en-US" sz="3200" dirty="0">
                <a:solidFill>
                  <a:schemeClr val="bg1"/>
                </a:solidFill>
              </a:rPr>
              <a:t>Chair’s Report</a:t>
            </a:r>
          </a:p>
          <a:p>
            <a:pPr marL="0" indent="0">
              <a:lnSpc>
                <a:spcPct val="100000"/>
              </a:lnSpc>
              <a:spcAft>
                <a:spcPts val="1800"/>
              </a:spcAft>
              <a:buNone/>
            </a:pPr>
            <a:r>
              <a:rPr lang="en-US" sz="3200" dirty="0">
                <a:solidFill>
                  <a:schemeClr val="bg1"/>
                </a:solidFill>
              </a:rPr>
              <a:t>Public Comment</a:t>
            </a:r>
          </a:p>
          <a:p>
            <a:pPr marL="0" indent="0">
              <a:lnSpc>
                <a:spcPct val="100000"/>
              </a:lnSpc>
              <a:spcAft>
                <a:spcPts val="1800"/>
              </a:spcAft>
              <a:buNone/>
            </a:pPr>
            <a:r>
              <a:rPr lang="en-US" sz="3200" dirty="0">
                <a:solidFill>
                  <a:schemeClr val="bg1"/>
                </a:solidFill>
              </a:rPr>
              <a:t>Next Meeting Date</a:t>
            </a:r>
          </a:p>
          <a:p>
            <a:pPr marL="0" indent="0">
              <a:lnSpc>
                <a:spcPct val="100000"/>
              </a:lnSpc>
              <a:spcAft>
                <a:spcPts val="1800"/>
              </a:spcAft>
              <a:buNone/>
            </a:pPr>
            <a:endParaRPr lang="en-US" sz="3200" dirty="0">
              <a:solidFill>
                <a:schemeClr val="bg1"/>
              </a:solidFill>
            </a:endParaRPr>
          </a:p>
        </p:txBody>
      </p:sp>
      <p:sp>
        <p:nvSpPr>
          <p:cNvPr id="20" name="Content Placeholder 19"/>
          <p:cNvSpPr>
            <a:spLocks noGrp="1"/>
          </p:cNvSpPr>
          <p:nvPr>
            <p:ph sz="half" idx="1"/>
          </p:nvPr>
        </p:nvSpPr>
        <p:spPr>
          <a:xfrm>
            <a:off x="838200" y="1752722"/>
            <a:ext cx="4699000" cy="5188404"/>
          </a:xfrm>
        </p:spPr>
        <p:txBody>
          <a:bodyPr>
            <a:noAutofit/>
          </a:bodyPr>
          <a:lstStyle/>
          <a:p>
            <a:pPr marL="0" indent="0">
              <a:lnSpc>
                <a:spcPct val="100000"/>
              </a:lnSpc>
              <a:spcAft>
                <a:spcPts val="1800"/>
              </a:spcAft>
              <a:buNone/>
            </a:pPr>
            <a:r>
              <a:rPr lang="en-US" sz="3200" dirty="0">
                <a:solidFill>
                  <a:schemeClr val="bg1"/>
                </a:solidFill>
              </a:rPr>
              <a:t>Call to Order</a:t>
            </a:r>
          </a:p>
          <a:p>
            <a:pPr marL="0" indent="0">
              <a:lnSpc>
                <a:spcPct val="100000"/>
              </a:lnSpc>
              <a:spcAft>
                <a:spcPts val="1800"/>
              </a:spcAft>
              <a:buNone/>
            </a:pPr>
            <a:r>
              <a:rPr lang="en-US" sz="3200" dirty="0">
                <a:solidFill>
                  <a:schemeClr val="bg1"/>
                </a:solidFill>
              </a:rPr>
              <a:t>Recovery Speaker</a:t>
            </a:r>
          </a:p>
          <a:p>
            <a:pPr marL="0" indent="0">
              <a:lnSpc>
                <a:spcPct val="100000"/>
              </a:lnSpc>
              <a:spcAft>
                <a:spcPts val="1800"/>
              </a:spcAft>
              <a:buNone/>
            </a:pPr>
            <a:r>
              <a:rPr lang="en-US" sz="3200" dirty="0">
                <a:solidFill>
                  <a:schemeClr val="bg1"/>
                </a:solidFill>
              </a:rPr>
              <a:t>Action Items</a:t>
            </a:r>
            <a:br>
              <a:rPr lang="en-US" sz="3200" dirty="0">
                <a:solidFill>
                  <a:schemeClr val="bg1"/>
                </a:solidFill>
              </a:rPr>
            </a:br>
            <a:r>
              <a:rPr lang="en-US" sz="3200" dirty="0">
                <a:solidFill>
                  <a:schemeClr val="bg1"/>
                </a:solidFill>
              </a:rPr>
              <a:t>   Minutes</a:t>
            </a:r>
            <a:br>
              <a:rPr lang="en-US" sz="3200" dirty="0">
                <a:solidFill>
                  <a:schemeClr val="bg1"/>
                </a:solidFill>
              </a:rPr>
            </a:br>
            <a:r>
              <a:rPr lang="en-US" sz="3200" dirty="0">
                <a:solidFill>
                  <a:schemeClr val="bg1"/>
                </a:solidFill>
              </a:rPr>
              <a:t>   Bond Resolution</a:t>
            </a:r>
          </a:p>
        </p:txBody>
      </p:sp>
      <p:sp>
        <p:nvSpPr>
          <p:cNvPr id="19" name="Title 18"/>
          <p:cNvSpPr>
            <a:spLocks noGrp="1"/>
          </p:cNvSpPr>
          <p:nvPr>
            <p:ph type="title"/>
          </p:nvPr>
        </p:nvSpPr>
        <p:spPr>
          <a:xfrm>
            <a:off x="838200" y="195080"/>
            <a:ext cx="10896600" cy="1325563"/>
          </a:xfrm>
        </p:spPr>
        <p:txBody>
          <a:bodyPr/>
          <a:lstStyle/>
          <a:p>
            <a:r>
              <a:rPr lang="en-US" dirty="0"/>
              <a:t>Agenda </a:t>
            </a:r>
          </a:p>
        </p:txBody>
      </p:sp>
      <p:cxnSp>
        <p:nvCxnSpPr>
          <p:cNvPr id="5" name="Straight Connector 4"/>
          <p:cNvCxnSpPr/>
          <p:nvPr/>
        </p:nvCxnSpPr>
        <p:spPr>
          <a:xfrm>
            <a:off x="5896494" y="1752722"/>
            <a:ext cx="0" cy="4549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838200" y="2494107"/>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200" y="3299576"/>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75400" y="2490124"/>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 y="5103866"/>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77615" y="4980024"/>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75400" y="3309101"/>
            <a:ext cx="435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75400" y="4188461"/>
            <a:ext cx="4356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9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2006599" y="742600"/>
            <a:ext cx="8916325" cy="5334000"/>
          </a:xfrm>
        </p:spPr>
        <p:txBody>
          <a:bodyPr>
            <a:normAutofit fontScale="90000"/>
          </a:bodyPr>
          <a:lstStyle/>
          <a:p>
            <a:pPr>
              <a:lnSpc>
                <a:spcPct val="100000"/>
              </a:lnSpc>
            </a:pPr>
            <a:br>
              <a:rPr lang="en-US" dirty="0">
                <a:solidFill>
                  <a:schemeClr val="bg1"/>
                </a:solidFill>
              </a:rPr>
            </a:br>
            <a:r>
              <a:rPr lang="en-US" sz="4400" dirty="0">
                <a:solidFill>
                  <a:schemeClr val="bg1"/>
                </a:solidFill>
              </a:rPr>
              <a:t>Learning and innovation go hand in hand.  The arrogance of success is to think that what you did yesterday will be sufficient for tomorrow. </a:t>
            </a:r>
            <a:br>
              <a:rPr lang="en-US" sz="4400" dirty="0"/>
            </a:br>
            <a:br>
              <a:rPr lang="en-US" sz="4400" dirty="0"/>
            </a:br>
            <a:r>
              <a:rPr lang="en-US" sz="4400" dirty="0">
                <a:solidFill>
                  <a:schemeClr val="bg1"/>
                </a:solidFill>
              </a:rPr>
              <a:t>- William Pollard</a:t>
            </a:r>
            <a:br>
              <a:rPr lang="en-US" sz="4400" dirty="0"/>
            </a:br>
            <a:br>
              <a:rPr lang="en-US" sz="4400" dirty="0">
                <a:solidFill>
                  <a:schemeClr val="bg1"/>
                </a:solidFill>
              </a:rPr>
            </a:br>
            <a:br>
              <a:rPr lang="en-US" sz="4400" dirty="0">
                <a:solidFill>
                  <a:schemeClr val="bg1"/>
                </a:solidFill>
              </a:rPr>
            </a:br>
            <a:endParaRPr lang="en-US" sz="1800" dirty="0">
              <a:solidFill>
                <a:schemeClr val="bg1"/>
              </a:solidFill>
            </a:endParaRPr>
          </a:p>
        </p:txBody>
      </p:sp>
      <p:sp>
        <p:nvSpPr>
          <p:cNvPr id="4" name="TextBox 3"/>
          <p:cNvSpPr txBox="1"/>
          <p:nvPr/>
        </p:nvSpPr>
        <p:spPr>
          <a:xfrm>
            <a:off x="1477125" y="639555"/>
            <a:ext cx="684184" cy="1569660"/>
          </a:xfrm>
          <a:prstGeom prst="rect">
            <a:avLst/>
          </a:prstGeom>
          <a:noFill/>
        </p:spPr>
        <p:txBody>
          <a:bodyPr wrap="square" rtlCol="0">
            <a:spAutoFit/>
          </a:bodyPr>
          <a:lstStyle/>
          <a:p>
            <a:r>
              <a:rPr lang="en-US" sz="9600" dirty="0">
                <a:solidFill>
                  <a:schemeClr val="bg1"/>
                </a:solidFill>
                <a:latin typeface="Arial" charset="0"/>
                <a:ea typeface="Arial" charset="0"/>
                <a:cs typeface="Arial" charset="0"/>
              </a:rPr>
              <a:t>“</a:t>
            </a:r>
          </a:p>
        </p:txBody>
      </p:sp>
      <p:sp>
        <p:nvSpPr>
          <p:cNvPr id="5" name="TextBox 4"/>
          <p:cNvSpPr txBox="1"/>
          <p:nvPr/>
        </p:nvSpPr>
        <p:spPr>
          <a:xfrm>
            <a:off x="7934990" y="2644170"/>
            <a:ext cx="1092200" cy="1569660"/>
          </a:xfrm>
          <a:prstGeom prst="rect">
            <a:avLst/>
          </a:prstGeom>
          <a:noFill/>
        </p:spPr>
        <p:txBody>
          <a:bodyPr wrap="square" rtlCol="0">
            <a:spAutoFit/>
          </a:bodyPr>
          <a:lstStyle/>
          <a:p>
            <a:r>
              <a:rPr lang="en-US" sz="9600"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26786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Learning Innovation</a:t>
            </a:r>
          </a:p>
        </p:txBody>
      </p:sp>
      <p:grpSp>
        <p:nvGrpSpPr>
          <p:cNvPr id="13" name="Group 12"/>
          <p:cNvGrpSpPr/>
          <p:nvPr/>
        </p:nvGrpSpPr>
        <p:grpSpPr>
          <a:xfrm>
            <a:off x="478971" y="2057749"/>
            <a:ext cx="11225349" cy="2724602"/>
            <a:chOff x="478971" y="2057748"/>
            <a:chExt cx="11822177" cy="2869463"/>
          </a:xfrm>
        </p:grpSpPr>
        <p:sp>
          <p:nvSpPr>
            <p:cNvPr id="5" name="Oval 4"/>
            <p:cNvSpPr/>
            <p:nvPr/>
          </p:nvSpPr>
          <p:spPr>
            <a:xfrm>
              <a:off x="478971" y="2077714"/>
              <a:ext cx="2849497" cy="2849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Oval 5"/>
            <p:cNvSpPr/>
            <p:nvPr/>
          </p:nvSpPr>
          <p:spPr>
            <a:xfrm>
              <a:off x="3469865" y="2077714"/>
              <a:ext cx="2849497" cy="28494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Oval 6"/>
            <p:cNvSpPr/>
            <p:nvPr/>
          </p:nvSpPr>
          <p:spPr>
            <a:xfrm>
              <a:off x="6460758" y="2057748"/>
              <a:ext cx="2849497" cy="28494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1"/>
            <p:cNvSpPr txBox="1">
              <a:spLocks/>
            </p:cNvSpPr>
            <p:nvPr/>
          </p:nvSpPr>
          <p:spPr>
            <a:xfrm>
              <a:off x="478971" y="2681173"/>
              <a:ext cx="2797779" cy="1811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Applications and Gamification</a:t>
              </a:r>
            </a:p>
          </p:txBody>
        </p:sp>
        <p:sp>
          <p:nvSpPr>
            <p:cNvPr id="9" name="Content Placeholder 1"/>
            <p:cNvSpPr txBox="1">
              <a:spLocks/>
            </p:cNvSpPr>
            <p:nvPr/>
          </p:nvSpPr>
          <p:spPr>
            <a:xfrm>
              <a:off x="3538174" y="2927477"/>
              <a:ext cx="2729470" cy="1811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Mobile Learning</a:t>
              </a:r>
            </a:p>
            <a:p>
              <a:pPr lvl="1">
                <a:lnSpc>
                  <a:spcPct val="100000"/>
                </a:lnSpc>
              </a:pPr>
              <a:endParaRPr lang="en-US" sz="2800" dirty="0"/>
            </a:p>
            <a:p>
              <a:pPr marL="457200" lvl="1" indent="0">
                <a:lnSpc>
                  <a:spcPct val="100000"/>
                </a:lnSpc>
                <a:buFont typeface="Arial"/>
                <a:buNone/>
              </a:pPr>
              <a:endParaRPr lang="en-US" sz="2800" dirty="0"/>
            </a:p>
            <a:p>
              <a:pPr lvl="1">
                <a:lnSpc>
                  <a:spcPct val="100000"/>
                </a:lnSpc>
              </a:pPr>
              <a:endParaRPr lang="en-US" sz="2800" dirty="0"/>
            </a:p>
            <a:p>
              <a:pPr lvl="1">
                <a:lnSpc>
                  <a:spcPct val="100000"/>
                </a:lnSpc>
              </a:pPr>
              <a:endParaRPr lang="en-US" sz="2800" dirty="0"/>
            </a:p>
            <a:p>
              <a:pPr lvl="1">
                <a:lnSpc>
                  <a:spcPct val="100000"/>
                </a:lnSpc>
              </a:pPr>
              <a:endParaRPr lang="en-US" sz="2800" dirty="0"/>
            </a:p>
          </p:txBody>
        </p:sp>
        <p:sp>
          <p:nvSpPr>
            <p:cNvPr id="10" name="Content Placeholder 1"/>
            <p:cNvSpPr txBox="1">
              <a:spLocks/>
            </p:cNvSpPr>
            <p:nvPr/>
          </p:nvSpPr>
          <p:spPr>
            <a:xfrm>
              <a:off x="6460758" y="2927477"/>
              <a:ext cx="2797780" cy="1811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Organizational Development</a:t>
              </a:r>
              <a:endParaRPr lang="en-US" dirty="0"/>
            </a:p>
          </p:txBody>
        </p:sp>
        <p:sp>
          <p:nvSpPr>
            <p:cNvPr id="11" name="Oval 10"/>
            <p:cNvSpPr/>
            <p:nvPr/>
          </p:nvSpPr>
          <p:spPr>
            <a:xfrm>
              <a:off x="9451651" y="2077714"/>
              <a:ext cx="2849497" cy="28494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Content Placeholder 1"/>
            <p:cNvSpPr txBox="1">
              <a:spLocks/>
            </p:cNvSpPr>
            <p:nvPr/>
          </p:nvSpPr>
          <p:spPr>
            <a:xfrm>
              <a:off x="9451651" y="2947443"/>
              <a:ext cx="2849497" cy="1811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bg1"/>
                  </a:solidFill>
                </a:rPr>
                <a:t>Personal Growth</a:t>
              </a:r>
              <a:endParaRPr lang="en-US" dirty="0"/>
            </a:p>
          </p:txBody>
        </p:sp>
      </p:grpSp>
    </p:spTree>
    <p:extLst>
      <p:ext uri="{BB962C8B-B14F-4D97-AF65-F5344CB8AC3E}">
        <p14:creationId xmlns:p14="http://schemas.microsoft.com/office/powerpoint/2010/main" val="142190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CC63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1850" y="2319130"/>
            <a:ext cx="10515600" cy="1633745"/>
          </a:xfrm>
        </p:spPr>
        <p:txBody>
          <a:bodyPr/>
          <a:lstStyle/>
          <a:p>
            <a:r>
              <a:rPr lang="en-US" dirty="0"/>
              <a:t>Questions?</a:t>
            </a:r>
          </a:p>
        </p:txBody>
      </p:sp>
    </p:spTree>
    <p:extLst>
      <p:ext uri="{BB962C8B-B14F-4D97-AF65-F5344CB8AC3E}">
        <p14:creationId xmlns:p14="http://schemas.microsoft.com/office/powerpoint/2010/main" val="28426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a:solidFill>
                  <a:schemeClr val="accent4"/>
                </a:solidFill>
              </a:rPr>
              <a:t>Commissioner’s Remarks</a:t>
            </a:r>
            <a:br>
              <a:rPr lang="en-US" sz="6000" dirty="0">
                <a:solidFill>
                  <a:schemeClr val="accent4"/>
                </a:solidFill>
              </a:rPr>
            </a:br>
            <a:br>
              <a:rPr lang="en-US" sz="6000" dirty="0">
                <a:solidFill>
                  <a:schemeClr val="accent4"/>
                </a:solidFill>
              </a:rPr>
            </a:br>
            <a:r>
              <a:rPr lang="en-US" sz="4800" dirty="0">
                <a:solidFill>
                  <a:schemeClr val="accent4"/>
                </a:solidFill>
              </a:rPr>
              <a:t>Judy Fitzgerald</a:t>
            </a:r>
            <a:br>
              <a:rPr lang="en-US" sz="4800" dirty="0">
                <a:solidFill>
                  <a:schemeClr val="accent4"/>
                </a:solidFill>
              </a:rPr>
            </a:br>
            <a:r>
              <a:rPr lang="en-US" sz="4800" dirty="0">
                <a:solidFill>
                  <a:schemeClr val="accent4"/>
                </a:solidFill>
              </a:rPr>
              <a:t>Commissioner</a:t>
            </a:r>
            <a:endParaRPr lang="en-US" sz="6000" dirty="0">
              <a:solidFill>
                <a:schemeClr val="accent4"/>
              </a:solidFill>
            </a:endParaRPr>
          </a:p>
        </p:txBody>
      </p:sp>
    </p:spTree>
    <p:extLst>
      <p:ext uri="{BB962C8B-B14F-4D97-AF65-F5344CB8AC3E}">
        <p14:creationId xmlns:p14="http://schemas.microsoft.com/office/powerpoint/2010/main" val="2737025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9C90-DAB8-48B9-9B5B-5E37D3E6BB7B}"/>
              </a:ext>
            </a:extLst>
          </p:cNvPr>
          <p:cNvSpPr>
            <a:spLocks noGrp="1"/>
          </p:cNvSpPr>
          <p:nvPr>
            <p:ph type="title"/>
          </p:nvPr>
        </p:nvSpPr>
        <p:spPr/>
        <p:txBody>
          <a:bodyPr/>
          <a:lstStyle/>
          <a:p>
            <a:r>
              <a:rPr lang="en-US" dirty="0"/>
              <a:t>Commissioner’s Remarks</a:t>
            </a:r>
          </a:p>
        </p:txBody>
      </p:sp>
      <p:sp>
        <p:nvSpPr>
          <p:cNvPr id="5" name="Content Placeholder 4">
            <a:extLst>
              <a:ext uri="{FF2B5EF4-FFF2-40B4-BE49-F238E27FC236}">
                <a16:creationId xmlns:a16="http://schemas.microsoft.com/office/drawing/2014/main" id="{5AF609D6-F885-437B-BCBC-62E639220771}"/>
              </a:ext>
            </a:extLst>
          </p:cNvPr>
          <p:cNvSpPr>
            <a:spLocks noGrp="1"/>
          </p:cNvSpPr>
          <p:nvPr>
            <p:ph idx="1"/>
          </p:nvPr>
        </p:nvSpPr>
        <p:spPr/>
        <p:txBody>
          <a:bodyPr/>
          <a:lstStyle/>
          <a:p>
            <a:r>
              <a:rPr lang="en-US" dirty="0"/>
              <a:t>Monica Johnson, LPC Director, Division of Behavioral Health</a:t>
            </a:r>
            <a:endParaRPr lang="en-US" dirty="0">
              <a:hlinkClick r:id="rId2"/>
            </a:endParaRPr>
          </a:p>
          <a:p>
            <a:pPr lvl="1"/>
            <a:r>
              <a:rPr lang="en-US" dirty="0">
                <a:hlinkClick r:id="rId2"/>
              </a:rPr>
              <a:t>https://www.facebook.com/WeekendExpressHLN/videos/1727691183934279/</a:t>
            </a:r>
            <a:r>
              <a:rPr lang="en-US" dirty="0"/>
              <a:t> </a:t>
            </a:r>
          </a:p>
          <a:p>
            <a:endParaRPr lang="en-US" dirty="0">
              <a:hlinkClick r:id="rId3"/>
            </a:endParaRPr>
          </a:p>
          <a:p>
            <a:r>
              <a:rPr lang="en-US" dirty="0"/>
              <a:t>Suicide Prevention PSA</a:t>
            </a:r>
            <a:endParaRPr lang="en-US" dirty="0">
              <a:hlinkClick r:id="rId3"/>
            </a:endParaRPr>
          </a:p>
          <a:p>
            <a:pPr lvl="1"/>
            <a:r>
              <a:rPr lang="en-US" dirty="0">
                <a:hlinkClick r:id="rId3"/>
              </a:rPr>
              <a:t>https://youtu.be/2O7MUemrYPs</a:t>
            </a:r>
            <a:r>
              <a:rPr lang="en-US" dirty="0"/>
              <a:t> </a:t>
            </a:r>
          </a:p>
        </p:txBody>
      </p:sp>
    </p:spTree>
    <p:extLst>
      <p:ext uri="{BB962C8B-B14F-4D97-AF65-F5344CB8AC3E}">
        <p14:creationId xmlns:p14="http://schemas.microsoft.com/office/powerpoint/2010/main" val="1791206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Chair’s Report</a:t>
            </a:r>
            <a:br>
              <a:rPr lang="en-US" sz="6000" dirty="0">
                <a:solidFill>
                  <a:schemeClr val="accent4"/>
                </a:solidFill>
              </a:rPr>
            </a:br>
            <a:br>
              <a:rPr lang="en-US" sz="6000" dirty="0">
                <a:solidFill>
                  <a:schemeClr val="accent4"/>
                </a:solidFill>
              </a:rPr>
            </a:br>
            <a:r>
              <a:rPr lang="en-US" sz="4800" dirty="0">
                <a:solidFill>
                  <a:schemeClr val="accent4"/>
                </a:solidFill>
              </a:rPr>
              <a:t>Kim Ryan </a:t>
            </a:r>
            <a:br>
              <a:rPr lang="en-US" sz="4800" dirty="0">
                <a:solidFill>
                  <a:schemeClr val="accent4"/>
                </a:solidFill>
              </a:rPr>
            </a:br>
            <a:r>
              <a:rPr lang="en-US" sz="4800" dirty="0">
                <a:solidFill>
                  <a:schemeClr val="accent4"/>
                </a:solidFill>
              </a:rPr>
              <a:t>Chair</a:t>
            </a:r>
            <a:endParaRPr lang="en-US" sz="6000" dirty="0">
              <a:solidFill>
                <a:schemeClr val="accent4"/>
              </a:solidFill>
            </a:endParaRPr>
          </a:p>
        </p:txBody>
      </p:sp>
    </p:spTree>
    <p:extLst>
      <p:ext uri="{BB962C8B-B14F-4D97-AF65-F5344CB8AC3E}">
        <p14:creationId xmlns:p14="http://schemas.microsoft.com/office/powerpoint/2010/main" val="3499330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6000" dirty="0">
                <a:solidFill>
                  <a:schemeClr val="accent4"/>
                </a:solidFill>
              </a:rPr>
              <a:t>Public Comment</a:t>
            </a:r>
          </a:p>
        </p:txBody>
      </p:sp>
    </p:spTree>
    <p:extLst>
      <p:ext uri="{BB962C8B-B14F-4D97-AF65-F5344CB8AC3E}">
        <p14:creationId xmlns:p14="http://schemas.microsoft.com/office/powerpoint/2010/main" val="143914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Next Board Meeting</a:t>
            </a:r>
            <a:br>
              <a:rPr lang="en-US" sz="6000" dirty="0">
                <a:solidFill>
                  <a:schemeClr val="accent4"/>
                </a:solidFill>
              </a:rPr>
            </a:br>
            <a:br>
              <a:rPr lang="en-US" sz="6000" dirty="0">
                <a:solidFill>
                  <a:schemeClr val="accent4"/>
                </a:solidFill>
              </a:rPr>
            </a:br>
            <a:r>
              <a:rPr lang="en-US" sz="4800" dirty="0">
                <a:solidFill>
                  <a:schemeClr val="accent4"/>
                </a:solidFill>
              </a:rPr>
              <a:t>Thursday, August 16, 2018</a:t>
            </a:r>
            <a:br>
              <a:rPr lang="en-US" sz="4800" dirty="0">
                <a:solidFill>
                  <a:schemeClr val="accent4"/>
                </a:solidFill>
              </a:rPr>
            </a:br>
            <a:r>
              <a:rPr lang="en-US" sz="4800" dirty="0">
                <a:solidFill>
                  <a:schemeClr val="accent4"/>
                </a:solidFill>
              </a:rPr>
              <a:t>1:00 p.m.</a:t>
            </a:r>
            <a:endParaRPr lang="en-US" sz="6000" dirty="0">
              <a:solidFill>
                <a:schemeClr val="accent4"/>
              </a:solidFill>
            </a:endParaRPr>
          </a:p>
        </p:txBody>
      </p:sp>
    </p:spTree>
    <p:extLst>
      <p:ext uri="{BB962C8B-B14F-4D97-AF65-F5344CB8AC3E}">
        <p14:creationId xmlns:p14="http://schemas.microsoft.com/office/powerpoint/2010/main" val="149969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Call to Order</a:t>
            </a:r>
            <a:br>
              <a:rPr lang="en-US" sz="6000" dirty="0">
                <a:solidFill>
                  <a:schemeClr val="accent4"/>
                </a:solidFill>
              </a:rPr>
            </a:br>
            <a:br>
              <a:rPr lang="en-US" sz="6000" dirty="0">
                <a:solidFill>
                  <a:schemeClr val="accent4"/>
                </a:solidFill>
              </a:rPr>
            </a:br>
            <a:r>
              <a:rPr lang="en-US" sz="4800" dirty="0">
                <a:solidFill>
                  <a:schemeClr val="accent4"/>
                </a:solidFill>
              </a:rPr>
              <a:t>Kim Ryan </a:t>
            </a:r>
            <a:br>
              <a:rPr lang="en-US" sz="4800" dirty="0">
                <a:solidFill>
                  <a:schemeClr val="accent4"/>
                </a:solidFill>
              </a:rPr>
            </a:br>
            <a:r>
              <a:rPr lang="en-US" sz="4800" dirty="0">
                <a:solidFill>
                  <a:schemeClr val="accent4"/>
                </a:solidFill>
              </a:rPr>
              <a:t>Chair</a:t>
            </a:r>
            <a:endParaRPr lang="en-US" sz="6000" dirty="0">
              <a:solidFill>
                <a:schemeClr val="accent4"/>
              </a:solidFill>
            </a:endParaRPr>
          </a:p>
        </p:txBody>
      </p:sp>
    </p:spTree>
    <p:extLst>
      <p:ext uri="{BB962C8B-B14F-4D97-AF65-F5344CB8AC3E}">
        <p14:creationId xmlns:p14="http://schemas.microsoft.com/office/powerpoint/2010/main" val="126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a:bodyPr>
          <a:lstStyle/>
          <a:p>
            <a:r>
              <a:rPr lang="en-US" sz="5400" dirty="0">
                <a:solidFill>
                  <a:schemeClr val="accent4"/>
                </a:solidFill>
              </a:rPr>
              <a:t>Recovery Speaker</a:t>
            </a:r>
            <a:br>
              <a:rPr lang="en-US" sz="5400" dirty="0">
                <a:solidFill>
                  <a:schemeClr val="accent4"/>
                </a:solidFill>
              </a:rPr>
            </a:br>
            <a:br>
              <a:rPr lang="en-US" sz="5400" dirty="0">
                <a:solidFill>
                  <a:schemeClr val="accent4"/>
                </a:solidFill>
              </a:rPr>
            </a:br>
            <a:r>
              <a:rPr lang="en-US" sz="4300" dirty="0">
                <a:solidFill>
                  <a:schemeClr val="accent4"/>
                </a:solidFill>
              </a:rPr>
              <a:t>Silvia Beam</a:t>
            </a:r>
          </a:p>
        </p:txBody>
      </p:sp>
    </p:spTree>
    <p:extLst>
      <p:ext uri="{BB962C8B-B14F-4D97-AF65-F5344CB8AC3E}">
        <p14:creationId xmlns:p14="http://schemas.microsoft.com/office/powerpoint/2010/main" val="20058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10608728" cy="2852737"/>
          </a:xfrm>
        </p:spPr>
        <p:txBody>
          <a:bodyPr>
            <a:normAutofit fontScale="90000"/>
          </a:bodyPr>
          <a:lstStyle/>
          <a:p>
            <a:r>
              <a:rPr lang="en-US" sz="6000" dirty="0">
                <a:solidFill>
                  <a:schemeClr val="accent4"/>
                </a:solidFill>
              </a:rPr>
              <a:t>Action Items:</a:t>
            </a:r>
            <a:br>
              <a:rPr lang="en-US" sz="6000" dirty="0">
                <a:solidFill>
                  <a:schemeClr val="accent4"/>
                </a:solidFill>
              </a:rPr>
            </a:br>
            <a:r>
              <a:rPr lang="en-US" sz="6000" dirty="0">
                <a:solidFill>
                  <a:schemeClr val="accent4"/>
                </a:solidFill>
              </a:rPr>
              <a:t>- </a:t>
            </a:r>
            <a:r>
              <a:rPr lang="en-US" sz="5400" dirty="0">
                <a:solidFill>
                  <a:schemeClr val="accent4"/>
                </a:solidFill>
              </a:rPr>
              <a:t>Approval of Minutes</a:t>
            </a:r>
            <a:br>
              <a:rPr lang="en-US" sz="5400" dirty="0">
                <a:solidFill>
                  <a:schemeClr val="accent4"/>
                </a:solidFill>
              </a:rPr>
            </a:br>
            <a:r>
              <a:rPr lang="en-US" sz="5400" dirty="0">
                <a:solidFill>
                  <a:schemeClr val="accent4"/>
                </a:solidFill>
              </a:rPr>
              <a:t>- Bond Resolution-General Obligation Bond Sale</a:t>
            </a:r>
          </a:p>
        </p:txBody>
      </p:sp>
    </p:spTree>
    <p:extLst>
      <p:ext uri="{BB962C8B-B14F-4D97-AF65-F5344CB8AC3E}">
        <p14:creationId xmlns:p14="http://schemas.microsoft.com/office/powerpoint/2010/main" val="16748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9700953" cy="2852737"/>
          </a:xfrm>
        </p:spPr>
        <p:txBody>
          <a:bodyPr>
            <a:normAutofit fontScale="90000"/>
          </a:bodyPr>
          <a:lstStyle/>
          <a:p>
            <a:r>
              <a:rPr lang="en-US" sz="6000" dirty="0">
                <a:solidFill>
                  <a:schemeClr val="accent4"/>
                </a:solidFill>
              </a:rPr>
              <a:t>Commissioner’s Report</a:t>
            </a:r>
            <a:br>
              <a:rPr lang="en-US" sz="6000" dirty="0">
                <a:solidFill>
                  <a:schemeClr val="accent4"/>
                </a:solidFill>
              </a:rPr>
            </a:br>
            <a:br>
              <a:rPr lang="en-US" sz="6000" dirty="0">
                <a:solidFill>
                  <a:schemeClr val="accent4"/>
                </a:solidFill>
              </a:rPr>
            </a:br>
            <a:r>
              <a:rPr lang="en-US" sz="4800" dirty="0">
                <a:solidFill>
                  <a:schemeClr val="accent4"/>
                </a:solidFill>
              </a:rPr>
              <a:t>Judy Fitzgerald</a:t>
            </a:r>
            <a:br>
              <a:rPr lang="en-US" sz="4800" dirty="0">
                <a:solidFill>
                  <a:schemeClr val="accent4"/>
                </a:solidFill>
              </a:rPr>
            </a:br>
            <a:r>
              <a:rPr lang="en-US" sz="4800" dirty="0">
                <a:solidFill>
                  <a:schemeClr val="accent4"/>
                </a:solidFill>
              </a:rPr>
              <a:t>Commissioner</a:t>
            </a:r>
            <a:endParaRPr lang="en-US" sz="6000" dirty="0">
              <a:solidFill>
                <a:schemeClr val="accent4"/>
              </a:solidFill>
            </a:endParaRPr>
          </a:p>
        </p:txBody>
      </p:sp>
    </p:spTree>
    <p:extLst>
      <p:ext uri="{BB962C8B-B14F-4D97-AF65-F5344CB8AC3E}">
        <p14:creationId xmlns:p14="http://schemas.microsoft.com/office/powerpoint/2010/main" val="189128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itle 4"/>
          <p:cNvSpPr>
            <a:spLocks noGrp="1"/>
          </p:cNvSpPr>
          <p:nvPr>
            <p:ph type="title" idx="4294967295"/>
          </p:nvPr>
        </p:nvSpPr>
        <p:spPr>
          <a:xfrm>
            <a:off x="814646" y="1709738"/>
            <a:ext cx="11377354" cy="2852737"/>
          </a:xfrm>
        </p:spPr>
        <p:txBody>
          <a:bodyPr>
            <a:normAutofit fontScale="90000"/>
          </a:bodyPr>
          <a:lstStyle/>
          <a:p>
            <a:r>
              <a:rPr lang="en-US" sz="6000" dirty="0">
                <a:solidFill>
                  <a:schemeClr val="accent4"/>
                </a:solidFill>
              </a:rPr>
              <a:t>DBHDD Crisis Services:</a:t>
            </a:r>
            <a:br>
              <a:rPr lang="en-US" sz="6000" dirty="0">
                <a:solidFill>
                  <a:schemeClr val="accent4"/>
                </a:solidFill>
              </a:rPr>
            </a:br>
            <a:r>
              <a:rPr lang="en-US" sz="5300" dirty="0">
                <a:solidFill>
                  <a:schemeClr val="accent4"/>
                </a:solidFill>
              </a:rPr>
              <a:t>The Growth of an Innovative System</a:t>
            </a:r>
            <a:br>
              <a:rPr lang="en-US" sz="6000" dirty="0">
                <a:solidFill>
                  <a:schemeClr val="accent4"/>
                </a:solidFill>
              </a:rPr>
            </a:br>
            <a:br>
              <a:rPr lang="en-US" sz="6000" dirty="0">
                <a:solidFill>
                  <a:schemeClr val="accent4"/>
                </a:solidFill>
              </a:rPr>
            </a:br>
            <a:r>
              <a:rPr lang="en-US" sz="4800" dirty="0">
                <a:solidFill>
                  <a:schemeClr val="accent4"/>
                </a:solidFill>
              </a:rPr>
              <a:t>Debbie Atkins, LPC</a:t>
            </a:r>
            <a:br>
              <a:rPr lang="en-US" sz="4800" dirty="0">
                <a:solidFill>
                  <a:schemeClr val="accent4"/>
                </a:solidFill>
              </a:rPr>
            </a:br>
            <a:r>
              <a:rPr lang="en-US" sz="4800" dirty="0">
                <a:solidFill>
                  <a:schemeClr val="accent4"/>
                </a:solidFill>
              </a:rPr>
              <a:t>Director, Crisis Coordination</a:t>
            </a:r>
            <a:endParaRPr lang="en-US" sz="6000" dirty="0">
              <a:solidFill>
                <a:schemeClr val="accent4"/>
              </a:solidFill>
            </a:endParaRPr>
          </a:p>
        </p:txBody>
      </p:sp>
    </p:spTree>
    <p:extLst>
      <p:ext uri="{BB962C8B-B14F-4D97-AF65-F5344CB8AC3E}">
        <p14:creationId xmlns:p14="http://schemas.microsoft.com/office/powerpoint/2010/main" val="100596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006599" y="742600"/>
            <a:ext cx="8916325" cy="5334000"/>
          </a:xfrm>
        </p:spPr>
        <p:txBody>
          <a:bodyPr>
            <a:normAutofit/>
          </a:bodyPr>
          <a:lstStyle/>
          <a:p>
            <a:pPr>
              <a:lnSpc>
                <a:spcPct val="100000"/>
              </a:lnSpc>
            </a:pPr>
            <a:br>
              <a:rPr lang="en-US" dirty="0">
                <a:solidFill>
                  <a:schemeClr val="bg1"/>
                </a:solidFill>
              </a:rPr>
            </a:br>
            <a:r>
              <a:rPr lang="en-US" dirty="0">
                <a:solidFill>
                  <a:srgbClr val="002060"/>
                </a:solidFill>
              </a:rPr>
              <a:t>Vulnerability is the birthplace of innovation, creativity, and change</a:t>
            </a:r>
            <a:r>
              <a:rPr lang="en-US" sz="4400" dirty="0">
                <a:solidFill>
                  <a:srgbClr val="002060"/>
                </a:solidFill>
              </a:rPr>
              <a:t>.</a:t>
            </a:r>
            <a:r>
              <a:rPr lang="en-US" sz="4400" dirty="0">
                <a:solidFill>
                  <a:schemeClr val="bg1"/>
                </a:solidFill>
              </a:rPr>
              <a:t> </a:t>
            </a:r>
            <a:br>
              <a:rPr lang="en-US" sz="4400" dirty="0">
                <a:solidFill>
                  <a:schemeClr val="bg1"/>
                </a:solidFill>
              </a:rPr>
            </a:br>
            <a:br>
              <a:rPr lang="en-US" sz="4400" dirty="0">
                <a:solidFill>
                  <a:schemeClr val="bg1"/>
                </a:solidFill>
              </a:rPr>
            </a:br>
            <a:r>
              <a:rPr lang="en-US" dirty="0">
                <a:solidFill>
                  <a:srgbClr val="002060"/>
                </a:solidFill>
              </a:rPr>
              <a:t>-</a:t>
            </a:r>
            <a:r>
              <a:rPr lang="en-US" dirty="0">
                <a:solidFill>
                  <a:schemeClr val="bg1"/>
                </a:solidFill>
              </a:rPr>
              <a:t> </a:t>
            </a:r>
            <a:r>
              <a:rPr lang="en-US" dirty="0"/>
              <a:t>Brené Brown</a:t>
            </a:r>
            <a:br>
              <a:rPr lang="en-US" dirty="0">
                <a:solidFill>
                  <a:schemeClr val="bg1"/>
                </a:solidFill>
              </a:rPr>
            </a:br>
            <a:r>
              <a:rPr lang="en-US" dirty="0">
                <a:solidFill>
                  <a:schemeClr val="bg1"/>
                </a:solidFill>
              </a:rPr>
              <a:t>	</a:t>
            </a:r>
            <a:endParaRPr lang="en-US" sz="1800" dirty="0">
              <a:solidFill>
                <a:schemeClr val="bg1"/>
              </a:solidFill>
            </a:endParaRPr>
          </a:p>
        </p:txBody>
      </p:sp>
      <p:sp>
        <p:nvSpPr>
          <p:cNvPr id="4" name="TextBox 3"/>
          <p:cNvSpPr txBox="1"/>
          <p:nvPr/>
        </p:nvSpPr>
        <p:spPr>
          <a:xfrm>
            <a:off x="1505152" y="1667846"/>
            <a:ext cx="684184" cy="1569660"/>
          </a:xfrm>
          <a:prstGeom prst="rect">
            <a:avLst/>
          </a:prstGeom>
          <a:noFill/>
        </p:spPr>
        <p:txBody>
          <a:bodyPr wrap="square" rtlCol="0">
            <a:spAutoFit/>
          </a:bodyPr>
          <a:lstStyle/>
          <a:p>
            <a:r>
              <a:rPr lang="en-US" sz="9600" dirty="0">
                <a:solidFill>
                  <a:srgbClr val="002060"/>
                </a:solidFill>
                <a:latin typeface="Arial" charset="0"/>
                <a:ea typeface="Arial" charset="0"/>
                <a:cs typeface="Arial" charset="0"/>
              </a:rPr>
              <a:t>“</a:t>
            </a:r>
          </a:p>
        </p:txBody>
      </p:sp>
      <p:sp>
        <p:nvSpPr>
          <p:cNvPr id="5" name="TextBox 4"/>
          <p:cNvSpPr txBox="1"/>
          <p:nvPr/>
        </p:nvSpPr>
        <p:spPr>
          <a:xfrm>
            <a:off x="6664683" y="2452676"/>
            <a:ext cx="1092200" cy="1569660"/>
          </a:xfrm>
          <a:prstGeom prst="rect">
            <a:avLst/>
          </a:prstGeom>
          <a:noFill/>
        </p:spPr>
        <p:txBody>
          <a:bodyPr wrap="square" rtlCol="0">
            <a:spAutoFit/>
          </a:bodyPr>
          <a:lstStyle/>
          <a:p>
            <a:r>
              <a:rPr lang="en-US" sz="9600" dirty="0">
                <a:solidFill>
                  <a:srgbClr val="002060"/>
                </a:solidFill>
                <a:latin typeface="Arial" charset="0"/>
                <a:ea typeface="Arial" charset="0"/>
                <a:cs typeface="Arial" charset="0"/>
              </a:rPr>
              <a:t>”</a:t>
            </a:r>
          </a:p>
        </p:txBody>
      </p:sp>
    </p:spTree>
    <p:extLst>
      <p:ext uri="{BB962C8B-B14F-4D97-AF65-F5344CB8AC3E}">
        <p14:creationId xmlns:p14="http://schemas.microsoft.com/office/powerpoint/2010/main" val="1685452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7007"/>
            <a:ext cx="12192000" cy="558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charset="0"/>
            </a:endParaRPr>
          </a:p>
        </p:txBody>
      </p:sp>
      <p:sp>
        <p:nvSpPr>
          <p:cNvPr id="22" name="Text Placeholder 21">
            <a:extLst>
              <a:ext uri="{FF2B5EF4-FFF2-40B4-BE49-F238E27FC236}">
                <a16:creationId xmlns:a16="http://schemas.microsoft.com/office/drawing/2014/main" id="{D61B6A68-CA41-4950-8EE8-B3090B70B221}"/>
              </a:ext>
            </a:extLst>
          </p:cNvPr>
          <p:cNvSpPr>
            <a:spLocks noGrp="1"/>
          </p:cNvSpPr>
          <p:nvPr>
            <p:ph type="body" idx="1"/>
          </p:nvPr>
        </p:nvSpPr>
        <p:spPr>
          <a:xfrm>
            <a:off x="477181" y="339905"/>
            <a:ext cx="11714819" cy="823912"/>
          </a:xfrm>
        </p:spPr>
        <p:txBody>
          <a:bodyPr/>
          <a:lstStyle/>
          <a:p>
            <a:r>
              <a:rPr lang="en-US" dirty="0"/>
              <a:t>FY 2009						FY 2018</a:t>
            </a:r>
          </a:p>
        </p:txBody>
      </p:sp>
      <p:pic>
        <p:nvPicPr>
          <p:cNvPr id="18" name="Content Placeholder 2" descr="A close up of a map&#10;&#10;Description generated with high confidence">
            <a:extLst>
              <a:ext uri="{FF2B5EF4-FFF2-40B4-BE49-F238E27FC236}">
                <a16:creationId xmlns:a16="http://schemas.microsoft.com/office/drawing/2014/main" id="{FB64899F-50FF-4210-BCA1-A171BE7A37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4630" y="1277007"/>
            <a:ext cx="4570951" cy="5228093"/>
          </a:xfrm>
        </p:spPr>
      </p:pic>
      <p:sp>
        <p:nvSpPr>
          <p:cNvPr id="23" name="Text Placeholder 22">
            <a:extLst>
              <a:ext uri="{FF2B5EF4-FFF2-40B4-BE49-F238E27FC236}">
                <a16:creationId xmlns:a16="http://schemas.microsoft.com/office/drawing/2014/main" id="{13CCC9C0-17B2-47A4-B266-E4DA7AB02BEB}"/>
              </a:ext>
            </a:extLst>
          </p:cNvPr>
          <p:cNvSpPr>
            <a:spLocks noGrp="1"/>
          </p:cNvSpPr>
          <p:nvPr>
            <p:ph type="body" sz="quarter" idx="3"/>
          </p:nvPr>
        </p:nvSpPr>
        <p:spPr/>
        <p:txBody>
          <a:bodyPr/>
          <a:lstStyle/>
          <a:p>
            <a:endParaRPr lang="en-US"/>
          </a:p>
        </p:txBody>
      </p:sp>
      <p:sp>
        <p:nvSpPr>
          <p:cNvPr id="2" name="Content Placeholder 1"/>
          <p:cNvSpPr>
            <a:spLocks noGrp="1"/>
          </p:cNvSpPr>
          <p:nvPr>
            <p:ph sz="quarter" idx="4"/>
          </p:nvPr>
        </p:nvSpPr>
        <p:spPr/>
        <p:txBody>
          <a:bodyPr>
            <a:normAutofit lnSpcReduction="10000"/>
          </a:bodyPr>
          <a:lstStyle/>
          <a:p>
            <a:pPr marL="0" indent="0">
              <a:lnSpc>
                <a:spcPct val="100000"/>
              </a:lnSpc>
              <a:spcAft>
                <a:spcPts val="1800"/>
              </a:spcAft>
              <a:buNone/>
            </a:pPr>
            <a:r>
              <a:rPr lang="en-US" sz="3200" dirty="0">
                <a:solidFill>
                  <a:schemeClr val="bg1"/>
                </a:solidFill>
              </a:rPr>
              <a:t>Head Trauma Protocol</a:t>
            </a:r>
          </a:p>
          <a:p>
            <a:pPr marL="0" indent="0">
              <a:lnSpc>
                <a:spcPct val="100000"/>
              </a:lnSpc>
              <a:spcAft>
                <a:spcPts val="1800"/>
              </a:spcAft>
              <a:buNone/>
            </a:pPr>
            <a:r>
              <a:rPr lang="en-US" sz="3200" dirty="0">
                <a:solidFill>
                  <a:schemeClr val="bg1"/>
                </a:solidFill>
              </a:rPr>
              <a:t>Tuberculin Skin Testing (TST) Procedure</a:t>
            </a:r>
          </a:p>
          <a:p>
            <a:pPr marL="0" indent="0">
              <a:lnSpc>
                <a:spcPct val="100000"/>
              </a:lnSpc>
              <a:spcAft>
                <a:spcPts val="1800"/>
              </a:spcAft>
              <a:buNone/>
            </a:pPr>
            <a:r>
              <a:rPr lang="en-US" sz="3200" dirty="0">
                <a:solidFill>
                  <a:schemeClr val="bg1"/>
                </a:solidFill>
              </a:rPr>
              <a:t>Emergency Cart</a:t>
            </a:r>
          </a:p>
          <a:p>
            <a:pPr marL="0" indent="0">
              <a:lnSpc>
                <a:spcPct val="100000"/>
              </a:lnSpc>
              <a:spcAft>
                <a:spcPts val="1800"/>
              </a:spcAft>
              <a:buNone/>
            </a:pPr>
            <a:r>
              <a:rPr lang="en-US" sz="3200" dirty="0">
                <a:solidFill>
                  <a:schemeClr val="bg1"/>
                </a:solidFill>
              </a:rPr>
              <a:t>Glucometer Training</a:t>
            </a:r>
          </a:p>
          <a:p>
            <a:pPr marL="0" indent="0">
              <a:lnSpc>
                <a:spcPct val="100000"/>
              </a:lnSpc>
              <a:spcAft>
                <a:spcPts val="1800"/>
              </a:spcAft>
              <a:buNone/>
            </a:pPr>
            <a:endParaRPr lang="en-US" sz="3200" dirty="0">
              <a:solidFill>
                <a:schemeClr val="bg1"/>
              </a:solidFill>
            </a:endParaRPr>
          </a:p>
        </p:txBody>
      </p:sp>
      <p:cxnSp>
        <p:nvCxnSpPr>
          <p:cNvPr id="5" name="Straight Connector 4"/>
          <p:cNvCxnSpPr/>
          <p:nvPr/>
        </p:nvCxnSpPr>
        <p:spPr>
          <a:xfrm>
            <a:off x="5896494" y="1752722"/>
            <a:ext cx="0" cy="45497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D704A8-089D-43E1-951F-D9B0DE7A259A}"/>
              </a:ext>
            </a:extLst>
          </p:cNvPr>
          <p:cNvPicPr>
            <a:picLocks noChangeAspect="1"/>
          </p:cNvPicPr>
          <p:nvPr/>
        </p:nvPicPr>
        <p:blipFill>
          <a:blip r:embed="rId4"/>
          <a:stretch>
            <a:fillRect/>
          </a:stretch>
        </p:blipFill>
        <p:spPr>
          <a:xfrm>
            <a:off x="6172200" y="1277007"/>
            <a:ext cx="5013432" cy="5234152"/>
          </a:xfrm>
          <a:prstGeom prst="rect">
            <a:avLst/>
          </a:prstGeom>
        </p:spPr>
      </p:pic>
      <p:pic>
        <p:nvPicPr>
          <p:cNvPr id="17" name="Picture 16">
            <a:extLst>
              <a:ext uri="{FF2B5EF4-FFF2-40B4-BE49-F238E27FC236}">
                <a16:creationId xmlns:a16="http://schemas.microsoft.com/office/drawing/2014/main" id="{E3CF0641-BCCF-439F-8D18-8081B1132857}"/>
              </a:ext>
            </a:extLst>
          </p:cNvPr>
          <p:cNvPicPr>
            <a:picLocks noChangeAspect="1"/>
          </p:cNvPicPr>
          <p:nvPr/>
        </p:nvPicPr>
        <p:blipFill>
          <a:blip r:embed="rId5"/>
          <a:stretch>
            <a:fillRect/>
          </a:stretch>
        </p:blipFill>
        <p:spPr>
          <a:xfrm>
            <a:off x="9875612" y="1355834"/>
            <a:ext cx="1981372" cy="1304657"/>
          </a:xfrm>
          <a:prstGeom prst="rect">
            <a:avLst/>
          </a:prstGeom>
        </p:spPr>
      </p:pic>
    </p:spTree>
    <p:extLst>
      <p:ext uri="{BB962C8B-B14F-4D97-AF65-F5344CB8AC3E}">
        <p14:creationId xmlns:p14="http://schemas.microsoft.com/office/powerpoint/2010/main" val="3279166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0">
      <a:dk1>
        <a:srgbClr val="000000"/>
      </a:dk1>
      <a:lt1>
        <a:srgbClr val="FFFFFF"/>
      </a:lt1>
      <a:dk2>
        <a:srgbClr val="1D1953"/>
      </a:dk2>
      <a:lt2>
        <a:srgbClr val="E7E6E6"/>
      </a:lt2>
      <a:accent1>
        <a:srgbClr val="00ADEE"/>
      </a:accent1>
      <a:accent2>
        <a:srgbClr val="8CC63F"/>
      </a:accent2>
      <a:accent3>
        <a:srgbClr val="A5A5A5"/>
      </a:accent3>
      <a:accent4>
        <a:srgbClr val="F89C1B"/>
      </a:accent4>
      <a:accent5>
        <a:srgbClr val="016AB5"/>
      </a:accent5>
      <a:accent6>
        <a:srgbClr val="F87A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78371316-3e78-4180-b0d5-699864d5ce10" xsi:nil="true"/>
    <_dlc_DocId xmlns="5742d57d-2c17-4fb0-91f0-23904aa490a0">DRQURPSXRXJR-1639828013-72</_dlc_DocId>
    <_dlc_DocIdUrl xmlns="5742d57d-2c17-4fb0-91f0-23904aa490a0">
      <Url>https://gets.sharepoint.com/sites/DBHDDCollab/adminops/PublicRelations/_layouts/15/DocIdRedir.aspx?ID=DRQURPSXRXJR-1639828013-72</Url>
      <Description>DRQURPSXRXJR-1639828013-72</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8168A53029C37488465A8CCD66004F6" ma:contentTypeVersion="367" ma:contentTypeDescription="Create a new document." ma:contentTypeScope="" ma:versionID="a2ce0030a9ee3ee4b1b79a7e4c54293f">
  <xsd:schema xmlns:xsd="http://www.w3.org/2001/XMLSchema" xmlns:xs="http://www.w3.org/2001/XMLSchema" xmlns:p="http://schemas.microsoft.com/office/2006/metadata/properties" xmlns:ns2="5742d57d-2c17-4fb0-91f0-23904aa490a0" xmlns:ns3="78371316-3e78-4180-b0d5-699864d5ce10" xmlns:ns4="8785fc8e-c1e5-4208-a619-9ac82625e617" targetNamespace="http://schemas.microsoft.com/office/2006/metadata/properties" ma:root="true" ma:fieldsID="c2cc0a9850253dc2a12db17953d80280" ns2:_="" ns3:_="" ns4:_="">
    <xsd:import namespace="5742d57d-2c17-4fb0-91f0-23904aa490a0"/>
    <xsd:import namespace="78371316-3e78-4180-b0d5-699864d5ce10"/>
    <xsd:import namespace="8785fc8e-c1e5-4208-a619-9ac82625e617"/>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Description0" minOccurs="0"/>
                <xsd:element ref="ns4:LastSharedByUser" minOccurs="0"/>
                <xsd:element ref="ns4: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2d57d-2c17-4fb0-91f0-23904aa490a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371316-3e78-4180-b0d5-699864d5ce10" elementFormDefault="qualified">
    <xsd:import namespace="http://schemas.microsoft.com/office/2006/documentManagement/types"/>
    <xsd:import namespace="http://schemas.microsoft.com/office/infopath/2007/PartnerControls"/>
    <xsd:element name="Description0" ma:index="13" nillable="true" ma:displayName="Description" ma:internalName="Description0">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85fc8e-c1e5-4208-a619-9ac82625e617" elementFormDefault="qualified">
    <xsd:import namespace="http://schemas.microsoft.com/office/2006/documentManagement/types"/>
    <xsd:import namespace="http://schemas.microsoft.com/office/infopath/2007/PartnerControls"/>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625036-0997-4E05-8E2A-5EC5074B29E6}">
  <ds:schemaRefs>
    <ds:schemaRef ds:uri="http://schemas.microsoft.com/sharepoint/v3/contenttype/forms"/>
  </ds:schemaRefs>
</ds:datastoreItem>
</file>

<file path=customXml/itemProps2.xml><?xml version="1.0" encoding="utf-8"?>
<ds:datastoreItem xmlns:ds="http://schemas.openxmlformats.org/officeDocument/2006/customXml" ds:itemID="{21076635-377C-4E49-BFB7-B48C3977587C}">
  <ds:schemaRefs>
    <ds:schemaRef ds:uri="http://schemas.microsoft.com/office/2006/documentManagement/types"/>
    <ds:schemaRef ds:uri="http://purl.org/dc/elements/1.1/"/>
    <ds:schemaRef ds:uri="http://schemas.openxmlformats.org/package/2006/metadata/core-properties"/>
    <ds:schemaRef ds:uri="http://www.w3.org/XML/1998/namespace"/>
    <ds:schemaRef ds:uri="5742d57d-2c17-4fb0-91f0-23904aa490a0"/>
    <ds:schemaRef ds:uri="http://purl.org/dc/terms/"/>
    <ds:schemaRef ds:uri="8785fc8e-c1e5-4208-a619-9ac82625e617"/>
    <ds:schemaRef ds:uri="http://schemas.microsoft.com/office/2006/metadata/properties"/>
    <ds:schemaRef ds:uri="http://schemas.microsoft.com/office/infopath/2007/PartnerControls"/>
    <ds:schemaRef ds:uri="78371316-3e78-4180-b0d5-699864d5ce10"/>
    <ds:schemaRef ds:uri="http://purl.org/dc/dcmitype/"/>
  </ds:schemaRefs>
</ds:datastoreItem>
</file>

<file path=customXml/itemProps3.xml><?xml version="1.0" encoding="utf-8"?>
<ds:datastoreItem xmlns:ds="http://schemas.openxmlformats.org/officeDocument/2006/customXml" ds:itemID="{AF17B5FB-F099-4DFA-81DE-8D413A20064F}">
  <ds:schemaRefs>
    <ds:schemaRef ds:uri="http://schemas.microsoft.com/sharepoint/events"/>
  </ds:schemaRefs>
</ds:datastoreItem>
</file>

<file path=customXml/itemProps4.xml><?xml version="1.0" encoding="utf-8"?>
<ds:datastoreItem xmlns:ds="http://schemas.openxmlformats.org/officeDocument/2006/customXml" ds:itemID="{C2386FEE-1B5C-42AC-BB99-0EDB6B1A3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2d57d-2c17-4fb0-91f0-23904aa490a0"/>
    <ds:schemaRef ds:uri="78371316-3e78-4180-b0d5-699864d5ce10"/>
    <ds:schemaRef ds:uri="8785fc8e-c1e5-4208-a619-9ac82625e6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107829</TotalTime>
  <Words>1970</Words>
  <Application>Microsoft Office PowerPoint</Application>
  <PresentationFormat>Widescreen</PresentationFormat>
  <Paragraphs>197</Paragraphs>
  <Slides>27</Slides>
  <Notes>26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Arial</vt:lpstr>
      <vt:lpstr>Arial Black</vt:lpstr>
      <vt:lpstr>Calibri</vt:lpstr>
      <vt:lpstr>Georgia</vt:lpstr>
      <vt:lpstr>Wingdings</vt:lpstr>
      <vt:lpstr>Office Theme</vt:lpstr>
      <vt:lpstr>think-cell Slide</vt:lpstr>
      <vt:lpstr>PowerPoint Presentation</vt:lpstr>
      <vt:lpstr>Agenda </vt:lpstr>
      <vt:lpstr>Call to Order  Kim Ryan  Chair</vt:lpstr>
      <vt:lpstr>Recovery Speaker  Silvia Beam</vt:lpstr>
      <vt:lpstr>Action Items: - Approval of Minutes - Bond Resolution-General Obligation Bond Sale</vt:lpstr>
      <vt:lpstr>Commissioner’s Report  Judy Fitzgerald Commissioner</vt:lpstr>
      <vt:lpstr>DBHDD Crisis Services: The Growth of an Innovative System  Debbie Atkins, LPC Director, Crisis Coordination</vt:lpstr>
      <vt:lpstr> Vulnerability is the birthplace of innovation, creativity, and change.   - Brené Brown  </vt:lpstr>
      <vt:lpstr>PowerPoint Presentation</vt:lpstr>
      <vt:lpstr>Comparison of Individuals Served</vt:lpstr>
      <vt:lpstr>Comparison of Individuals Served and Bed Capacity</vt:lpstr>
      <vt:lpstr>Advancements to the System  </vt:lpstr>
      <vt:lpstr>Advancements to the System  </vt:lpstr>
      <vt:lpstr>New Referral Board will go live July 1, 2018</vt:lpstr>
      <vt:lpstr>Office of Human Resources and Learning  Theodore Carter, Jr., Senior Director of Learning April Umstead, Ph.D., Training Program Director </vt:lpstr>
      <vt:lpstr> The organizations that will truly excel in the future will be those that discover how to tap people’s commitment and capacity to learn at all levels of the organization.   - Peter Senge   Author – The Fifth Discipline: The Art and Practice of the Learning Organization   </vt:lpstr>
      <vt:lpstr>Human Resources and Learning Vision and Mission</vt:lpstr>
      <vt:lpstr>Learning Services</vt:lpstr>
      <vt:lpstr>DBHDD Learning </vt:lpstr>
      <vt:lpstr> Learning and innovation go hand in hand.  The arrogance of success is to think that what you did yesterday will be sufficient for tomorrow.   - William Pollard   </vt:lpstr>
      <vt:lpstr>Learning Innovation</vt:lpstr>
      <vt:lpstr>Questions?</vt:lpstr>
      <vt:lpstr>Commissioner’s Remarks  Judy Fitzgerald Commissioner</vt:lpstr>
      <vt:lpstr>Commissioner’s Remarks</vt:lpstr>
      <vt:lpstr>Chair’s Report  Kim Ryan  Chair</vt:lpstr>
      <vt:lpstr>Public Comment</vt:lpstr>
      <vt:lpstr>Next Board Meeting  Thursday, August 16, 2018 1:00 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Klare</dc:creator>
  <cp:lastModifiedBy>Calliet, LaRue</cp:lastModifiedBy>
  <cp:revision>919</cp:revision>
  <cp:lastPrinted>2017-07-24T22:40:39Z</cp:lastPrinted>
  <dcterms:created xsi:type="dcterms:W3CDTF">2017-05-12T16:59:34Z</dcterms:created>
  <dcterms:modified xsi:type="dcterms:W3CDTF">2018-06-14T00:46:03Z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0x01010008168A53029C37488465A8CCD66004F6</vt:lpwstr>
  </property>
  <property fmtid="{D5CDD505-2E9C-101B-9397-08002B2CF9AE}" pid="3" name="_dlc_DocIdItemGuid">
    <vt:lpwstr>89ca3d3e-28d0-41a2-a7f7-098a4c8316b3</vt:lpwstr>
  </property>
</Properties>
</file>