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5"/>
  </p:sldMasterIdLst>
  <p:notesMasterIdLst>
    <p:notesMasterId r:id="rId41"/>
  </p:notesMasterIdLst>
  <p:sldIdLst>
    <p:sldId id="503" r:id="rId6"/>
    <p:sldId id="504" r:id="rId7"/>
    <p:sldId id="505" r:id="rId8"/>
    <p:sldId id="506" r:id="rId9"/>
    <p:sldId id="507" r:id="rId10"/>
    <p:sldId id="508" r:id="rId11"/>
    <p:sldId id="514" r:id="rId12"/>
    <p:sldId id="509" r:id="rId13"/>
    <p:sldId id="411" r:id="rId14"/>
    <p:sldId id="484" r:id="rId15"/>
    <p:sldId id="493" r:id="rId16"/>
    <p:sldId id="500" r:id="rId17"/>
    <p:sldId id="501" r:id="rId18"/>
    <p:sldId id="502" r:id="rId19"/>
    <p:sldId id="488" r:id="rId20"/>
    <p:sldId id="499" r:id="rId21"/>
    <p:sldId id="498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11" r:id="rId38"/>
    <p:sldId id="512" r:id="rId39"/>
    <p:sldId id="513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oberts" initials="AR" lastIdx="10" clrIdx="0">
    <p:extLst/>
  </p:cmAuthor>
  <p:cmAuthor id="2" name="Anne Malone" initials="AM" lastIdx="63" clrIdx="1"/>
  <p:cmAuthor id="3" name="Lloyd, Wallace L." initials="LWL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635"/>
    <a:srgbClr val="72FF62"/>
    <a:srgbClr val="8CC63F"/>
    <a:srgbClr val="F9A519"/>
    <a:srgbClr val="00AD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5"/>
    <p:restoredTop sz="96024" autoAdjust="0"/>
  </p:normalViewPr>
  <p:slideViewPr>
    <p:cSldViewPr snapToGrid="0" snapToObjects="1">
      <p:cViewPr varScale="1">
        <p:scale>
          <a:sx n="120" d="100"/>
          <a:sy n="120" d="100"/>
        </p:scale>
        <p:origin x="1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8"/>
    </p:cViewPr>
  </p:sorterViewPr>
  <p:notesViewPr>
    <p:cSldViewPr snapToGrid="0" snapToObjects="1">
      <p:cViewPr>
        <p:scale>
          <a:sx n="110" d="100"/>
          <a:sy n="110" d="100"/>
        </p:scale>
        <p:origin x="2054" y="-145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DBHDD Hospital System </a:t>
            </a:r>
          </a:p>
          <a:p>
            <a:pPr>
              <a:defRPr b="1"/>
            </a:pPr>
            <a:r>
              <a:rPr lang="en-US" b="1" dirty="0"/>
              <a:t>30-Day Readmission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350655853081355E-2"/>
          <c:y val="0.26028460936953268"/>
          <c:w val="0.88879904970503765"/>
          <c:h val="0.6436565336319184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DEE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Sheet4!$G$13:$K$13</c:f>
              <c:strCache>
                <c:ptCount val="5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  <c:pt idx="3">
                  <c:v>FY 2016</c:v>
                </c:pt>
                <c:pt idx="4">
                  <c:v>FY 2017</c:v>
                </c:pt>
              </c:strCache>
            </c:strRef>
          </c:cat>
          <c:val>
            <c:numRef>
              <c:f>Sheet4!$G$14:$K$14</c:f>
              <c:numCache>
                <c:formatCode>0.0%</c:formatCode>
                <c:ptCount val="5"/>
                <c:pt idx="0">
                  <c:v>8.5000000000000006E-2</c:v>
                </c:pt>
                <c:pt idx="1">
                  <c:v>7.3999999999999996E-2</c:v>
                </c:pt>
                <c:pt idx="2">
                  <c:v>6.6000000000000003E-2</c:v>
                </c:pt>
                <c:pt idx="3">
                  <c:v>5.2999999999999999E-2</c:v>
                </c:pt>
                <c:pt idx="4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F-42AC-B83A-B21608B88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657448"/>
        <c:axId val="248657840"/>
      </c:lineChart>
      <c:catAx>
        <c:axId val="24865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657840"/>
        <c:crosses val="autoZero"/>
        <c:auto val="1"/>
        <c:lblAlgn val="ctr"/>
        <c:lblOffset val="100"/>
        <c:noMultiLvlLbl val="0"/>
      </c:catAx>
      <c:valAx>
        <c:axId val="24865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65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u="none" dirty="0"/>
              <a:t>Number of I/DD Individuals in </a:t>
            </a:r>
            <a:br>
              <a:rPr lang="en-US" b="0" i="0" u="none" dirty="0"/>
            </a:br>
            <a:r>
              <a:rPr lang="en-US" b="0" i="0" u="none" dirty="0"/>
              <a:t>State Hospitals</a:t>
            </a:r>
          </a:p>
        </c:rich>
      </c:tx>
      <c:layout>
        <c:manualLayout>
          <c:xMode val="edge"/>
          <c:yMode val="edge"/>
          <c:x val="0.250916666666666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12489063867017"/>
          <c:y val="0.1634198347236874"/>
          <c:w val="0.85709733158355206"/>
          <c:h val="0.74199684079933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Sheet1!$F$8</c:f>
              <c:strCache>
                <c:ptCount val="1"/>
                <c:pt idx="0">
                  <c:v>Number of individuals in State Hospitals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8-4AD5-871C-5E75D71B51D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8-4AD5-871C-5E75D71B51D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C8-4AD5-871C-5E75D71B5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Sheet1!$E$9:$E$10</c:f>
              <c:numCache>
                <c:formatCode>General</c:formatCode>
                <c:ptCount val="2"/>
                <c:pt idx="0">
                  <c:v>2010</c:v>
                </c:pt>
                <c:pt idx="1">
                  <c:v>2018</c:v>
                </c:pt>
              </c:numCache>
            </c:numRef>
          </c:cat>
          <c:val>
            <c:numRef>
              <c:f>Sheet1!$F$9:$F$10</c:f>
              <c:numCache>
                <c:formatCode>General</c:formatCode>
                <c:ptCount val="2"/>
                <c:pt idx="0">
                  <c:v>886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C8-4AD5-871C-5E75D71B5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405400"/>
        <c:axId val="243775800"/>
      </c:barChart>
      <c:catAx>
        <c:axId val="24640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75800"/>
        <c:crosses val="autoZero"/>
        <c:auto val="1"/>
        <c:lblAlgn val="ctr"/>
        <c:lblOffset val="100"/>
        <c:noMultiLvlLbl val="0"/>
      </c:catAx>
      <c:valAx>
        <c:axId val="2437758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40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A022A3E3-165D-6848-B2B3-96685D1A451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FB651BC-EB9F-6142-A903-B8BCAD1993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5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286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572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58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914400" indent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0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6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5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1F2E-7F01-4508-B1BC-DFADB9E304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1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1F2E-7F01-4508-B1BC-DFADB9E304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3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67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1F2E-7F01-4508-B1BC-DFADB9E304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7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2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91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47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3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23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Population-based health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physician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and clinical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 revision and quality assurance directives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support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supports in the community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solidFill>
                  <a:srgbClr val="ED7D31"/>
                </a:solidFill>
                <a:latin typeface="Calibri" panose="020F0502020204030204"/>
              </a:rPr>
              <a:t>System improvement activities target critical variables, such as age and health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10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86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8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7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51BC-EB9F-6142-A903-B8BCAD1993C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24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8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88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8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6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8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2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5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7131"/>
          </a:xfrm>
          <a:prstGeom prst="rect">
            <a:avLst/>
          </a:prstGeom>
        </p:spPr>
        <p:txBody>
          <a:bodyPr lIns="27432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85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tack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1638" y="1447800"/>
            <a:ext cx="11339512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1637" y="2133600"/>
            <a:ext cx="11302501" cy="4225493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56304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0346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5" y="1371600"/>
            <a:ext cx="7116065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026401" y="1371600"/>
            <a:ext cx="3759199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7772400" y="1332705"/>
            <a:ext cx="1" cy="477316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46091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uss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23900"/>
            <a:ext cx="8686800" cy="1371600"/>
          </a:xfrm>
        </p:spPr>
        <p:txBody>
          <a:bodyPr anchor="ctr" anchorCtr="0">
            <a:normAutofit/>
          </a:bodyPr>
          <a:lstStyle>
            <a:lvl1pPr algn="l">
              <a:defRPr sz="2800" b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219200" y="723900"/>
            <a:ext cx="1371600" cy="1371600"/>
          </a:xfrm>
          <a:prstGeom prst="ellipse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0" dirty="0">
                <a:latin typeface="Arial Black" charset="0"/>
                <a:ea typeface="Arial Black" charset="0"/>
                <a:cs typeface="Arial Black" charset="0"/>
              </a:rPr>
              <a:t>?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8600" y="2584450"/>
            <a:ext cx="11734800" cy="3587750"/>
          </a:xfrm>
          <a:prstGeom prst="rect">
            <a:avLst/>
          </a:prstGeom>
          <a:solidFill>
            <a:srgbClr val="3C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2667000"/>
            <a:ext cx="5410200" cy="320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2200" y="2667000"/>
            <a:ext cx="5410200" cy="320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0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ver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7000" y="1447800"/>
            <a:ext cx="51054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ular Callout 4" descr="speech bubble"/>
          <p:cNvSpPr/>
          <p:nvPr userDrawn="1"/>
        </p:nvSpPr>
        <p:spPr>
          <a:xfrm>
            <a:off x="914400" y="1447800"/>
            <a:ext cx="4114800" cy="3429000"/>
          </a:xfrm>
          <a:prstGeom prst="wedgeRoundRectCallout">
            <a:avLst>
              <a:gd name="adj1" fmla="val 76698"/>
              <a:gd name="adj2" fmla="val -268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43000" y="1676400"/>
            <a:ext cx="3657600" cy="29718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66074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49873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1371600" y="1600200"/>
            <a:ext cx="9296400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3300" kern="1200">
                <a:solidFill>
                  <a:srgbClr val="3D58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1600200"/>
            <a:ext cx="9296400" cy="10668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371600" y="2819400"/>
            <a:ext cx="9296400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891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50316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1409075" y="4419600"/>
            <a:ext cx="9296400" cy="17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3300" kern="1200">
                <a:solidFill>
                  <a:srgbClr val="3D58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00331" y="4419600"/>
            <a:ext cx="9296400" cy="1718872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36380" y="1391312"/>
            <a:ext cx="11349220" cy="236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93791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96931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512377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528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56797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34647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38614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1587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B10633E-B5BF-7C48-9753-DDAD0C53C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34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2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emf"/><Relationship Id="rId7" Type="http://schemas.openxmlformats.org/officeDocument/2006/relationships/image" Target="../media/image2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28.emf"/><Relationship Id="rId10" Type="http://schemas.openxmlformats.org/officeDocument/2006/relationships/image" Target="../media/image40.png"/><Relationship Id="rId4" Type="http://schemas.openxmlformats.org/officeDocument/2006/relationships/image" Target="../media/image36.emf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97" y="4687321"/>
            <a:ext cx="896964" cy="1323861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447308" y="3754438"/>
            <a:ext cx="7606147" cy="394481"/>
          </a:xfrm>
        </p:spPr>
        <p:txBody>
          <a:bodyPr>
            <a:normAutofit/>
          </a:bodyPr>
          <a:lstStyle/>
          <a:p>
            <a:r>
              <a:rPr lang="en-US" sz="1700" dirty="0"/>
              <a:t>Georgia Department of Behavioral Health &amp; Developmental Disabilities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02200" y="1908619"/>
            <a:ext cx="66802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extLst/>
          </p:nvPr>
        </p:nvSpPr>
        <p:spPr>
          <a:xfrm>
            <a:off x="4775199" y="513812"/>
            <a:ext cx="680720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Board of Behavioral Health and Developmental Disabilities</a:t>
            </a:r>
          </a:p>
        </p:txBody>
      </p:sp>
      <p:sp>
        <p:nvSpPr>
          <p:cNvPr id="9" name="TextBox 8"/>
          <p:cNvSpPr txBox="1"/>
          <p:nvPr>
            <p:extLst/>
          </p:nvPr>
        </p:nvSpPr>
        <p:spPr>
          <a:xfrm>
            <a:off x="4775199" y="5213493"/>
            <a:ext cx="5504514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April 18, 2018</a:t>
            </a:r>
          </a:p>
        </p:txBody>
      </p:sp>
    </p:spTree>
    <p:extLst>
      <p:ext uri="{BB962C8B-B14F-4D97-AF65-F5344CB8AC3E}">
        <p14:creationId xmlns:p14="http://schemas.microsoft.com/office/powerpoint/2010/main" val="168714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the Safety Net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7235" y="2585984"/>
            <a:ext cx="640080" cy="640080"/>
            <a:chOff x="2057400" y="2514600"/>
            <a:chExt cx="640080" cy="640080"/>
          </a:xfrm>
        </p:grpSpPr>
        <p:sp>
          <p:nvSpPr>
            <p:cNvPr id="16" name="Oval 15"/>
            <p:cNvSpPr/>
            <p:nvPr/>
          </p:nvSpPr>
          <p:spPr>
            <a:xfrm>
              <a:off x="2057400" y="251460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1675" y="2643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3870" y="3443593"/>
            <a:ext cx="640080" cy="640080"/>
            <a:chOff x="2057400" y="2514600"/>
            <a:chExt cx="640080" cy="640080"/>
          </a:xfrm>
        </p:grpSpPr>
        <p:sp>
          <p:nvSpPr>
            <p:cNvPr id="19" name="Oval 18"/>
            <p:cNvSpPr/>
            <p:nvPr/>
          </p:nvSpPr>
          <p:spPr>
            <a:xfrm>
              <a:off x="2057400" y="251460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675" y="2643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772986" y="1830335"/>
            <a:ext cx="10031088" cy="47061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25 Community Service Boards (CSBs) serving all 159 counties in Georgia and comprising the Behavioral Health Public Safety Net</a:t>
            </a:r>
          </a:p>
          <a:p>
            <a:pPr marL="0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Responsible for providing services to the most in need in Georgia</a:t>
            </a:r>
          </a:p>
          <a:p>
            <a:pPr marL="0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Primary recipients of state community behavioral health funding</a:t>
            </a:r>
          </a:p>
          <a:p>
            <a:pPr marL="0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Governed by local boards with oversight by DBHDD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01683" y="4199242"/>
            <a:ext cx="640080" cy="640080"/>
            <a:chOff x="2057400" y="2514600"/>
            <a:chExt cx="640080" cy="640080"/>
          </a:xfrm>
        </p:grpSpPr>
        <p:sp>
          <p:nvSpPr>
            <p:cNvPr id="23" name="Oval 22"/>
            <p:cNvSpPr/>
            <p:nvPr/>
          </p:nvSpPr>
          <p:spPr>
            <a:xfrm>
              <a:off x="2057400" y="251460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1675" y="2643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87235" y="1741192"/>
            <a:ext cx="640080" cy="640080"/>
            <a:chOff x="2057400" y="2514600"/>
            <a:chExt cx="640080" cy="640080"/>
          </a:xfrm>
        </p:grpSpPr>
        <p:sp>
          <p:nvSpPr>
            <p:cNvPr id="44" name="Oval 43"/>
            <p:cNvSpPr/>
            <p:nvPr/>
          </p:nvSpPr>
          <p:spPr>
            <a:xfrm>
              <a:off x="2057400" y="251460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21675" y="2643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89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5205"/>
            <a:ext cx="11115502" cy="1325563"/>
          </a:xfrm>
        </p:spPr>
        <p:txBody>
          <a:bodyPr/>
          <a:lstStyle/>
          <a:p>
            <a:r>
              <a:rPr lang="en-US" dirty="0"/>
              <a:t>Monitoring the Safety Net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5513" y="2111433"/>
            <a:ext cx="11355185" cy="3438240"/>
            <a:chOff x="335881" y="1448007"/>
            <a:chExt cx="15193040" cy="2145132"/>
          </a:xfrm>
        </p:grpSpPr>
        <p:sp>
          <p:nvSpPr>
            <p:cNvPr id="3" name="Freeform 2"/>
            <p:cNvSpPr/>
            <p:nvPr/>
          </p:nvSpPr>
          <p:spPr>
            <a:xfrm>
              <a:off x="335881" y="1448008"/>
              <a:ext cx="3575219" cy="2145131"/>
            </a:xfrm>
            <a:custGeom>
              <a:avLst/>
              <a:gdLst>
                <a:gd name="connsiteX0" fmla="*/ 0 w 3575219"/>
                <a:gd name="connsiteY0" fmla="*/ 0 h 2145131"/>
                <a:gd name="connsiteX1" fmla="*/ 3575219 w 3575219"/>
                <a:gd name="connsiteY1" fmla="*/ 0 h 2145131"/>
                <a:gd name="connsiteX2" fmla="*/ 3575219 w 3575219"/>
                <a:gd name="connsiteY2" fmla="*/ 2145131 h 2145131"/>
                <a:gd name="connsiteX3" fmla="*/ 0 w 3575219"/>
                <a:gd name="connsiteY3" fmla="*/ 2145131 h 2145131"/>
                <a:gd name="connsiteX4" fmla="*/ 0 w 3575219"/>
                <a:gd name="connsiteY4" fmla="*/ 0 h 214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19" h="2145131">
                  <a:moveTo>
                    <a:pt x="0" y="0"/>
                  </a:moveTo>
                  <a:lnTo>
                    <a:pt x="3575219" y="0"/>
                  </a:lnTo>
                  <a:lnTo>
                    <a:pt x="3575219" y="2145131"/>
                  </a:lnTo>
                  <a:lnTo>
                    <a:pt x="0" y="214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Arial" charset="0"/>
                  <a:ea typeface="Arial" charset="0"/>
                  <a:cs typeface="Arial" charset="0"/>
                </a:rPr>
                <a:t>Financial Results and Position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268622" y="1448008"/>
              <a:ext cx="3575219" cy="2145131"/>
            </a:xfrm>
            <a:custGeom>
              <a:avLst/>
              <a:gdLst>
                <a:gd name="connsiteX0" fmla="*/ 0 w 3575219"/>
                <a:gd name="connsiteY0" fmla="*/ 0 h 2145131"/>
                <a:gd name="connsiteX1" fmla="*/ 3575219 w 3575219"/>
                <a:gd name="connsiteY1" fmla="*/ 0 h 2145131"/>
                <a:gd name="connsiteX2" fmla="*/ 3575219 w 3575219"/>
                <a:gd name="connsiteY2" fmla="*/ 2145131 h 2145131"/>
                <a:gd name="connsiteX3" fmla="*/ 0 w 3575219"/>
                <a:gd name="connsiteY3" fmla="*/ 2145131 h 2145131"/>
                <a:gd name="connsiteX4" fmla="*/ 0 w 3575219"/>
                <a:gd name="connsiteY4" fmla="*/ 0 h 214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19" h="2145131">
                  <a:moveTo>
                    <a:pt x="0" y="0"/>
                  </a:moveTo>
                  <a:lnTo>
                    <a:pt x="3575219" y="0"/>
                  </a:lnTo>
                  <a:lnTo>
                    <a:pt x="3575219" y="2145131"/>
                  </a:lnTo>
                  <a:lnTo>
                    <a:pt x="0" y="21451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Arial" charset="0"/>
                  <a:ea typeface="Arial" charset="0"/>
                  <a:cs typeface="Arial" charset="0"/>
                </a:rPr>
                <a:t>External Quality Reviews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111161" y="1448007"/>
              <a:ext cx="3575219" cy="2145131"/>
            </a:xfrm>
            <a:custGeom>
              <a:avLst/>
              <a:gdLst>
                <a:gd name="connsiteX0" fmla="*/ 0 w 3575219"/>
                <a:gd name="connsiteY0" fmla="*/ 0 h 2145131"/>
                <a:gd name="connsiteX1" fmla="*/ 3575219 w 3575219"/>
                <a:gd name="connsiteY1" fmla="*/ 0 h 2145131"/>
                <a:gd name="connsiteX2" fmla="*/ 3575219 w 3575219"/>
                <a:gd name="connsiteY2" fmla="*/ 2145131 h 2145131"/>
                <a:gd name="connsiteX3" fmla="*/ 0 w 3575219"/>
                <a:gd name="connsiteY3" fmla="*/ 2145131 h 2145131"/>
                <a:gd name="connsiteX4" fmla="*/ 0 w 3575219"/>
                <a:gd name="connsiteY4" fmla="*/ 0 h 214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19" h="2145131">
                  <a:moveTo>
                    <a:pt x="0" y="0"/>
                  </a:moveTo>
                  <a:lnTo>
                    <a:pt x="3575219" y="0"/>
                  </a:lnTo>
                  <a:lnTo>
                    <a:pt x="3575219" y="2145131"/>
                  </a:lnTo>
                  <a:lnTo>
                    <a:pt x="0" y="214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Arial" charset="0"/>
                  <a:ea typeface="Arial" charset="0"/>
                  <a:cs typeface="Arial" charset="0"/>
                </a:rPr>
                <a:t>KPIs and Performance Measures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1953702" y="1448007"/>
              <a:ext cx="3575219" cy="2145131"/>
            </a:xfrm>
            <a:custGeom>
              <a:avLst/>
              <a:gdLst>
                <a:gd name="connsiteX0" fmla="*/ 0 w 3575219"/>
                <a:gd name="connsiteY0" fmla="*/ 0 h 2145131"/>
                <a:gd name="connsiteX1" fmla="*/ 3575219 w 3575219"/>
                <a:gd name="connsiteY1" fmla="*/ 0 h 2145131"/>
                <a:gd name="connsiteX2" fmla="*/ 3575219 w 3575219"/>
                <a:gd name="connsiteY2" fmla="*/ 2145131 h 2145131"/>
                <a:gd name="connsiteX3" fmla="*/ 0 w 3575219"/>
                <a:gd name="connsiteY3" fmla="*/ 2145131 h 2145131"/>
                <a:gd name="connsiteX4" fmla="*/ 0 w 3575219"/>
                <a:gd name="connsiteY4" fmla="*/ 0 h 214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19" h="2145131">
                  <a:moveTo>
                    <a:pt x="0" y="0"/>
                  </a:moveTo>
                  <a:lnTo>
                    <a:pt x="3575219" y="0"/>
                  </a:lnTo>
                  <a:lnTo>
                    <a:pt x="3575219" y="2145131"/>
                  </a:lnTo>
                  <a:lnTo>
                    <a:pt x="0" y="214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Arial" charset="0"/>
                  <a:ea typeface="Arial" charset="0"/>
                  <a:cs typeface="Arial" charset="0"/>
                </a:rPr>
                <a:t>Operating Risk and 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0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35" y="1214735"/>
            <a:ext cx="2753032" cy="2802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10" y="1214735"/>
            <a:ext cx="2804797" cy="280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248" y="1178293"/>
            <a:ext cx="2999114" cy="2838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735" y="4074491"/>
            <a:ext cx="2753032" cy="2761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422" y="4074491"/>
            <a:ext cx="2801484" cy="276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248" y="4074491"/>
            <a:ext cx="2999114" cy="27618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0869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8843"/>
            <a:ext cx="8686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 Rounded MT Bold" panose="020F0704030504030204" pitchFamily="34" charset="0"/>
              </a:rPr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3043" y="3124200"/>
            <a:ext cx="2286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258A7"/>
                </a:solidFill>
                <a:latin typeface="Arial Rounded MT Bold" panose="020F0704030504030204" pitchFamily="34" charset="0"/>
              </a:rPr>
              <a:t>DD QEPR 6-2017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89%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2029778"/>
            <a:ext cx="2286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258A7"/>
                </a:solidFill>
                <a:latin typeface="Arial Rounded MT Bold" panose="020F0704030504030204" pitchFamily="34" charset="0"/>
              </a:rPr>
              <a:t>BH QEPR 8-2017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3043" y="4218623"/>
            <a:ext cx="2286000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258A7"/>
                </a:solidFill>
                <a:latin typeface="Arial Rounded MT Bold" panose="020F0704030504030204" pitchFamily="34" charset="0"/>
              </a:rPr>
              <a:t>OIARM Risk Assessment Score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61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65740" y="1813759"/>
          <a:ext cx="2971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2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PMR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Access to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Transitions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AD Svcs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636579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Admin/Fiscal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ASO/Audit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301798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24151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Housing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6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8686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258A7"/>
                </a:solidFill>
                <a:latin typeface="Arial Rounded MT Bold" panose="020F0704030504030204" pitchFamily="34" charset="0"/>
              </a:rPr>
              <a:t>CSB Financial Risk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85800"/>
            <a:ext cx="60198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the Safety Net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8971" y="2057749"/>
            <a:ext cx="11225349" cy="2850215"/>
            <a:chOff x="478971" y="2057748"/>
            <a:chExt cx="11822177" cy="3001755"/>
          </a:xfrm>
        </p:grpSpPr>
        <p:sp>
          <p:nvSpPr>
            <p:cNvPr id="5" name="Oval 4"/>
            <p:cNvSpPr/>
            <p:nvPr/>
          </p:nvSpPr>
          <p:spPr>
            <a:xfrm>
              <a:off x="478971" y="2077714"/>
              <a:ext cx="2849497" cy="284949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Oval 5"/>
            <p:cNvSpPr/>
            <p:nvPr/>
          </p:nvSpPr>
          <p:spPr>
            <a:xfrm>
              <a:off x="3469865" y="2077714"/>
              <a:ext cx="2849497" cy="28494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Oval 6"/>
            <p:cNvSpPr/>
            <p:nvPr/>
          </p:nvSpPr>
          <p:spPr>
            <a:xfrm>
              <a:off x="6460758" y="2057748"/>
              <a:ext cx="2849497" cy="28494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78971" y="3247862"/>
              <a:ext cx="2797779" cy="18116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dirty="0">
                  <a:solidFill>
                    <a:schemeClr val="tx1"/>
                  </a:solidFill>
                </a:rPr>
                <a:t>Low</a:t>
              </a: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3538174" y="2927477"/>
              <a:ext cx="2729470" cy="18116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dirty="0">
                  <a:solidFill>
                    <a:schemeClr val="tx1"/>
                  </a:solidFill>
                </a:rPr>
                <a:t>Moderate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400" i="1" dirty="0">
                  <a:solidFill>
                    <a:schemeClr val="tx1"/>
                  </a:solidFill>
                </a:rPr>
                <a:t>Periodic</a:t>
              </a:r>
            </a:p>
            <a:p>
              <a:pPr marL="457200" lvl="1" indent="0">
                <a:lnSpc>
                  <a:spcPct val="100000"/>
                </a:lnSpc>
                <a:buFont typeface="Arial"/>
                <a:buNone/>
              </a:pPr>
              <a:endParaRPr lang="en-US" sz="2800" dirty="0"/>
            </a:p>
            <a:p>
              <a:pPr lvl="1">
                <a:lnSpc>
                  <a:spcPct val="100000"/>
                </a:lnSpc>
              </a:pPr>
              <a:endParaRPr lang="en-US" sz="2800" dirty="0"/>
            </a:p>
            <a:p>
              <a:pPr lvl="1">
                <a:lnSpc>
                  <a:spcPct val="100000"/>
                </a:lnSpc>
              </a:pPr>
              <a:endParaRPr lang="en-US" sz="2800" dirty="0"/>
            </a:p>
            <a:p>
              <a:pPr lvl="1">
                <a:lnSpc>
                  <a:spcPct val="100000"/>
                </a:lnSpc>
              </a:pPr>
              <a:endParaRPr lang="en-US" sz="2800" dirty="0"/>
            </a:p>
          </p:txBody>
        </p: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6460758" y="2927477"/>
              <a:ext cx="2797780" cy="18116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dirty="0">
                  <a:solidFill>
                    <a:schemeClr val="bg1"/>
                  </a:solidFill>
                </a:rPr>
                <a:t>High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400" i="1" dirty="0">
                  <a:solidFill>
                    <a:schemeClr val="bg1"/>
                  </a:solidFill>
                </a:rPr>
                <a:t>Active</a:t>
              </a:r>
              <a:endParaRPr lang="en-US" sz="2400" i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451651" y="2077714"/>
              <a:ext cx="2849497" cy="28494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9451651" y="2947443"/>
              <a:ext cx="2849497" cy="18116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 baseline="0">
                  <a:solidFill>
                    <a:schemeClr val="tx2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dirty="0">
                  <a:solidFill>
                    <a:schemeClr val="bg1"/>
                  </a:solidFill>
                </a:rPr>
                <a:t>Critical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400" i="1" dirty="0">
                  <a:solidFill>
                    <a:schemeClr val="bg1"/>
                  </a:solidFill>
                </a:rPr>
                <a:t>Intervention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90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8686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258A7"/>
                </a:solidFill>
                <a:latin typeface="Arial Rounded MT Bold" panose="020F0704030504030204" pitchFamily="34" charset="0"/>
              </a:rPr>
              <a:t>CSB Financial Risk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85800"/>
            <a:ext cx="60198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0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150" y="1470767"/>
            <a:ext cx="5054600" cy="1459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6150" y="1470767"/>
            <a:ext cx="5054600" cy="1459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37950" y="3108325"/>
            <a:ext cx="4521200" cy="34242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2400" dirty="0"/>
              <a:t>Ongoing monitoring of financial condition, board meetings, service delivery, etc.</a:t>
            </a:r>
          </a:p>
          <a:p>
            <a:pPr lvl="0"/>
            <a:r>
              <a:rPr lang="en-US" sz="2400" dirty="0"/>
              <a:t>Require Sustainability Plan</a:t>
            </a:r>
          </a:p>
          <a:p>
            <a:pPr lvl="0"/>
            <a:r>
              <a:rPr lang="en-US" sz="2400" dirty="0"/>
              <a:t>Provide Technical Assistance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6526650" y="3108325"/>
            <a:ext cx="4483100" cy="3573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2400" dirty="0"/>
              <a:t>Ongoing monitoring of financial condition, board meetings, service delivery, etc.</a:t>
            </a:r>
          </a:p>
          <a:p>
            <a:pPr lvl="0"/>
            <a:r>
              <a:rPr lang="en-US" sz="2400" dirty="0"/>
              <a:t>Require Sustainability Plan</a:t>
            </a:r>
          </a:p>
          <a:p>
            <a:pPr lvl="0"/>
            <a:r>
              <a:rPr lang="en-US" sz="2400" dirty="0"/>
              <a:t>Provide Technical Assistance</a:t>
            </a:r>
          </a:p>
          <a:p>
            <a:r>
              <a:rPr lang="en-US" altLang="en-US" sz="2400" dirty="0"/>
              <a:t>Develop alternative management scenarios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altLang="en-US" sz="2400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937950" y="1941512"/>
            <a:ext cx="4470400" cy="90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6526650" y="1941512"/>
            <a:ext cx="5380037" cy="90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</a:rPr>
              <a:t>Critical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150" y="2930524"/>
            <a:ext cx="5054600" cy="360203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36150" y="2930524"/>
            <a:ext cx="5054600" cy="36020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1353800" cy="1325563"/>
          </a:xfrm>
        </p:spPr>
        <p:txBody>
          <a:bodyPr/>
          <a:lstStyle/>
          <a:p>
            <a:r>
              <a:rPr lang="en-US" dirty="0"/>
              <a:t>Monitoring the Safety Net</a:t>
            </a:r>
          </a:p>
        </p:txBody>
      </p:sp>
    </p:spTree>
    <p:extLst>
      <p:ext uri="{BB962C8B-B14F-4D97-AF65-F5344CB8AC3E}">
        <p14:creationId xmlns:p14="http://schemas.microsoft.com/office/powerpoint/2010/main" val="344034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22" y="5059575"/>
            <a:ext cx="896964" cy="1323861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04584" y="1762783"/>
            <a:ext cx="7606147" cy="394481"/>
          </a:xfrm>
        </p:spPr>
        <p:txBody>
          <a:bodyPr>
            <a:normAutofit/>
          </a:bodyPr>
          <a:lstStyle/>
          <a:p>
            <a:pPr algn="l"/>
            <a:r>
              <a:rPr lang="en-US" sz="1500" dirty="0"/>
              <a:t>Georgia Department of Behavioral Health &amp; Developmental Disabilities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49940" y="1661327"/>
            <a:ext cx="89175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extLst/>
          </p:nvPr>
        </p:nvSpPr>
        <p:spPr>
          <a:xfrm>
            <a:off x="404584" y="355438"/>
            <a:ext cx="905500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cs typeface="Arial"/>
              </a:rPr>
              <a:t>2009 – 2019: </a:t>
            </a:r>
            <a:r>
              <a:rPr lang="en-US" sz="3600" dirty="0">
                <a:solidFill>
                  <a:schemeClr val="tx2"/>
                </a:solidFill>
                <a:cs typeface="Arial"/>
              </a:rPr>
              <a:t>A Decade of Transformation </a:t>
            </a:r>
            <a:br>
              <a:rPr lang="en-US" sz="3600" dirty="0">
                <a:solidFill>
                  <a:schemeClr val="tx2"/>
                </a:solidFill>
                <a:cs typeface="Arial"/>
              </a:rPr>
            </a:br>
            <a:r>
              <a:rPr lang="en-US" sz="3600" dirty="0">
                <a:solidFill>
                  <a:schemeClr val="tx2"/>
                </a:solidFill>
                <a:cs typeface="Arial"/>
              </a:rPr>
              <a:t>Serving Georgia’s Most Vulnerable Citizens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7287" y="3905721"/>
            <a:ext cx="561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Judy Fitzgerald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Commissioner</a:t>
            </a:r>
          </a:p>
        </p:txBody>
      </p:sp>
    </p:spTree>
    <p:extLst>
      <p:ext uri="{BB962C8B-B14F-4D97-AF65-F5344CB8AC3E}">
        <p14:creationId xmlns:p14="http://schemas.microsoft.com/office/powerpoint/2010/main" val="158364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61" y="16783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Then: 2009…A New Department is Formed</a:t>
            </a:r>
          </a:p>
        </p:txBody>
      </p:sp>
      <p:sp>
        <p:nvSpPr>
          <p:cNvPr id="84" name="Rectangle 83"/>
          <p:cNvSpPr/>
          <p:nvPr/>
        </p:nvSpPr>
        <p:spPr>
          <a:xfrm>
            <a:off x="0" y="1192434"/>
            <a:ext cx="12191999" cy="57417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24000">
                <a:schemeClr val="bg1">
                  <a:lumMod val="75000"/>
                </a:schemeClr>
              </a:gs>
              <a:gs pos="47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12046" y="2413337"/>
            <a:ext cx="3367909" cy="3118792"/>
            <a:chOff x="4412046" y="2413337"/>
            <a:chExt cx="3367909" cy="3118792"/>
          </a:xfrm>
        </p:grpSpPr>
        <p:sp>
          <p:nvSpPr>
            <p:cNvPr id="3" name="Oval 2"/>
            <p:cNvSpPr/>
            <p:nvPr/>
          </p:nvSpPr>
          <p:spPr>
            <a:xfrm>
              <a:off x="4412046" y="2413337"/>
              <a:ext cx="3367909" cy="31187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10967" y="2794902"/>
              <a:ext cx="24381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/>
                <a:t>ACKNOWLEDGEMENT</a:t>
              </a:r>
              <a:endParaRPr lang="en-US" sz="1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05725" y="2480640"/>
            <a:ext cx="3045083" cy="1512824"/>
            <a:chOff x="1167706" y="1408517"/>
            <a:chExt cx="3045083" cy="13643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F42885-E8D0-CE49-A865-5F452A8D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252" y="1408517"/>
              <a:ext cx="1195537" cy="1364319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1167706" y="1790472"/>
              <a:ext cx="1849546" cy="54244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365467" y="2700878"/>
            <a:ext cx="3058251" cy="916336"/>
            <a:chOff x="965533" y="2966245"/>
            <a:chExt cx="3058251" cy="9163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B76C4B-3174-2D49-B6D6-555082FF4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33" y="2966245"/>
              <a:ext cx="1890023" cy="548251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>
            <a:xfrm flipH="1" flipV="1">
              <a:off x="2855558" y="3365771"/>
              <a:ext cx="1168226" cy="51681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90737" y="4317292"/>
            <a:ext cx="2807942" cy="1277248"/>
            <a:chOff x="1194331" y="3715236"/>
            <a:chExt cx="2807942" cy="12772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9E0D3A-363F-4049-B0E6-0AEDD65D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4331" y="3715236"/>
              <a:ext cx="1432427" cy="1277248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H="1">
              <a:off x="2633928" y="3968027"/>
              <a:ext cx="1368345" cy="26786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7369767" y="5004356"/>
            <a:ext cx="1590949" cy="1394030"/>
            <a:chOff x="1932727" y="4855429"/>
            <a:chExt cx="1590949" cy="13940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7229719-9A10-6C44-B82F-F51750B8E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0233" y="5517727"/>
              <a:ext cx="1523443" cy="731732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1932727" y="4855429"/>
              <a:ext cx="606008" cy="55785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65603" y="5562208"/>
            <a:ext cx="1598969" cy="1116795"/>
            <a:chOff x="8931918" y="2412389"/>
            <a:chExt cx="1598969" cy="11167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2DB46E-C46D-F04C-9AB9-4DA64F526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1918" y="2729699"/>
              <a:ext cx="1598969" cy="799485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9375476" y="2412389"/>
              <a:ext cx="0" cy="26549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181634" y="3505662"/>
            <a:ext cx="3221032" cy="664683"/>
            <a:chOff x="8409565" y="3805594"/>
            <a:chExt cx="3221032" cy="66468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6EA6B8-3E81-3B46-9CA9-ACE74C4D5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09565" y="3805594"/>
              <a:ext cx="1730153" cy="664683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>
              <a:stCxn id="3" idx="2"/>
            </p:cNvCxnSpPr>
            <p:nvPr/>
          </p:nvCxnSpPr>
          <p:spPr>
            <a:xfrm flipH="1" flipV="1">
              <a:off x="10204196" y="4271775"/>
              <a:ext cx="1426401" cy="4069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798716" y="4012532"/>
            <a:ext cx="2133386" cy="1601899"/>
            <a:chOff x="7154974" y="4841941"/>
            <a:chExt cx="2133386" cy="16018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C457042-F9E2-F643-BEA0-0E09167B1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8492" y="5091128"/>
              <a:ext cx="1099868" cy="1352712"/>
            </a:xfrm>
            <a:prstGeom prst="rect">
              <a:avLst/>
            </a:prstGeom>
          </p:spPr>
        </p:pic>
        <p:cxnSp>
          <p:nvCxnSpPr>
            <p:cNvPr id="56" name="Straight Arrow Connector 55"/>
            <p:cNvCxnSpPr>
              <a:stCxn id="3" idx="6"/>
            </p:cNvCxnSpPr>
            <p:nvPr/>
          </p:nvCxnSpPr>
          <p:spPr>
            <a:xfrm>
              <a:off x="7154974" y="4841941"/>
              <a:ext cx="986273" cy="1578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133703" y="1324721"/>
            <a:ext cx="2605723" cy="1393301"/>
            <a:chOff x="7206038" y="1579394"/>
            <a:chExt cx="2605723" cy="13933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485C30B-429E-D94D-A617-FA49D847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6353" y="1579394"/>
              <a:ext cx="1565408" cy="1022565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 flipV="1">
              <a:off x="7206038" y="2211098"/>
              <a:ext cx="962805" cy="76159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3B1E680-69CD-A745-88BE-A2867B00E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5425" y="1259109"/>
            <a:ext cx="1581150" cy="997122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2957761" y="1627530"/>
            <a:ext cx="1805675" cy="1366883"/>
            <a:chOff x="4521669" y="5802745"/>
            <a:chExt cx="1805675" cy="13668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E63A2A3-33E7-184A-BB6D-154BF51ED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21669" y="5802745"/>
              <a:ext cx="1094323" cy="950111"/>
            </a:xfrm>
            <a:prstGeom prst="rect">
              <a:avLst/>
            </a:prstGeom>
          </p:spPr>
        </p:pic>
        <p:cxnSp>
          <p:nvCxnSpPr>
            <p:cNvPr id="68" name="Straight Arrow Connector 67"/>
            <p:cNvCxnSpPr/>
            <p:nvPr/>
          </p:nvCxnSpPr>
          <p:spPr>
            <a:xfrm flipH="1" flipV="1">
              <a:off x="5736116" y="6609467"/>
              <a:ext cx="591228" cy="560161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756686" y="5075392"/>
            <a:ext cx="2148579" cy="1544159"/>
            <a:chOff x="5987760" y="5376561"/>
            <a:chExt cx="2148579" cy="142639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787F17-FE28-7B41-9AB7-62BB3F9A1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7760" y="5976298"/>
              <a:ext cx="1639759" cy="826655"/>
            </a:xfrm>
            <a:prstGeom prst="rect">
              <a:avLst/>
            </a:prstGeom>
          </p:spPr>
        </p:pic>
        <p:cxnSp>
          <p:nvCxnSpPr>
            <p:cNvPr id="71" name="Straight Arrow Connector 70"/>
            <p:cNvCxnSpPr>
              <a:stCxn id="3" idx="3"/>
            </p:cNvCxnSpPr>
            <p:nvPr/>
          </p:nvCxnSpPr>
          <p:spPr>
            <a:xfrm flipH="1">
              <a:off x="7225338" y="5376561"/>
              <a:ext cx="911001" cy="59973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601519" y="3214813"/>
            <a:ext cx="29208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Inconsistent and fragmented system</a:t>
            </a:r>
          </a:p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Underfunded </a:t>
            </a:r>
          </a:p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Lacked accountability</a:t>
            </a:r>
          </a:p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Poor customer service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0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7447"/>
            <a:ext cx="12192000" cy="5680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75400" y="1752722"/>
            <a:ext cx="49784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Chair’s Report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Public Comment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Next Meeting Date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838200" y="1752722"/>
            <a:ext cx="4699000" cy="51884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Call to Order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Recovery Speaker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Action Item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Approval of Minutes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Commissioner’s Report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38200" y="195080"/>
            <a:ext cx="10896600" cy="1325563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96494" y="1752722"/>
            <a:ext cx="0" cy="45497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38200" y="2494107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3299576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5400" y="2490124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666548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5470357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5400" y="3309101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75400" y="4188461"/>
            <a:ext cx="435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4" descr="© INSCALE GmbH, 26.05.2010&#10;http://www.presentationload.com/"/>
          <p:cNvSpPr>
            <a:spLocks/>
          </p:cNvSpPr>
          <p:nvPr/>
        </p:nvSpPr>
        <p:spPr bwMode="gray">
          <a:xfrm>
            <a:off x="145111" y="4364602"/>
            <a:ext cx="3115430" cy="643814"/>
          </a:xfrm>
          <a:custGeom>
            <a:avLst/>
            <a:gdLst>
              <a:gd name="connsiteX0" fmla="*/ 10000 w 10000"/>
              <a:gd name="connsiteY0" fmla="*/ 6902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6809 w 10000"/>
              <a:gd name="connsiteY4" fmla="*/ 6902 h 10000"/>
              <a:gd name="connsiteX5" fmla="*/ 10000 w 10000"/>
              <a:gd name="connsiteY5" fmla="*/ 6902 h 10000"/>
              <a:gd name="connsiteX0" fmla="*/ 10000 w 10000"/>
              <a:gd name="connsiteY0" fmla="*/ 6902 h 6975"/>
              <a:gd name="connsiteX1" fmla="*/ 6809 w 10000"/>
              <a:gd name="connsiteY1" fmla="*/ 0 h 6975"/>
              <a:gd name="connsiteX2" fmla="*/ 0 w 10000"/>
              <a:gd name="connsiteY2" fmla="*/ 0 h 6975"/>
              <a:gd name="connsiteX3" fmla="*/ 0 w 10000"/>
              <a:gd name="connsiteY3" fmla="*/ 6975 h 6975"/>
              <a:gd name="connsiteX4" fmla="*/ 6809 w 10000"/>
              <a:gd name="connsiteY4" fmla="*/ 6902 h 6975"/>
              <a:gd name="connsiteX5" fmla="*/ 10000 w 10000"/>
              <a:gd name="connsiteY5" fmla="*/ 6902 h 6975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1 w 10001"/>
              <a:gd name="connsiteY0" fmla="*/ 9895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9895 h 10069"/>
              <a:gd name="connsiteX0" fmla="*/ 10001 w 10001"/>
              <a:gd name="connsiteY0" fmla="*/ 10069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8884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682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262"/>
              <a:gd name="connsiteY0" fmla="*/ 10069 h 10069"/>
              <a:gd name="connsiteX1" fmla="*/ 10001 w 10262"/>
              <a:gd name="connsiteY1" fmla="*/ 0 h 10069"/>
              <a:gd name="connsiteX2" fmla="*/ 1 w 10262"/>
              <a:gd name="connsiteY2" fmla="*/ 0 h 10069"/>
              <a:gd name="connsiteX3" fmla="*/ 0 w 10262"/>
              <a:gd name="connsiteY3" fmla="*/ 10069 h 10069"/>
              <a:gd name="connsiteX4" fmla="*/ 10001 w 10262"/>
              <a:gd name="connsiteY4" fmla="*/ 10069 h 10069"/>
              <a:gd name="connsiteX0" fmla="*/ 7602 w 10262"/>
              <a:gd name="connsiteY0" fmla="*/ 10069 h 10069"/>
              <a:gd name="connsiteX1" fmla="*/ 10001 w 10262"/>
              <a:gd name="connsiteY1" fmla="*/ 0 h 10069"/>
              <a:gd name="connsiteX2" fmla="*/ 1 w 10262"/>
              <a:gd name="connsiteY2" fmla="*/ 0 h 10069"/>
              <a:gd name="connsiteX3" fmla="*/ 0 w 10262"/>
              <a:gd name="connsiteY3" fmla="*/ 10069 h 10069"/>
              <a:gd name="connsiteX4" fmla="*/ 7602 w 10262"/>
              <a:gd name="connsiteY4" fmla="*/ 10069 h 10069"/>
              <a:gd name="connsiteX0" fmla="*/ 9217 w 10262"/>
              <a:gd name="connsiteY0" fmla="*/ 10069 h 10069"/>
              <a:gd name="connsiteX1" fmla="*/ 10001 w 10262"/>
              <a:gd name="connsiteY1" fmla="*/ 0 h 10069"/>
              <a:gd name="connsiteX2" fmla="*/ 1 w 10262"/>
              <a:gd name="connsiteY2" fmla="*/ 0 h 10069"/>
              <a:gd name="connsiteX3" fmla="*/ 0 w 10262"/>
              <a:gd name="connsiteY3" fmla="*/ 10069 h 10069"/>
              <a:gd name="connsiteX4" fmla="*/ 9217 w 10262"/>
              <a:gd name="connsiteY4" fmla="*/ 10069 h 10069"/>
              <a:gd name="connsiteX0" fmla="*/ 9217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9217 w 10001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69">
                <a:moveTo>
                  <a:pt x="9217" y="10069"/>
                </a:moveTo>
                <a:cubicBezTo>
                  <a:pt x="9478" y="6713"/>
                  <a:pt x="9740" y="3356"/>
                  <a:pt x="10001" y="0"/>
                </a:cubicBezTo>
                <a:lnTo>
                  <a:pt x="1" y="0"/>
                </a:lnTo>
                <a:cubicBezTo>
                  <a:pt x="1" y="3356"/>
                  <a:pt x="0" y="6713"/>
                  <a:pt x="0" y="10069"/>
                </a:cubicBezTo>
                <a:lnTo>
                  <a:pt x="9217" y="1006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  <a:defRPr/>
            </a:pPr>
            <a:r>
              <a:rPr lang="en-US" b="1" dirty="0">
                <a:solidFill>
                  <a:schemeClr val="tx2"/>
                </a:solidFill>
              </a:rPr>
              <a:t>DEVELOPMENT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136479" y="3605631"/>
            <a:ext cx="3165543" cy="646085"/>
          </a:xfrm>
          <a:prstGeom prst="homePlate">
            <a:avLst>
              <a:gd name="adj" fmla="val 1272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</a:pPr>
            <a:r>
              <a:rPr lang="en-US" b="1" dirty="0">
                <a:solidFill>
                  <a:schemeClr val="tx2"/>
                </a:solidFill>
              </a:rPr>
              <a:t>ENGAGEMENT</a:t>
            </a:r>
          </a:p>
        </p:txBody>
      </p:sp>
      <p:sp>
        <p:nvSpPr>
          <p:cNvPr id="8" name="Freeform 24" descr="© INSCALE GmbH, 26.05.2010&#10;http://www.presentationload.com/"/>
          <p:cNvSpPr>
            <a:spLocks/>
          </p:cNvSpPr>
          <p:nvPr/>
        </p:nvSpPr>
        <p:spPr bwMode="gray">
          <a:xfrm>
            <a:off x="145110" y="2848928"/>
            <a:ext cx="3042601" cy="643814"/>
          </a:xfrm>
          <a:custGeom>
            <a:avLst/>
            <a:gdLst>
              <a:gd name="connsiteX0" fmla="*/ 10000 w 10000"/>
              <a:gd name="connsiteY0" fmla="*/ 6902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6809 w 10000"/>
              <a:gd name="connsiteY4" fmla="*/ 6902 h 10000"/>
              <a:gd name="connsiteX5" fmla="*/ 10000 w 10000"/>
              <a:gd name="connsiteY5" fmla="*/ 6902 h 10000"/>
              <a:gd name="connsiteX0" fmla="*/ 10000 w 10000"/>
              <a:gd name="connsiteY0" fmla="*/ 6902 h 6975"/>
              <a:gd name="connsiteX1" fmla="*/ 6809 w 10000"/>
              <a:gd name="connsiteY1" fmla="*/ 0 h 6975"/>
              <a:gd name="connsiteX2" fmla="*/ 0 w 10000"/>
              <a:gd name="connsiteY2" fmla="*/ 0 h 6975"/>
              <a:gd name="connsiteX3" fmla="*/ 0 w 10000"/>
              <a:gd name="connsiteY3" fmla="*/ 6975 h 6975"/>
              <a:gd name="connsiteX4" fmla="*/ 6809 w 10000"/>
              <a:gd name="connsiteY4" fmla="*/ 6902 h 6975"/>
              <a:gd name="connsiteX5" fmla="*/ 10000 w 10000"/>
              <a:gd name="connsiteY5" fmla="*/ 6902 h 6975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1 w 10001"/>
              <a:gd name="connsiteY0" fmla="*/ 9895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9895 h 10069"/>
              <a:gd name="connsiteX0" fmla="*/ 10001 w 10001"/>
              <a:gd name="connsiteY0" fmla="*/ 10069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8884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682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69">
                <a:moveTo>
                  <a:pt x="10001" y="10069"/>
                </a:moveTo>
                <a:cubicBezTo>
                  <a:pt x="9740" y="6713"/>
                  <a:pt x="9478" y="3356"/>
                  <a:pt x="9217" y="0"/>
                </a:cubicBezTo>
                <a:lnTo>
                  <a:pt x="1" y="0"/>
                </a:lnTo>
                <a:cubicBezTo>
                  <a:pt x="1" y="3356"/>
                  <a:pt x="0" y="6713"/>
                  <a:pt x="0" y="10069"/>
                </a:cubicBezTo>
                <a:lnTo>
                  <a:pt x="10001" y="1006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  <a:defRPr/>
            </a:pPr>
            <a:r>
              <a:rPr lang="en-US" b="1" dirty="0">
                <a:solidFill>
                  <a:schemeClr val="tx2"/>
                </a:solidFill>
              </a:rPr>
              <a:t>ADJUSTMENT</a:t>
            </a:r>
          </a:p>
        </p:txBody>
      </p:sp>
      <p:sp>
        <p:nvSpPr>
          <p:cNvPr id="9" name="Freeform 24" descr="© INSCALE GmbH, 26.05.2010&#10;http://www.presentationload.com/"/>
          <p:cNvSpPr>
            <a:spLocks/>
          </p:cNvSpPr>
          <p:nvPr/>
        </p:nvSpPr>
        <p:spPr bwMode="gray">
          <a:xfrm>
            <a:off x="142780" y="2119597"/>
            <a:ext cx="2852879" cy="643814"/>
          </a:xfrm>
          <a:custGeom>
            <a:avLst/>
            <a:gdLst>
              <a:gd name="connsiteX0" fmla="*/ 10000 w 10000"/>
              <a:gd name="connsiteY0" fmla="*/ 6902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6809 w 10000"/>
              <a:gd name="connsiteY4" fmla="*/ 6902 h 10000"/>
              <a:gd name="connsiteX5" fmla="*/ 10000 w 10000"/>
              <a:gd name="connsiteY5" fmla="*/ 6902 h 10000"/>
              <a:gd name="connsiteX0" fmla="*/ 10000 w 10000"/>
              <a:gd name="connsiteY0" fmla="*/ 6902 h 6975"/>
              <a:gd name="connsiteX1" fmla="*/ 6809 w 10000"/>
              <a:gd name="connsiteY1" fmla="*/ 0 h 6975"/>
              <a:gd name="connsiteX2" fmla="*/ 0 w 10000"/>
              <a:gd name="connsiteY2" fmla="*/ 0 h 6975"/>
              <a:gd name="connsiteX3" fmla="*/ 0 w 10000"/>
              <a:gd name="connsiteY3" fmla="*/ 6975 h 6975"/>
              <a:gd name="connsiteX4" fmla="*/ 6809 w 10000"/>
              <a:gd name="connsiteY4" fmla="*/ 6902 h 6975"/>
              <a:gd name="connsiteX5" fmla="*/ 10000 w 10000"/>
              <a:gd name="connsiteY5" fmla="*/ 6902 h 6975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1 w 10001"/>
              <a:gd name="connsiteY0" fmla="*/ 9895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9895 h 10069"/>
              <a:gd name="connsiteX0" fmla="*/ 10001 w 10001"/>
              <a:gd name="connsiteY0" fmla="*/ 10069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8884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682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099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69">
                <a:moveTo>
                  <a:pt x="10001" y="10069"/>
                </a:moveTo>
                <a:lnTo>
                  <a:pt x="9170" y="0"/>
                </a:lnTo>
                <a:lnTo>
                  <a:pt x="1" y="0"/>
                </a:lnTo>
                <a:cubicBezTo>
                  <a:pt x="1" y="3356"/>
                  <a:pt x="0" y="6713"/>
                  <a:pt x="0" y="10069"/>
                </a:cubicBezTo>
                <a:lnTo>
                  <a:pt x="10001" y="100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  <a:defRPr/>
            </a:pPr>
            <a:r>
              <a:rPr lang="en-US" b="1" dirty="0">
                <a:solidFill>
                  <a:schemeClr val="tx2"/>
                </a:solidFill>
              </a:rPr>
              <a:t>INVESTMENT</a:t>
            </a:r>
          </a:p>
        </p:txBody>
      </p:sp>
      <p:sp>
        <p:nvSpPr>
          <p:cNvPr id="11" name="Freeform 24" descr="© INSCALE GmbH, 26.05.2010&#10;http://www.presentationload.com/"/>
          <p:cNvSpPr>
            <a:spLocks/>
          </p:cNvSpPr>
          <p:nvPr/>
        </p:nvSpPr>
        <p:spPr bwMode="gray">
          <a:xfrm>
            <a:off x="145111" y="5122441"/>
            <a:ext cx="2837665" cy="643814"/>
          </a:xfrm>
          <a:custGeom>
            <a:avLst/>
            <a:gdLst>
              <a:gd name="connsiteX0" fmla="*/ 10000 w 10000"/>
              <a:gd name="connsiteY0" fmla="*/ 6902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6809 w 10000"/>
              <a:gd name="connsiteY4" fmla="*/ 6902 h 10000"/>
              <a:gd name="connsiteX5" fmla="*/ 10000 w 10000"/>
              <a:gd name="connsiteY5" fmla="*/ 6902 h 10000"/>
              <a:gd name="connsiteX0" fmla="*/ 10000 w 10000"/>
              <a:gd name="connsiteY0" fmla="*/ 6902 h 6975"/>
              <a:gd name="connsiteX1" fmla="*/ 6809 w 10000"/>
              <a:gd name="connsiteY1" fmla="*/ 0 h 6975"/>
              <a:gd name="connsiteX2" fmla="*/ 0 w 10000"/>
              <a:gd name="connsiteY2" fmla="*/ 0 h 6975"/>
              <a:gd name="connsiteX3" fmla="*/ 0 w 10000"/>
              <a:gd name="connsiteY3" fmla="*/ 6975 h 6975"/>
              <a:gd name="connsiteX4" fmla="*/ 6809 w 10000"/>
              <a:gd name="connsiteY4" fmla="*/ 6902 h 6975"/>
              <a:gd name="connsiteX5" fmla="*/ 10000 w 10000"/>
              <a:gd name="connsiteY5" fmla="*/ 6902 h 6975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1 w 10001"/>
              <a:gd name="connsiteY0" fmla="*/ 9895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9895 h 10069"/>
              <a:gd name="connsiteX0" fmla="*/ 10001 w 10001"/>
              <a:gd name="connsiteY0" fmla="*/ 10069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8884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682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099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7548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7548 w 10001"/>
              <a:gd name="connsiteY4" fmla="*/ 10069 h 10069"/>
              <a:gd name="connsiteX0" fmla="*/ 9173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9173 w 10001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69">
                <a:moveTo>
                  <a:pt x="9173" y="10069"/>
                </a:moveTo>
                <a:lnTo>
                  <a:pt x="10001" y="0"/>
                </a:lnTo>
                <a:lnTo>
                  <a:pt x="1" y="0"/>
                </a:lnTo>
                <a:cubicBezTo>
                  <a:pt x="1" y="3356"/>
                  <a:pt x="0" y="6713"/>
                  <a:pt x="0" y="10069"/>
                </a:cubicBezTo>
                <a:lnTo>
                  <a:pt x="9173" y="10069"/>
                </a:lnTo>
                <a:close/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  <a:defRPr/>
            </a:pPr>
            <a:r>
              <a:rPr lang="en-US" b="1" dirty="0">
                <a:solidFill>
                  <a:schemeClr val="tx2"/>
                </a:solidFill>
              </a:rPr>
              <a:t>ENHANCEMENT</a:t>
            </a:r>
          </a:p>
        </p:txBody>
      </p:sp>
      <p:sp>
        <p:nvSpPr>
          <p:cNvPr id="12" name="Eingekerbter Richtungspfeil 41"/>
          <p:cNvSpPr/>
          <p:nvPr/>
        </p:nvSpPr>
        <p:spPr bwMode="gray">
          <a:xfrm>
            <a:off x="2707689" y="1390266"/>
            <a:ext cx="2733738" cy="5132689"/>
          </a:xfrm>
          <a:prstGeom prst="chevron">
            <a:avLst>
              <a:gd name="adj" fmla="val 27063"/>
            </a:avLst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8000" tIns="0" rIns="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" name="Freeform 24" descr="© INSCALE GmbH, 26.05.2010&#10;http://www.presentationload.com/"/>
          <p:cNvSpPr>
            <a:spLocks/>
          </p:cNvSpPr>
          <p:nvPr/>
        </p:nvSpPr>
        <p:spPr bwMode="gray">
          <a:xfrm>
            <a:off x="145111" y="1390266"/>
            <a:ext cx="2624723" cy="643814"/>
          </a:xfrm>
          <a:custGeom>
            <a:avLst/>
            <a:gdLst>
              <a:gd name="connsiteX0" fmla="*/ 10000 w 10000"/>
              <a:gd name="connsiteY0" fmla="*/ 6902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6809 w 10000"/>
              <a:gd name="connsiteY4" fmla="*/ 6902 h 10000"/>
              <a:gd name="connsiteX5" fmla="*/ 10000 w 10000"/>
              <a:gd name="connsiteY5" fmla="*/ 6902 h 10000"/>
              <a:gd name="connsiteX0" fmla="*/ 10000 w 10000"/>
              <a:gd name="connsiteY0" fmla="*/ 6902 h 6975"/>
              <a:gd name="connsiteX1" fmla="*/ 6809 w 10000"/>
              <a:gd name="connsiteY1" fmla="*/ 0 h 6975"/>
              <a:gd name="connsiteX2" fmla="*/ 0 w 10000"/>
              <a:gd name="connsiteY2" fmla="*/ 0 h 6975"/>
              <a:gd name="connsiteX3" fmla="*/ 0 w 10000"/>
              <a:gd name="connsiteY3" fmla="*/ 6975 h 6975"/>
              <a:gd name="connsiteX4" fmla="*/ 6809 w 10000"/>
              <a:gd name="connsiteY4" fmla="*/ 6902 h 6975"/>
              <a:gd name="connsiteX5" fmla="*/ 10000 w 10000"/>
              <a:gd name="connsiteY5" fmla="*/ 6902 h 6975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1 w 10001"/>
              <a:gd name="connsiteY0" fmla="*/ 9895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9895 h 10069"/>
              <a:gd name="connsiteX0" fmla="*/ 10001 w 10001"/>
              <a:gd name="connsiteY0" fmla="*/ 10069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8884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682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099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69">
                <a:moveTo>
                  <a:pt x="10001" y="10069"/>
                </a:moveTo>
                <a:lnTo>
                  <a:pt x="9170" y="0"/>
                </a:lnTo>
                <a:lnTo>
                  <a:pt x="1" y="0"/>
                </a:lnTo>
                <a:cubicBezTo>
                  <a:pt x="1" y="3356"/>
                  <a:pt x="0" y="6713"/>
                  <a:pt x="0" y="10069"/>
                </a:cubicBezTo>
                <a:lnTo>
                  <a:pt x="10001" y="1006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  <a:defRPr/>
            </a:pPr>
            <a:r>
              <a:rPr lang="en-US" b="1" dirty="0">
                <a:solidFill>
                  <a:schemeClr val="tx2"/>
                </a:solidFill>
              </a:rPr>
              <a:t>COMMITMENT</a:t>
            </a:r>
          </a:p>
        </p:txBody>
      </p:sp>
      <p:sp>
        <p:nvSpPr>
          <p:cNvPr id="21" name="Freeform 24" descr="© INSCALE GmbH, 26.05.2010&#10;http://www.presentationload.com/"/>
          <p:cNvSpPr>
            <a:spLocks/>
          </p:cNvSpPr>
          <p:nvPr/>
        </p:nvSpPr>
        <p:spPr bwMode="gray">
          <a:xfrm>
            <a:off x="145111" y="5879141"/>
            <a:ext cx="2624723" cy="643814"/>
          </a:xfrm>
          <a:custGeom>
            <a:avLst/>
            <a:gdLst>
              <a:gd name="connsiteX0" fmla="*/ 10000 w 10000"/>
              <a:gd name="connsiteY0" fmla="*/ 6902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6809 w 10000"/>
              <a:gd name="connsiteY4" fmla="*/ 6902 h 10000"/>
              <a:gd name="connsiteX5" fmla="*/ 10000 w 10000"/>
              <a:gd name="connsiteY5" fmla="*/ 6902 h 10000"/>
              <a:gd name="connsiteX0" fmla="*/ 10000 w 10000"/>
              <a:gd name="connsiteY0" fmla="*/ 6902 h 6975"/>
              <a:gd name="connsiteX1" fmla="*/ 6809 w 10000"/>
              <a:gd name="connsiteY1" fmla="*/ 0 h 6975"/>
              <a:gd name="connsiteX2" fmla="*/ 0 w 10000"/>
              <a:gd name="connsiteY2" fmla="*/ 0 h 6975"/>
              <a:gd name="connsiteX3" fmla="*/ 0 w 10000"/>
              <a:gd name="connsiteY3" fmla="*/ 6975 h 6975"/>
              <a:gd name="connsiteX4" fmla="*/ 6809 w 10000"/>
              <a:gd name="connsiteY4" fmla="*/ 6902 h 6975"/>
              <a:gd name="connsiteX5" fmla="*/ 10000 w 10000"/>
              <a:gd name="connsiteY5" fmla="*/ 6902 h 6975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0 w 10000"/>
              <a:gd name="connsiteY0" fmla="*/ 9895 h 10000"/>
              <a:gd name="connsiteX1" fmla="*/ 6809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9895 h 10000"/>
              <a:gd name="connsiteX0" fmla="*/ 10001 w 10001"/>
              <a:gd name="connsiteY0" fmla="*/ 9895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9895 h 10069"/>
              <a:gd name="connsiteX0" fmla="*/ 10001 w 10001"/>
              <a:gd name="connsiteY0" fmla="*/ 10069 h 10069"/>
              <a:gd name="connsiteX1" fmla="*/ 681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8884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682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217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099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9170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10001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10001 w 10001"/>
              <a:gd name="connsiteY4" fmla="*/ 10069 h 10069"/>
              <a:gd name="connsiteX0" fmla="*/ 7548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7548 w 10001"/>
              <a:gd name="connsiteY4" fmla="*/ 10069 h 10069"/>
              <a:gd name="connsiteX0" fmla="*/ 9173 w 10001"/>
              <a:gd name="connsiteY0" fmla="*/ 10069 h 10069"/>
              <a:gd name="connsiteX1" fmla="*/ 10001 w 10001"/>
              <a:gd name="connsiteY1" fmla="*/ 0 h 10069"/>
              <a:gd name="connsiteX2" fmla="*/ 1 w 10001"/>
              <a:gd name="connsiteY2" fmla="*/ 0 h 10069"/>
              <a:gd name="connsiteX3" fmla="*/ 0 w 10001"/>
              <a:gd name="connsiteY3" fmla="*/ 10069 h 10069"/>
              <a:gd name="connsiteX4" fmla="*/ 9173 w 10001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69">
                <a:moveTo>
                  <a:pt x="9173" y="10069"/>
                </a:moveTo>
                <a:lnTo>
                  <a:pt x="10001" y="0"/>
                </a:lnTo>
                <a:lnTo>
                  <a:pt x="1" y="0"/>
                </a:lnTo>
                <a:cubicBezTo>
                  <a:pt x="1" y="3356"/>
                  <a:pt x="0" y="6713"/>
                  <a:pt x="0" y="10069"/>
                </a:cubicBezTo>
                <a:lnTo>
                  <a:pt x="9173" y="1006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0" rIns="14400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7D7D7D"/>
              </a:buClr>
              <a:defRPr/>
            </a:pPr>
            <a:r>
              <a:rPr lang="en-US" b="1" dirty="0">
                <a:solidFill>
                  <a:schemeClr val="tx2"/>
                </a:solidFill>
              </a:rPr>
              <a:t>IMPROVEMENT</a:t>
            </a:r>
          </a:p>
        </p:txBody>
      </p:sp>
      <p:sp>
        <p:nvSpPr>
          <p:cNvPr id="22" name="Eingekerbter Richtungspfeil 41"/>
          <p:cNvSpPr/>
          <p:nvPr/>
        </p:nvSpPr>
        <p:spPr bwMode="gray">
          <a:xfrm>
            <a:off x="4827009" y="1390266"/>
            <a:ext cx="2949437" cy="5132689"/>
          </a:xfrm>
          <a:prstGeom prst="chevron">
            <a:avLst>
              <a:gd name="adj" fmla="val 27063"/>
            </a:avLst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8000" tIns="0" rIns="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4" name="Eingekerbter Richtungspfeil 41"/>
          <p:cNvSpPr/>
          <p:nvPr/>
        </p:nvSpPr>
        <p:spPr bwMode="gray">
          <a:xfrm>
            <a:off x="7127284" y="1390266"/>
            <a:ext cx="2689672" cy="5132689"/>
          </a:xfrm>
          <a:prstGeom prst="chevron">
            <a:avLst>
              <a:gd name="adj" fmla="val 27063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8000" tIns="0" rIns="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6" name="Eingekerbter Richtungspfeil 41"/>
          <p:cNvSpPr/>
          <p:nvPr/>
        </p:nvSpPr>
        <p:spPr bwMode="gray">
          <a:xfrm>
            <a:off x="9184460" y="1390265"/>
            <a:ext cx="2905041" cy="5132689"/>
          </a:xfrm>
          <a:prstGeom prst="chevron">
            <a:avLst>
              <a:gd name="adj" fmla="val 27063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8000" tIns="0" rIns="0" bIns="0" anchor="ctr" anchorCtr="0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Title 42"/>
          <p:cNvSpPr>
            <a:spLocks noGrp="1"/>
          </p:cNvSpPr>
          <p:nvPr>
            <p:ph type="title"/>
          </p:nvPr>
        </p:nvSpPr>
        <p:spPr>
          <a:xfrm>
            <a:off x="183627" y="350878"/>
            <a:ext cx="10515600" cy="94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Transformation: Telling OUR Story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8560" y="3639249"/>
            <a:ext cx="193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Enterprise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3639428"/>
            <a:ext cx="194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81610" y="3390797"/>
            <a:ext cx="2008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Division of Developmental Disabilities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38640" y="3354014"/>
            <a:ext cx="2145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Division of 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14880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47935" y="1294267"/>
            <a:ext cx="7555180" cy="685800"/>
            <a:chOff x="147935" y="1294267"/>
            <a:chExt cx="7555180" cy="685800"/>
          </a:xfrm>
        </p:grpSpPr>
        <p:sp>
          <p:nvSpPr>
            <p:cNvPr id="6" name="Rechteck 33"/>
            <p:cNvSpPr/>
            <p:nvPr/>
          </p:nvSpPr>
          <p:spPr bwMode="gray">
            <a:xfrm>
              <a:off x="1802002" y="1294267"/>
              <a:ext cx="5901113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900" kern="0" dirty="0">
                <a:solidFill>
                  <a:srgbClr val="1D195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567" y="1467890"/>
              <a:ext cx="32164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New Vision and Mission</a:t>
              </a:r>
              <a:endParaRPr lang="en-US" sz="16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7935" y="1294267"/>
              <a:ext cx="1508760" cy="685800"/>
            </a:xfrm>
            <a:prstGeom prst="rect">
              <a:avLst/>
            </a:pr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COMMITMENT</a:t>
              </a:r>
            </a:p>
          </p:txBody>
        </p:sp>
      </p:grpSp>
      <p:sp>
        <p:nvSpPr>
          <p:cNvPr id="10" name="Rechteck 33"/>
          <p:cNvSpPr/>
          <p:nvPr/>
        </p:nvSpPr>
        <p:spPr bwMode="gray">
          <a:xfrm>
            <a:off x="1802002" y="2090558"/>
            <a:ext cx="6584604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  <a:defRPr/>
            </a:pPr>
            <a:endParaRPr lang="en-US" sz="900" b="1" kern="0" dirty="0">
              <a:solidFill>
                <a:srgbClr val="1D195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8416" y="2914538"/>
            <a:ext cx="77443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Reorganization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Functional Alignment, Centralization, Creation of DAC and PMQI</a:t>
            </a:r>
            <a:endParaRPr lang="en-US" sz="1600" b="1" u="sng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7935" y="2091073"/>
            <a:ext cx="150876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INVESTMENT</a:t>
            </a:r>
          </a:p>
        </p:txBody>
      </p:sp>
      <p:sp>
        <p:nvSpPr>
          <p:cNvPr id="14" name="Rechteck 33"/>
          <p:cNvSpPr/>
          <p:nvPr/>
        </p:nvSpPr>
        <p:spPr bwMode="gray">
          <a:xfrm>
            <a:off x="1802001" y="2886849"/>
            <a:ext cx="7166495" cy="685800"/>
          </a:xfrm>
          <a:prstGeom prst="rect">
            <a:avLst/>
          </a:prstGeom>
          <a:solidFill>
            <a:srgbClr val="A5A5A5">
              <a:alpha val="2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  <a:defRPr/>
            </a:pPr>
            <a:endParaRPr lang="en-US" sz="1100" kern="0" dirty="0">
              <a:solidFill>
                <a:srgbClr val="1D195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8416" y="2106884"/>
            <a:ext cx="48150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Established ASO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Procure and Implement Infrastructure Engine</a:t>
            </a:r>
            <a:endParaRPr lang="en-US" sz="1600" b="1" u="sng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147935" y="2887879"/>
            <a:ext cx="1508760" cy="685800"/>
          </a:xfrm>
          <a:prstGeom prst="rect">
            <a:avLst/>
          </a:prstGeom>
          <a:solidFill>
            <a:srgbClr val="A5A5A5">
              <a:alpha val="2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ADJUSTMENT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47935" y="3684685"/>
            <a:ext cx="9648677" cy="687895"/>
            <a:chOff x="147935" y="3684685"/>
            <a:chExt cx="9648677" cy="687895"/>
          </a:xfrm>
        </p:grpSpPr>
        <p:sp>
          <p:nvSpPr>
            <p:cNvPr id="18" name="Rechteck 33"/>
            <p:cNvSpPr/>
            <p:nvPr/>
          </p:nvSpPr>
          <p:spPr bwMode="gray">
            <a:xfrm>
              <a:off x="1802002" y="3686780"/>
              <a:ext cx="7923877" cy="685800"/>
            </a:xfrm>
            <a:prstGeom prst="rect">
              <a:avLst/>
            </a:prstGeom>
            <a:solidFill>
              <a:srgbClr val="A5A5A5">
                <a:alpha val="4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2400" kern="0" dirty="0">
                <a:solidFill>
                  <a:srgbClr val="1D1953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567" y="3698820"/>
              <a:ext cx="7815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Partnerships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Traditional and Non-traditional, Providers, Advocates, Stakeholders, Consultants</a:t>
              </a:r>
              <a:endParaRPr lang="en-US" sz="16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935" y="3684685"/>
              <a:ext cx="1508760" cy="685800"/>
            </a:xfrm>
            <a:prstGeom prst="rect">
              <a:avLst/>
            </a:prstGeom>
            <a:solidFill>
              <a:srgbClr val="A5A5A5">
                <a:alpha val="4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ENGAGEMENT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47935" y="4451742"/>
            <a:ext cx="10270671" cy="685800"/>
            <a:chOff x="147935" y="4451742"/>
            <a:chExt cx="10270671" cy="685800"/>
          </a:xfrm>
        </p:grpSpPr>
        <p:sp>
          <p:nvSpPr>
            <p:cNvPr id="22" name="Rechteck 33"/>
            <p:cNvSpPr/>
            <p:nvPr/>
          </p:nvSpPr>
          <p:spPr bwMode="gray">
            <a:xfrm>
              <a:off x="1802002" y="4451742"/>
              <a:ext cx="8616604" cy="685800"/>
            </a:xfrm>
            <a:prstGeom prst="rect">
              <a:avLst/>
            </a:prstGeom>
            <a:solidFill>
              <a:srgbClr val="A5A5A5">
                <a:alpha val="6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1100" kern="0" dirty="0">
                <a:solidFill>
                  <a:srgbClr val="1D1953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8416" y="4653054"/>
              <a:ext cx="2994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Project Management Approach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7935" y="4451742"/>
              <a:ext cx="1508760" cy="685800"/>
            </a:xfrm>
            <a:prstGeom prst="rect">
              <a:avLst/>
            </a:prstGeom>
            <a:solidFill>
              <a:srgbClr val="A5A5A5">
                <a:alpha val="6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DEVELOPMENT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7935" y="5275722"/>
            <a:ext cx="11028053" cy="690402"/>
            <a:chOff x="147935" y="5275722"/>
            <a:chExt cx="11028053" cy="690402"/>
          </a:xfrm>
        </p:grpSpPr>
        <p:sp>
          <p:nvSpPr>
            <p:cNvPr id="26" name="Rechteck 33"/>
            <p:cNvSpPr/>
            <p:nvPr/>
          </p:nvSpPr>
          <p:spPr bwMode="gray">
            <a:xfrm>
              <a:off x="1802002" y="5275722"/>
              <a:ext cx="9373986" cy="685800"/>
            </a:xfrm>
            <a:prstGeom prst="rect">
              <a:avLst/>
            </a:prstGeom>
            <a:solidFill>
              <a:srgbClr val="A5A5A5">
                <a:alpha val="8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1100" dirty="0">
                <a:solidFill>
                  <a:srgbClr val="1D1953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567" y="5449345"/>
              <a:ext cx="8681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IT Investments and Tools; Analytics and Efficiencies</a:t>
              </a:r>
              <a:endParaRPr lang="en-US" sz="16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935" y="5280324"/>
              <a:ext cx="1508760" cy="685800"/>
            </a:xfrm>
            <a:prstGeom prst="rect">
              <a:avLst/>
            </a:prstGeom>
            <a:solidFill>
              <a:srgbClr val="A5A5A5">
                <a:alpha val="8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ENHANCEMENT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7935" y="6072014"/>
            <a:ext cx="11757725" cy="686315"/>
            <a:chOff x="147935" y="6072014"/>
            <a:chExt cx="11757725" cy="686315"/>
          </a:xfrm>
        </p:grpSpPr>
        <p:sp>
          <p:nvSpPr>
            <p:cNvPr id="30" name="Rechteck 33"/>
            <p:cNvSpPr/>
            <p:nvPr/>
          </p:nvSpPr>
          <p:spPr bwMode="gray">
            <a:xfrm>
              <a:off x="1802001" y="6072014"/>
              <a:ext cx="10103659" cy="685800"/>
            </a:xfrm>
            <a:prstGeom prst="rect">
              <a:avLst/>
            </a:prstGeom>
            <a:solidFill>
              <a:srgbClr val="A5A5A5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1100" dirty="0">
                <a:solidFill>
                  <a:srgbClr val="1D195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1567" y="6084054"/>
              <a:ext cx="971142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Culture Change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New Staff Orientation, Management Academy, Strengths Deployment Inventory, Brand Refresh</a:t>
              </a:r>
              <a:endParaRPr lang="en-US" sz="16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7935" y="6072529"/>
              <a:ext cx="1508760" cy="685800"/>
            </a:xfrm>
            <a:prstGeom prst="rect">
              <a:avLst/>
            </a:prstGeom>
            <a:solidFill>
              <a:srgbClr val="A5A5A5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IMPROVEMENT</a:t>
              </a:r>
            </a:p>
          </p:txBody>
        </p:sp>
      </p:grpSp>
      <p:sp>
        <p:nvSpPr>
          <p:cNvPr id="42" name="Title 42"/>
          <p:cNvSpPr>
            <a:spLocks noGrp="1"/>
          </p:cNvSpPr>
          <p:nvPr>
            <p:ph type="title"/>
          </p:nvPr>
        </p:nvSpPr>
        <p:spPr>
          <a:xfrm>
            <a:off x="147935" y="334968"/>
            <a:ext cx="10515600" cy="94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Our Transformation: </a:t>
            </a:r>
            <a:r>
              <a:rPr lang="en-US" sz="3200" dirty="0">
                <a:solidFill>
                  <a:srgbClr val="A5A5A5"/>
                </a:solidFill>
              </a:rPr>
              <a:t>Enterprise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10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33"/>
          <p:cNvSpPr/>
          <p:nvPr/>
        </p:nvSpPr>
        <p:spPr bwMode="gray">
          <a:xfrm>
            <a:off x="1795173" y="4451742"/>
            <a:ext cx="8616604" cy="685800"/>
          </a:xfrm>
          <a:prstGeom prst="rect">
            <a:avLst/>
          </a:prstGeom>
          <a:solidFill>
            <a:srgbClr val="8CC63F">
              <a:alpha val="6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</a:pPr>
            <a:endParaRPr lang="en-US" sz="1100" kern="0" dirty="0">
              <a:solidFill>
                <a:srgbClr val="1D1953"/>
              </a:solidFill>
            </a:endParaRPr>
          </a:p>
        </p:txBody>
      </p:sp>
      <p:sp>
        <p:nvSpPr>
          <p:cNvPr id="18" name="Rechteck 33"/>
          <p:cNvSpPr/>
          <p:nvPr/>
        </p:nvSpPr>
        <p:spPr bwMode="gray">
          <a:xfrm>
            <a:off x="1802002" y="3669295"/>
            <a:ext cx="7923877" cy="685800"/>
          </a:xfrm>
          <a:prstGeom prst="rect">
            <a:avLst/>
          </a:prstGeom>
          <a:solidFill>
            <a:srgbClr val="8CC63F">
              <a:alpha val="4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</a:pPr>
            <a:endParaRPr lang="en-US" sz="2400" kern="0" dirty="0">
              <a:solidFill>
                <a:srgbClr val="1D195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935" y="1294267"/>
            <a:ext cx="7555180" cy="685800"/>
            <a:chOff x="147935" y="1294267"/>
            <a:chExt cx="7555180" cy="685800"/>
          </a:xfrm>
        </p:grpSpPr>
        <p:sp>
          <p:nvSpPr>
            <p:cNvPr id="6" name="Rechteck 33"/>
            <p:cNvSpPr/>
            <p:nvPr/>
          </p:nvSpPr>
          <p:spPr bwMode="gray">
            <a:xfrm>
              <a:off x="1802002" y="1294267"/>
              <a:ext cx="5901113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900" kern="0" dirty="0">
                <a:solidFill>
                  <a:srgbClr val="1D195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567" y="1467890"/>
              <a:ext cx="4815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Closed Front Door for I/DD; Closed Two Hospitals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7935" y="1294267"/>
              <a:ext cx="1508760" cy="685800"/>
            </a:xfrm>
            <a:prstGeom prst="rect">
              <a:avLst/>
            </a:pr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COMMITMENT</a:t>
              </a:r>
            </a:p>
          </p:txBody>
        </p:sp>
      </p:grpSp>
      <p:sp>
        <p:nvSpPr>
          <p:cNvPr id="10" name="Rechteck 33"/>
          <p:cNvSpPr/>
          <p:nvPr/>
        </p:nvSpPr>
        <p:spPr bwMode="gray">
          <a:xfrm>
            <a:off x="1802002" y="2090558"/>
            <a:ext cx="6584604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  <a:defRPr/>
            </a:pPr>
            <a:endParaRPr lang="en-US" sz="900" b="1" kern="0" dirty="0">
              <a:solidFill>
                <a:srgbClr val="1D195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2793" y="4631977"/>
            <a:ext cx="7744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Instituted Governing Body for Improved Oversight</a:t>
            </a: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7935" y="2091073"/>
            <a:ext cx="150876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INVESTMENT</a:t>
            </a:r>
          </a:p>
        </p:txBody>
      </p:sp>
      <p:sp>
        <p:nvSpPr>
          <p:cNvPr id="14" name="Rechteck 33"/>
          <p:cNvSpPr/>
          <p:nvPr/>
        </p:nvSpPr>
        <p:spPr bwMode="gray">
          <a:xfrm>
            <a:off x="1802001" y="2886849"/>
            <a:ext cx="7166495" cy="685800"/>
          </a:xfrm>
          <a:prstGeom prst="rect">
            <a:avLst/>
          </a:prstGeom>
          <a:solidFill>
            <a:srgbClr val="8CC63F">
              <a:alpha val="2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</a:pPr>
            <a:endParaRPr lang="en-US" sz="1100" kern="0" dirty="0">
              <a:solidFill>
                <a:srgbClr val="1D195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1204" y="3842115"/>
            <a:ext cx="4815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System-wide Key Performance Indicators (KPIs)</a:t>
            </a: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147935" y="2887879"/>
            <a:ext cx="1508760" cy="685800"/>
          </a:xfrm>
          <a:prstGeom prst="rect">
            <a:avLst/>
          </a:prstGeom>
          <a:solidFill>
            <a:srgbClr val="8CC63F">
              <a:alpha val="2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ADJUSTMENT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568" y="2073735"/>
            <a:ext cx="57215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Investment in Facilities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Furniture Refresh, etc.</a:t>
            </a: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7935" y="3684685"/>
            <a:ext cx="1508760" cy="685800"/>
          </a:xfrm>
          <a:prstGeom prst="rect">
            <a:avLst/>
          </a:prstGeom>
          <a:solidFill>
            <a:srgbClr val="8CC63F">
              <a:alpha val="4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ENGAGEMENT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2793" y="3067084"/>
            <a:ext cx="2994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Front-line Pay Raise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935" y="4451742"/>
            <a:ext cx="1508760" cy="685800"/>
          </a:xfrm>
          <a:prstGeom prst="rect">
            <a:avLst/>
          </a:prstGeom>
          <a:solidFill>
            <a:srgbClr val="8CC63F">
              <a:alpha val="6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DEVELOPMENT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7935" y="5275722"/>
            <a:ext cx="11028053" cy="690402"/>
            <a:chOff x="147935" y="5275722"/>
            <a:chExt cx="11028053" cy="690402"/>
          </a:xfrm>
        </p:grpSpPr>
        <p:sp>
          <p:nvSpPr>
            <p:cNvPr id="26" name="Rechteck 33"/>
            <p:cNvSpPr/>
            <p:nvPr/>
          </p:nvSpPr>
          <p:spPr bwMode="gray">
            <a:xfrm>
              <a:off x="1802002" y="5275722"/>
              <a:ext cx="9373986" cy="685800"/>
            </a:xfrm>
            <a:prstGeom prst="rect">
              <a:avLst/>
            </a:prstGeom>
            <a:solidFill>
              <a:srgbClr val="8CC63F">
                <a:alpha val="8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dirty="0">
                <a:solidFill>
                  <a:srgbClr val="1D1953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567" y="5449345"/>
              <a:ext cx="50593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New Treatment Malls at Each Hospital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935" y="5280324"/>
              <a:ext cx="1508760" cy="685800"/>
            </a:xfrm>
            <a:prstGeom prst="rect">
              <a:avLst/>
            </a:prstGeom>
            <a:solidFill>
              <a:srgbClr val="8CC63F">
                <a:alpha val="8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ENHANCEMENT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935" y="6072014"/>
            <a:ext cx="11757725" cy="686315"/>
            <a:chOff x="147935" y="6072014"/>
            <a:chExt cx="11757725" cy="686315"/>
          </a:xfrm>
        </p:grpSpPr>
        <p:sp>
          <p:nvSpPr>
            <p:cNvPr id="30" name="Rechteck 33"/>
            <p:cNvSpPr/>
            <p:nvPr/>
          </p:nvSpPr>
          <p:spPr bwMode="gray">
            <a:xfrm>
              <a:off x="1802001" y="6072014"/>
              <a:ext cx="10103659" cy="685800"/>
            </a:xfrm>
            <a:prstGeom prst="rect">
              <a:avLst/>
            </a:prstGeom>
            <a:solidFill>
              <a:srgbClr val="8CC63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dirty="0">
                <a:solidFill>
                  <a:srgbClr val="1D195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1567" y="6245637"/>
              <a:ext cx="7690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Successful Emergency Response through Two Hurricanes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7935" y="6072529"/>
              <a:ext cx="1508760" cy="685800"/>
            </a:xfrm>
            <a:prstGeom prst="rect">
              <a:avLst/>
            </a:prstGeom>
            <a:solidFill>
              <a:srgbClr val="8CC63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IMPROVEMENT</a:t>
              </a:r>
            </a:p>
          </p:txBody>
        </p:sp>
      </p:grpSp>
      <p:sp>
        <p:nvSpPr>
          <p:cNvPr id="25" name="Title 42"/>
          <p:cNvSpPr>
            <a:spLocks noGrp="1"/>
          </p:cNvSpPr>
          <p:nvPr>
            <p:ph type="title"/>
          </p:nvPr>
        </p:nvSpPr>
        <p:spPr>
          <a:xfrm>
            <a:off x="147935" y="340855"/>
            <a:ext cx="11203632" cy="94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Our Transformation: </a:t>
            </a:r>
            <a:r>
              <a:rPr lang="en-US" sz="3200" dirty="0">
                <a:solidFill>
                  <a:srgbClr val="8CC63F"/>
                </a:solidFill>
              </a:rPr>
              <a:t>Hospital </a:t>
            </a:r>
          </a:p>
        </p:txBody>
      </p:sp>
    </p:spTree>
    <p:extLst>
      <p:ext uri="{BB962C8B-B14F-4D97-AF65-F5344CB8AC3E}">
        <p14:creationId xmlns:p14="http://schemas.microsoft.com/office/powerpoint/2010/main" val="41012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935" y="1294267"/>
            <a:ext cx="7555180" cy="685800"/>
            <a:chOff x="147935" y="1294267"/>
            <a:chExt cx="7555180" cy="685800"/>
          </a:xfrm>
        </p:grpSpPr>
        <p:sp>
          <p:nvSpPr>
            <p:cNvPr id="6" name="Rechteck 33"/>
            <p:cNvSpPr/>
            <p:nvPr/>
          </p:nvSpPr>
          <p:spPr bwMode="gray">
            <a:xfrm>
              <a:off x="1802002" y="1294267"/>
              <a:ext cx="5901113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900" kern="0" dirty="0">
                <a:solidFill>
                  <a:srgbClr val="1D195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567" y="1467890"/>
              <a:ext cx="4815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Re-designed the COMP Waiver Program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7935" y="1294267"/>
              <a:ext cx="1508760" cy="685800"/>
            </a:xfrm>
            <a:prstGeom prst="rect">
              <a:avLst/>
            </a:pr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COMMITMENT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7935" y="2091073"/>
            <a:ext cx="9577944" cy="710975"/>
            <a:chOff x="147935" y="2091073"/>
            <a:chExt cx="9577944" cy="710975"/>
          </a:xfrm>
        </p:grpSpPr>
        <p:sp>
          <p:nvSpPr>
            <p:cNvPr id="10" name="Rechteck 33"/>
            <p:cNvSpPr/>
            <p:nvPr/>
          </p:nvSpPr>
          <p:spPr bwMode="gray">
            <a:xfrm>
              <a:off x="1802002" y="2116248"/>
              <a:ext cx="6584604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900" b="1" kern="0" dirty="0">
                <a:solidFill>
                  <a:srgbClr val="1D1953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1567" y="2128288"/>
              <a:ext cx="774431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Rate Adjustments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Rate Study, Rate Increase, Flex Rates to Meet Individual Need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935" y="2091073"/>
              <a:ext cx="150876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INVESTMENT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935" y="2886849"/>
            <a:ext cx="8820561" cy="686830"/>
            <a:chOff x="147935" y="2886849"/>
            <a:chExt cx="8820561" cy="686830"/>
          </a:xfrm>
        </p:grpSpPr>
        <p:sp>
          <p:nvSpPr>
            <p:cNvPr id="14" name="Rechteck 33"/>
            <p:cNvSpPr/>
            <p:nvPr/>
          </p:nvSpPr>
          <p:spPr bwMode="gray">
            <a:xfrm>
              <a:off x="1802001" y="2886849"/>
              <a:ext cx="7166495" cy="685800"/>
            </a:xfrm>
            <a:prstGeom prst="rect">
              <a:avLst/>
            </a:prstGeom>
            <a:solidFill>
              <a:srgbClr val="F89C1B">
                <a:alpha val="2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kern="0" dirty="0">
                <a:solidFill>
                  <a:srgbClr val="1D1953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1567" y="3060472"/>
              <a:ext cx="6105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Re-designed Process of Transition from Hospital to Community 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147935" y="2887879"/>
              <a:ext cx="1508760" cy="685800"/>
            </a:xfrm>
            <a:prstGeom prst="rect">
              <a:avLst/>
            </a:prstGeom>
            <a:solidFill>
              <a:srgbClr val="F89C1B">
                <a:alpha val="2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ADJUSTMENT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35" y="3684685"/>
            <a:ext cx="9648677" cy="687895"/>
            <a:chOff x="147935" y="3684685"/>
            <a:chExt cx="9648677" cy="687895"/>
          </a:xfrm>
        </p:grpSpPr>
        <p:sp>
          <p:nvSpPr>
            <p:cNvPr id="18" name="Rechteck 33"/>
            <p:cNvSpPr/>
            <p:nvPr/>
          </p:nvSpPr>
          <p:spPr bwMode="gray">
            <a:xfrm>
              <a:off x="1802002" y="3686780"/>
              <a:ext cx="7923877" cy="685800"/>
            </a:xfrm>
            <a:prstGeom prst="rect">
              <a:avLst/>
            </a:prstGeom>
            <a:solidFill>
              <a:srgbClr val="F89C1B">
                <a:alpha val="4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2400" kern="0" dirty="0">
                <a:solidFill>
                  <a:srgbClr val="1D1953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567" y="3698820"/>
              <a:ext cx="7815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Established Office of Health and Wellness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Clinical Oversight, High Risk Surveillance, HC Plans, Nursing Standards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935" y="3684685"/>
              <a:ext cx="1508760" cy="685800"/>
            </a:xfrm>
            <a:prstGeom prst="rect">
              <a:avLst/>
            </a:prstGeom>
            <a:solidFill>
              <a:srgbClr val="F89C1B">
                <a:alpha val="4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ENGAGEMENT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7935" y="4445984"/>
            <a:ext cx="10270671" cy="691558"/>
            <a:chOff x="147935" y="4445984"/>
            <a:chExt cx="10270671" cy="691558"/>
          </a:xfrm>
        </p:grpSpPr>
        <p:sp>
          <p:nvSpPr>
            <p:cNvPr id="22" name="Rechteck 33"/>
            <p:cNvSpPr/>
            <p:nvPr/>
          </p:nvSpPr>
          <p:spPr bwMode="gray">
            <a:xfrm>
              <a:off x="1802002" y="4445984"/>
              <a:ext cx="8616604" cy="685800"/>
            </a:xfrm>
            <a:prstGeom prst="rect">
              <a:avLst/>
            </a:prstGeom>
            <a:solidFill>
              <a:srgbClr val="F89C1B">
                <a:alpha val="6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kern="0" dirty="0">
                <a:solidFill>
                  <a:srgbClr val="1D1953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8415" y="4458024"/>
              <a:ext cx="6721701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Enhanced Network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Nutrition, HC Partners, Allied Health, Behavior Supports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7935" y="4451742"/>
              <a:ext cx="1508760" cy="685800"/>
            </a:xfrm>
            <a:prstGeom prst="rect">
              <a:avLst/>
            </a:prstGeom>
            <a:solidFill>
              <a:srgbClr val="F89C1B">
                <a:alpha val="6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DEVELOPMENT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7935" y="5280324"/>
            <a:ext cx="11028053" cy="685800"/>
            <a:chOff x="147935" y="5280324"/>
            <a:chExt cx="11028053" cy="685800"/>
          </a:xfrm>
        </p:grpSpPr>
        <p:sp>
          <p:nvSpPr>
            <p:cNvPr id="26" name="Rechteck 33"/>
            <p:cNvSpPr/>
            <p:nvPr/>
          </p:nvSpPr>
          <p:spPr bwMode="gray">
            <a:xfrm>
              <a:off x="1802002" y="5280324"/>
              <a:ext cx="9373986" cy="685800"/>
            </a:xfrm>
            <a:prstGeom prst="rect">
              <a:avLst/>
            </a:prstGeom>
            <a:solidFill>
              <a:srgbClr val="F89C1B">
                <a:alpha val="8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dirty="0">
                <a:solidFill>
                  <a:srgbClr val="1D1953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566" y="5292364"/>
              <a:ext cx="6234781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Overhauled Support Coordination 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Role Change, Implement Intensive Support Coordination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935" y="5280324"/>
              <a:ext cx="1508760" cy="685800"/>
            </a:xfrm>
            <a:prstGeom prst="rect">
              <a:avLst/>
            </a:prstGeom>
            <a:solidFill>
              <a:srgbClr val="F89C1B">
                <a:alpha val="80000"/>
              </a:srgb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ENHANCEMENT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935" y="6072014"/>
            <a:ext cx="11757725" cy="686315"/>
            <a:chOff x="147935" y="6072014"/>
            <a:chExt cx="11757725" cy="686315"/>
          </a:xfrm>
        </p:grpSpPr>
        <p:sp>
          <p:nvSpPr>
            <p:cNvPr id="30" name="Rechteck 33"/>
            <p:cNvSpPr/>
            <p:nvPr/>
          </p:nvSpPr>
          <p:spPr bwMode="gray">
            <a:xfrm>
              <a:off x="1802001" y="6072014"/>
              <a:ext cx="10103659" cy="685800"/>
            </a:xfrm>
            <a:prstGeom prst="rect">
              <a:avLst/>
            </a:prstGeom>
            <a:solidFill>
              <a:srgbClr val="F89C1B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dirty="0">
                <a:solidFill>
                  <a:srgbClr val="1D195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1567" y="6245637"/>
              <a:ext cx="7690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Re-designed the Planning List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7935" y="6072529"/>
              <a:ext cx="1508760" cy="685800"/>
            </a:xfrm>
            <a:prstGeom prst="rect">
              <a:avLst/>
            </a:prstGeom>
            <a:solidFill>
              <a:srgbClr val="F89C1B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IMPROVEMENT</a:t>
              </a:r>
            </a:p>
          </p:txBody>
        </p:sp>
      </p:grpSp>
      <p:sp>
        <p:nvSpPr>
          <p:cNvPr id="27" name="Title 42"/>
          <p:cNvSpPr>
            <a:spLocks noGrp="1"/>
          </p:cNvSpPr>
          <p:nvPr>
            <p:ph type="title"/>
          </p:nvPr>
        </p:nvSpPr>
        <p:spPr>
          <a:xfrm>
            <a:off x="147935" y="347984"/>
            <a:ext cx="11942466" cy="94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Our Transformation: </a:t>
            </a:r>
            <a:r>
              <a:rPr lang="en-US" sz="3200" dirty="0">
                <a:solidFill>
                  <a:srgbClr val="F89C1B"/>
                </a:solidFill>
              </a:rPr>
              <a:t>Intellectual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392316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33"/>
          <p:cNvSpPr/>
          <p:nvPr/>
        </p:nvSpPr>
        <p:spPr bwMode="gray">
          <a:xfrm>
            <a:off x="1802001" y="6074749"/>
            <a:ext cx="10103659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</a:pPr>
            <a:endParaRPr lang="en-US" sz="1100" dirty="0">
              <a:solidFill>
                <a:srgbClr val="1D195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935" y="1294267"/>
            <a:ext cx="7555180" cy="685800"/>
            <a:chOff x="147935" y="1294267"/>
            <a:chExt cx="7555180" cy="685800"/>
          </a:xfrm>
        </p:grpSpPr>
        <p:sp>
          <p:nvSpPr>
            <p:cNvPr id="6" name="Rechteck 33"/>
            <p:cNvSpPr/>
            <p:nvPr/>
          </p:nvSpPr>
          <p:spPr bwMode="gray">
            <a:xfrm>
              <a:off x="1802002" y="1294267"/>
              <a:ext cx="5901113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900" kern="0" dirty="0">
                <a:solidFill>
                  <a:srgbClr val="1D195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8415" y="1318347"/>
              <a:ext cx="481504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Re-designed the Network 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Service Standards, Provider Tiers</a:t>
              </a:r>
              <a:endParaRPr lang="en-US" sz="16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7935" y="1294267"/>
              <a:ext cx="1508760" cy="685800"/>
            </a:xfrm>
            <a:prstGeom prst="rect">
              <a:avLst/>
            </a:pr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COMMITMENT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7935" y="2091073"/>
            <a:ext cx="8238671" cy="710975"/>
            <a:chOff x="147935" y="2091073"/>
            <a:chExt cx="8238671" cy="710975"/>
          </a:xfrm>
        </p:grpSpPr>
        <p:sp>
          <p:nvSpPr>
            <p:cNvPr id="10" name="Rechteck 33"/>
            <p:cNvSpPr/>
            <p:nvPr/>
          </p:nvSpPr>
          <p:spPr bwMode="gray">
            <a:xfrm>
              <a:off x="1802002" y="2116248"/>
              <a:ext cx="6584604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  <a:defRPr/>
              </a:pPr>
              <a:endParaRPr lang="en-US" sz="900" b="1" kern="0" dirty="0">
                <a:solidFill>
                  <a:srgbClr val="1D1953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1567" y="2166761"/>
              <a:ext cx="63012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Developed, Measured, and Monitored Key Performance; 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Improved through Analytics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935" y="2091073"/>
              <a:ext cx="150876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INVESTMENT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7935" y="2887879"/>
            <a:ext cx="8965867" cy="689489"/>
            <a:chOff x="147935" y="2887879"/>
            <a:chExt cx="8965867" cy="689489"/>
          </a:xfrm>
        </p:grpSpPr>
        <p:sp>
          <p:nvSpPr>
            <p:cNvPr id="14" name="Rechteck 33"/>
            <p:cNvSpPr/>
            <p:nvPr/>
          </p:nvSpPr>
          <p:spPr bwMode="gray">
            <a:xfrm>
              <a:off x="1802001" y="2891568"/>
              <a:ext cx="7166495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25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kern="0" dirty="0">
                <a:solidFill>
                  <a:srgbClr val="1D1953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1566" y="2903608"/>
              <a:ext cx="713223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Implemented New Community-based Services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ACT, BHCC, Mobile, Respite, Supported Housing, Supported Employment</a:t>
              </a:r>
              <a:endParaRPr lang="en-US" sz="16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147935" y="2887879"/>
              <a:ext cx="1508760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ADJUSTMENT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935" y="3684685"/>
            <a:ext cx="9648677" cy="687895"/>
            <a:chOff x="147935" y="3684685"/>
            <a:chExt cx="9648677" cy="687895"/>
          </a:xfrm>
        </p:grpSpPr>
        <p:sp>
          <p:nvSpPr>
            <p:cNvPr id="18" name="Rechteck 33"/>
            <p:cNvSpPr/>
            <p:nvPr/>
          </p:nvSpPr>
          <p:spPr bwMode="gray">
            <a:xfrm>
              <a:off x="1802002" y="3686780"/>
              <a:ext cx="7923877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2400" kern="0" dirty="0">
                <a:solidFill>
                  <a:srgbClr val="1D1953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567" y="3698820"/>
              <a:ext cx="7815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Clinical Innovation and Leadership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Symposium, Regional Tours, Beck Institute, Center of Excellence, FEP</a:t>
              </a:r>
              <a:endParaRPr lang="en-US" sz="1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935" y="3684685"/>
              <a:ext cx="1508760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ENGAGEMENT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35" y="4445984"/>
            <a:ext cx="10270671" cy="691558"/>
            <a:chOff x="147935" y="4445984"/>
            <a:chExt cx="10270671" cy="691558"/>
          </a:xfrm>
        </p:grpSpPr>
        <p:sp>
          <p:nvSpPr>
            <p:cNvPr id="22" name="Rechteck 33"/>
            <p:cNvSpPr/>
            <p:nvPr/>
          </p:nvSpPr>
          <p:spPr bwMode="gray">
            <a:xfrm>
              <a:off x="1802002" y="4445984"/>
              <a:ext cx="8616604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tIns="144000" rtlCol="0" anchor="t" anchorCtr="0"/>
            <a:lstStyle/>
            <a:p>
              <a:pPr>
                <a:lnSpc>
                  <a:spcPct val="9500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US" sz="1100" kern="0" dirty="0">
                <a:solidFill>
                  <a:srgbClr val="1D1953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8415" y="4458024"/>
              <a:ext cx="6721701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Georgia Housing Voucher (Need and Choice)</a:t>
              </a:r>
            </a:p>
            <a:p>
              <a:pPr marL="169863" indent="-1698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Housing Outreach Coordinators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7935" y="4451742"/>
              <a:ext cx="1508760" cy="685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300" b="1" kern="0" dirty="0">
                  <a:solidFill>
                    <a:srgbClr val="1D1953"/>
                  </a:solidFill>
                </a:rPr>
                <a:t>DEVELOPMENT</a:t>
              </a:r>
            </a:p>
          </p:txBody>
        </p:sp>
      </p:grpSp>
      <p:sp>
        <p:nvSpPr>
          <p:cNvPr id="26" name="Rechteck 33"/>
          <p:cNvSpPr/>
          <p:nvPr/>
        </p:nvSpPr>
        <p:spPr bwMode="gray">
          <a:xfrm>
            <a:off x="1802002" y="5280324"/>
            <a:ext cx="9373986" cy="685800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tIns="144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</a:pPr>
            <a:endParaRPr lang="en-US" sz="1100" dirty="0">
              <a:solidFill>
                <a:srgbClr val="1D195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612" y="6229218"/>
            <a:ext cx="505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Centralized Crisis Dispatch and Access to Crisis Care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7935" y="5280324"/>
            <a:ext cx="1508760" cy="68580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ENHANCEMENT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3229" y="5320701"/>
            <a:ext cx="76905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Enhancement of Georgia’s Peer Network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Forensic, Hospital, Parent, Youth</a:t>
            </a: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7935" y="6072529"/>
            <a:ext cx="150876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300" b="1" kern="0" dirty="0">
                <a:solidFill>
                  <a:srgbClr val="1D1953"/>
                </a:solidFill>
              </a:rPr>
              <a:t>IMPROVEMENT</a:t>
            </a:r>
          </a:p>
        </p:txBody>
      </p:sp>
      <p:sp>
        <p:nvSpPr>
          <p:cNvPr id="27" name="Title 42"/>
          <p:cNvSpPr>
            <a:spLocks noGrp="1"/>
          </p:cNvSpPr>
          <p:nvPr>
            <p:ph type="title"/>
          </p:nvPr>
        </p:nvSpPr>
        <p:spPr>
          <a:xfrm>
            <a:off x="147935" y="340855"/>
            <a:ext cx="11203632" cy="94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Our Transformation: </a:t>
            </a:r>
            <a:r>
              <a:rPr lang="en-US" sz="3200" dirty="0">
                <a:solidFill>
                  <a:srgbClr val="3BADFE"/>
                </a:solidFill>
              </a:rPr>
              <a:t>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3120533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5"/>
          <p:cNvSpPr/>
          <p:nvPr/>
        </p:nvSpPr>
        <p:spPr bwMode="gray">
          <a:xfrm>
            <a:off x="1137273" y="1400195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>
                <a:solidFill>
                  <a:schemeClr val="tx1"/>
                </a:solidFill>
              </a:rPr>
              <a:t>Right Sizing of Budget and Beds—Crisis Services</a:t>
            </a:r>
            <a:endParaRPr lang="en-IN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Ellipse 33"/>
          <p:cNvSpPr/>
          <p:nvPr/>
        </p:nvSpPr>
        <p:spPr bwMode="gray">
          <a:xfrm>
            <a:off x="458044" y="1426521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6" name="Rad 1"/>
          <p:cNvSpPr/>
          <p:nvPr/>
        </p:nvSpPr>
        <p:spPr bwMode="gray">
          <a:xfrm>
            <a:off x="330021" y="1298498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bgerundetes Rechteck 35"/>
          <p:cNvSpPr/>
          <p:nvPr/>
        </p:nvSpPr>
        <p:spPr bwMode="gray">
          <a:xfrm>
            <a:off x="7146978" y="1399829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Implement KPIs </a:t>
            </a:r>
          </a:p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Measure and Improve Access</a:t>
            </a:r>
            <a:endParaRPr lang="en-IN" sz="2200" dirty="0"/>
          </a:p>
        </p:txBody>
      </p:sp>
      <p:sp>
        <p:nvSpPr>
          <p:cNvPr id="8" name="Ellipse 33"/>
          <p:cNvSpPr/>
          <p:nvPr/>
        </p:nvSpPr>
        <p:spPr bwMode="gray">
          <a:xfrm>
            <a:off x="6467749" y="1426155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9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ad 1"/>
          <p:cNvSpPr/>
          <p:nvPr/>
        </p:nvSpPr>
        <p:spPr bwMode="gray">
          <a:xfrm>
            <a:off x="6333190" y="1298132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9933" y="145205"/>
            <a:ext cx="111838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Top 10 Measureable Achievements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32370" y="2554144"/>
            <a:ext cx="4880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TIME IT TAKES TO SCHEDULE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APPOINTMENTS</a:t>
            </a:r>
            <a:endParaRPr lang="en-US" b="1" dirty="0">
              <a:solidFill>
                <a:schemeClr val="accent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3224" y="2583186"/>
            <a:ext cx="4530164" cy="4181756"/>
            <a:chOff x="1213224" y="2583186"/>
            <a:chExt cx="4530164" cy="41817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224" y="2583186"/>
              <a:ext cx="4530164" cy="41817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3765176" y="2583187"/>
              <a:ext cx="1506071" cy="142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82" y="3750525"/>
            <a:ext cx="4842299" cy="27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5"/>
          <p:cNvSpPr/>
          <p:nvPr/>
        </p:nvSpPr>
        <p:spPr bwMode="gray">
          <a:xfrm>
            <a:off x="1144643" y="1501631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Mortality Report with Quality Improvement Strategies </a:t>
            </a:r>
            <a:endParaRPr lang="en-IN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Ellipse 33"/>
          <p:cNvSpPr/>
          <p:nvPr/>
        </p:nvSpPr>
        <p:spPr bwMode="gray">
          <a:xfrm>
            <a:off x="465414" y="1527957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6" name="Rad 1"/>
          <p:cNvSpPr/>
          <p:nvPr/>
        </p:nvSpPr>
        <p:spPr bwMode="gray">
          <a:xfrm>
            <a:off x="337391" y="1399934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9933" y="145205"/>
            <a:ext cx="111838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Top 10 Measureable Achievements</a:t>
            </a:r>
          </a:p>
        </p:txBody>
      </p:sp>
      <p:sp>
        <p:nvSpPr>
          <p:cNvPr id="7" name="Abgerundetes Rechteck 35"/>
          <p:cNvSpPr/>
          <p:nvPr/>
        </p:nvSpPr>
        <p:spPr bwMode="gray">
          <a:xfrm>
            <a:off x="7411988" y="1501631"/>
            <a:ext cx="4669421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100" dirty="0">
                <a:solidFill>
                  <a:schemeClr val="tx1"/>
                </a:solidFill>
              </a:rPr>
              <a:t>Investment in Hospital Facilities and Services—Reduction in Hospital Recidivism </a:t>
            </a:r>
            <a:endParaRPr lang="en-IN" sz="21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Ellipse 33"/>
          <p:cNvSpPr/>
          <p:nvPr/>
        </p:nvSpPr>
        <p:spPr bwMode="gray">
          <a:xfrm>
            <a:off x="6732760" y="1527957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7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ad 1"/>
          <p:cNvSpPr/>
          <p:nvPr/>
        </p:nvSpPr>
        <p:spPr bwMode="gray">
          <a:xfrm>
            <a:off x="6604737" y="1399934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BA3E9C2-0AAC-4F10-BB7F-AE32DA58B2C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90923" y="2756590"/>
          <a:ext cx="4790485" cy="37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56105" y="2699400"/>
            <a:ext cx="4489158" cy="3851614"/>
            <a:chOff x="856105" y="2624030"/>
            <a:chExt cx="4489158" cy="3926984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1144643" y="2624030"/>
            <a:ext cx="4200620" cy="3926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Worksheet" r:id="rId5" imgW="6103708" imgH="3489912" progId="Excel.Sheet.12">
                    <p:embed/>
                  </p:oleObj>
                </mc:Choice>
                <mc:Fallback>
                  <p:oleObj name="Worksheet" r:id="rId5" imgW="6103708" imgH="3489912" progId="Excel.Sheet.12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4643" y="2624030"/>
                          <a:ext cx="4200620" cy="3926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7059AC-C264-4426-8E9A-A7559F422389}"/>
                </a:ext>
              </a:extLst>
            </p:cNvPr>
            <p:cNvSpPr txBox="1"/>
            <p:nvPr/>
          </p:nvSpPr>
          <p:spPr>
            <a:xfrm>
              <a:off x="856105" y="2990419"/>
              <a:ext cx="338554" cy="2186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/>
                <a:t>Mortality Rate (Deaths per 1,000)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F0B9490-93A7-43D5-82F0-34BFB88D8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822" y="2628567"/>
            <a:ext cx="1182445" cy="11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Graphic spid="1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5"/>
          <p:cNvSpPr/>
          <p:nvPr/>
        </p:nvSpPr>
        <p:spPr bwMode="gray">
          <a:xfrm>
            <a:off x="1081323" y="1481609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Creation of Risk Map for Safety Net in FFS/Transparency and Accountability in Safety Net </a:t>
            </a:r>
            <a:endParaRPr lang="en-IN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Ellipse 33"/>
          <p:cNvSpPr/>
          <p:nvPr/>
        </p:nvSpPr>
        <p:spPr bwMode="gray">
          <a:xfrm>
            <a:off x="402094" y="1507935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6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ad 1"/>
          <p:cNvSpPr/>
          <p:nvPr/>
        </p:nvSpPr>
        <p:spPr bwMode="gray">
          <a:xfrm>
            <a:off x="274071" y="1379912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bgerundetes Rechteck 35"/>
          <p:cNvSpPr/>
          <p:nvPr/>
        </p:nvSpPr>
        <p:spPr bwMode="gray">
          <a:xfrm>
            <a:off x="7121305" y="1481609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Successful Georgia Housing Voucher Program</a:t>
            </a:r>
            <a:endParaRPr lang="en-IN" sz="2200" dirty="0">
              <a:solidFill>
                <a:srgbClr val="646464"/>
              </a:solidFill>
              <a:cs typeface="Arial" charset="0"/>
            </a:endParaRPr>
          </a:p>
        </p:txBody>
      </p:sp>
      <p:sp>
        <p:nvSpPr>
          <p:cNvPr id="8" name="Ellipse 33"/>
          <p:cNvSpPr/>
          <p:nvPr/>
        </p:nvSpPr>
        <p:spPr bwMode="gray">
          <a:xfrm>
            <a:off x="6442076" y="1507935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5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ad 1"/>
          <p:cNvSpPr/>
          <p:nvPr/>
        </p:nvSpPr>
        <p:spPr bwMode="gray">
          <a:xfrm>
            <a:off x="6314053" y="1379912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3749" y="145205"/>
            <a:ext cx="1120005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Top 10 Measureable Achievements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16744" y="2835861"/>
            <a:ext cx="3497371" cy="859023"/>
            <a:chOff x="7066162" y="2838065"/>
            <a:chExt cx="3497371" cy="859023"/>
          </a:xfrm>
        </p:grpSpPr>
        <p:grpSp>
          <p:nvGrpSpPr>
            <p:cNvPr id="38" name="Group 37"/>
            <p:cNvGrpSpPr/>
            <p:nvPr/>
          </p:nvGrpSpPr>
          <p:grpSpPr>
            <a:xfrm>
              <a:off x="7066162" y="2838065"/>
              <a:ext cx="1607253" cy="807018"/>
              <a:chOff x="7045060" y="2838065"/>
              <a:chExt cx="1607253" cy="807018"/>
            </a:xfrm>
          </p:grpSpPr>
          <p:grpSp>
            <p:nvGrpSpPr>
              <p:cNvPr id="18" name="Group 15"/>
              <p:cNvGrpSpPr>
                <a:grpSpLocks noChangeAspect="1"/>
              </p:cNvGrpSpPr>
              <p:nvPr/>
            </p:nvGrpSpPr>
            <p:grpSpPr bwMode="auto">
              <a:xfrm>
                <a:off x="7045060" y="2839031"/>
                <a:ext cx="630462" cy="806052"/>
                <a:chOff x="3737" y="2021"/>
                <a:chExt cx="456" cy="583"/>
              </a:xfrm>
              <a:solidFill>
                <a:schemeClr val="accent2"/>
              </a:solidFill>
            </p:grpSpPr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3743" y="2035"/>
                  <a:ext cx="450" cy="569"/>
                </a:xfrm>
                <a:custGeom>
                  <a:avLst/>
                  <a:gdLst>
                    <a:gd name="T0" fmla="*/ 147 w 338"/>
                    <a:gd name="T1" fmla="*/ 0 h 427"/>
                    <a:gd name="T2" fmla="*/ 338 w 338"/>
                    <a:gd name="T3" fmla="*/ 0 h 427"/>
                    <a:gd name="T4" fmla="*/ 338 w 338"/>
                    <a:gd name="T5" fmla="*/ 427 h 427"/>
                    <a:gd name="T6" fmla="*/ 0 w 338"/>
                    <a:gd name="T7" fmla="*/ 427 h 427"/>
                    <a:gd name="T8" fmla="*/ 0 w 338"/>
                    <a:gd name="T9" fmla="*/ 146 h 427"/>
                    <a:gd name="T10" fmla="*/ 147 w 338"/>
                    <a:gd name="T11" fmla="*/ 0 h 427"/>
                    <a:gd name="T12" fmla="*/ 147 w 338"/>
                    <a:gd name="T13" fmla="*/ 0 h 427"/>
                    <a:gd name="T14" fmla="*/ 45 w 338"/>
                    <a:gd name="T15" fmla="*/ 180 h 427"/>
                    <a:gd name="T16" fmla="*/ 45 w 338"/>
                    <a:gd name="T17" fmla="*/ 202 h 427"/>
                    <a:gd name="T18" fmla="*/ 281 w 338"/>
                    <a:gd name="T19" fmla="*/ 202 h 427"/>
                    <a:gd name="T20" fmla="*/ 281 w 338"/>
                    <a:gd name="T21" fmla="*/ 180 h 427"/>
                    <a:gd name="T22" fmla="*/ 45 w 338"/>
                    <a:gd name="T23" fmla="*/ 180 h 427"/>
                    <a:gd name="T24" fmla="*/ 45 w 338"/>
                    <a:gd name="T25" fmla="*/ 180 h 427"/>
                    <a:gd name="T26" fmla="*/ 45 w 338"/>
                    <a:gd name="T27" fmla="*/ 303 h 427"/>
                    <a:gd name="T28" fmla="*/ 45 w 338"/>
                    <a:gd name="T29" fmla="*/ 326 h 427"/>
                    <a:gd name="T30" fmla="*/ 281 w 338"/>
                    <a:gd name="T31" fmla="*/ 326 h 427"/>
                    <a:gd name="T32" fmla="*/ 281 w 338"/>
                    <a:gd name="T33" fmla="*/ 303 h 427"/>
                    <a:gd name="T34" fmla="*/ 45 w 338"/>
                    <a:gd name="T35" fmla="*/ 303 h 427"/>
                    <a:gd name="T36" fmla="*/ 45 w 338"/>
                    <a:gd name="T37" fmla="*/ 303 h 427"/>
                    <a:gd name="T38" fmla="*/ 45 w 338"/>
                    <a:gd name="T39" fmla="*/ 247 h 427"/>
                    <a:gd name="T40" fmla="*/ 45 w 338"/>
                    <a:gd name="T41" fmla="*/ 258 h 427"/>
                    <a:gd name="T42" fmla="*/ 281 w 338"/>
                    <a:gd name="T43" fmla="*/ 258 h 427"/>
                    <a:gd name="T44" fmla="*/ 281 w 338"/>
                    <a:gd name="T45" fmla="*/ 247 h 427"/>
                    <a:gd name="T46" fmla="*/ 45 w 338"/>
                    <a:gd name="T47" fmla="*/ 247 h 427"/>
                    <a:gd name="T48" fmla="*/ 45 w 338"/>
                    <a:gd name="T49" fmla="*/ 247 h 427"/>
                    <a:gd name="T50" fmla="*/ 45 w 338"/>
                    <a:gd name="T51" fmla="*/ 370 h 427"/>
                    <a:gd name="T52" fmla="*/ 45 w 338"/>
                    <a:gd name="T53" fmla="*/ 382 h 427"/>
                    <a:gd name="T54" fmla="*/ 281 w 338"/>
                    <a:gd name="T55" fmla="*/ 382 h 427"/>
                    <a:gd name="T56" fmla="*/ 281 w 338"/>
                    <a:gd name="T57" fmla="*/ 370 h 427"/>
                    <a:gd name="T58" fmla="*/ 45 w 338"/>
                    <a:gd name="T59" fmla="*/ 370 h 427"/>
                    <a:gd name="T60" fmla="*/ 45 w 338"/>
                    <a:gd name="T61" fmla="*/ 370 h 427"/>
                    <a:gd name="T62" fmla="*/ 180 w 338"/>
                    <a:gd name="T63" fmla="*/ 124 h 427"/>
                    <a:gd name="T64" fmla="*/ 180 w 338"/>
                    <a:gd name="T65" fmla="*/ 146 h 427"/>
                    <a:gd name="T66" fmla="*/ 281 w 338"/>
                    <a:gd name="T67" fmla="*/ 146 h 427"/>
                    <a:gd name="T68" fmla="*/ 281 w 338"/>
                    <a:gd name="T69" fmla="*/ 124 h 427"/>
                    <a:gd name="T70" fmla="*/ 180 w 338"/>
                    <a:gd name="T71" fmla="*/ 124 h 427"/>
                    <a:gd name="T72" fmla="*/ 180 w 338"/>
                    <a:gd name="T73" fmla="*/ 124 h 427"/>
                    <a:gd name="T74" fmla="*/ 180 w 338"/>
                    <a:gd name="T75" fmla="*/ 67 h 427"/>
                    <a:gd name="T76" fmla="*/ 180 w 338"/>
                    <a:gd name="T77" fmla="*/ 90 h 427"/>
                    <a:gd name="T78" fmla="*/ 281 w 338"/>
                    <a:gd name="T79" fmla="*/ 90 h 427"/>
                    <a:gd name="T80" fmla="*/ 281 w 338"/>
                    <a:gd name="T81" fmla="*/ 67 h 427"/>
                    <a:gd name="T82" fmla="*/ 180 w 338"/>
                    <a:gd name="T83" fmla="*/ 67 h 427"/>
                    <a:gd name="T84" fmla="*/ 180 w 338"/>
                    <a:gd name="T85" fmla="*/ 67 h 427"/>
                    <a:gd name="T86" fmla="*/ 147 w 338"/>
                    <a:gd name="T87" fmla="*/ 146 h 427"/>
                    <a:gd name="T88" fmla="*/ 147 w 338"/>
                    <a:gd name="T89" fmla="*/ 0 h 427"/>
                    <a:gd name="T90" fmla="*/ 0 w 338"/>
                    <a:gd name="T91" fmla="*/ 146 h 427"/>
                    <a:gd name="T92" fmla="*/ 147 w 338"/>
                    <a:gd name="T93" fmla="*/ 146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38" h="427">
                      <a:moveTo>
                        <a:pt x="147" y="0"/>
                      </a:moveTo>
                      <a:lnTo>
                        <a:pt x="338" y="0"/>
                      </a:lnTo>
                      <a:lnTo>
                        <a:pt x="338" y="427"/>
                      </a:lnTo>
                      <a:lnTo>
                        <a:pt x="0" y="427"/>
                      </a:lnTo>
                      <a:lnTo>
                        <a:pt x="0" y="146"/>
                      </a:lnTo>
                      <a:lnTo>
                        <a:pt x="147" y="0"/>
                      </a:lnTo>
                      <a:lnTo>
                        <a:pt x="147" y="0"/>
                      </a:lnTo>
                      <a:close/>
                      <a:moveTo>
                        <a:pt x="45" y="180"/>
                      </a:moveTo>
                      <a:lnTo>
                        <a:pt x="45" y="202"/>
                      </a:lnTo>
                      <a:lnTo>
                        <a:pt x="281" y="202"/>
                      </a:lnTo>
                      <a:lnTo>
                        <a:pt x="281" y="180"/>
                      </a:lnTo>
                      <a:lnTo>
                        <a:pt x="45" y="180"/>
                      </a:lnTo>
                      <a:lnTo>
                        <a:pt x="45" y="180"/>
                      </a:lnTo>
                      <a:close/>
                      <a:moveTo>
                        <a:pt x="45" y="303"/>
                      </a:moveTo>
                      <a:lnTo>
                        <a:pt x="45" y="326"/>
                      </a:lnTo>
                      <a:lnTo>
                        <a:pt x="281" y="326"/>
                      </a:lnTo>
                      <a:lnTo>
                        <a:pt x="281" y="303"/>
                      </a:lnTo>
                      <a:lnTo>
                        <a:pt x="45" y="303"/>
                      </a:lnTo>
                      <a:lnTo>
                        <a:pt x="45" y="303"/>
                      </a:lnTo>
                      <a:close/>
                      <a:moveTo>
                        <a:pt x="45" y="247"/>
                      </a:moveTo>
                      <a:lnTo>
                        <a:pt x="45" y="258"/>
                      </a:lnTo>
                      <a:lnTo>
                        <a:pt x="281" y="258"/>
                      </a:lnTo>
                      <a:lnTo>
                        <a:pt x="281" y="247"/>
                      </a:lnTo>
                      <a:lnTo>
                        <a:pt x="45" y="247"/>
                      </a:lnTo>
                      <a:lnTo>
                        <a:pt x="45" y="247"/>
                      </a:lnTo>
                      <a:close/>
                      <a:moveTo>
                        <a:pt x="45" y="370"/>
                      </a:moveTo>
                      <a:lnTo>
                        <a:pt x="45" y="382"/>
                      </a:lnTo>
                      <a:lnTo>
                        <a:pt x="281" y="382"/>
                      </a:lnTo>
                      <a:lnTo>
                        <a:pt x="281" y="370"/>
                      </a:lnTo>
                      <a:lnTo>
                        <a:pt x="45" y="370"/>
                      </a:lnTo>
                      <a:lnTo>
                        <a:pt x="45" y="370"/>
                      </a:lnTo>
                      <a:close/>
                      <a:moveTo>
                        <a:pt x="180" y="124"/>
                      </a:moveTo>
                      <a:lnTo>
                        <a:pt x="180" y="146"/>
                      </a:lnTo>
                      <a:lnTo>
                        <a:pt x="281" y="146"/>
                      </a:lnTo>
                      <a:lnTo>
                        <a:pt x="281" y="124"/>
                      </a:lnTo>
                      <a:lnTo>
                        <a:pt x="180" y="124"/>
                      </a:lnTo>
                      <a:lnTo>
                        <a:pt x="180" y="124"/>
                      </a:lnTo>
                      <a:close/>
                      <a:moveTo>
                        <a:pt x="180" y="67"/>
                      </a:moveTo>
                      <a:lnTo>
                        <a:pt x="180" y="90"/>
                      </a:lnTo>
                      <a:lnTo>
                        <a:pt x="281" y="90"/>
                      </a:lnTo>
                      <a:lnTo>
                        <a:pt x="281" y="67"/>
                      </a:lnTo>
                      <a:lnTo>
                        <a:pt x="180" y="67"/>
                      </a:lnTo>
                      <a:lnTo>
                        <a:pt x="180" y="67"/>
                      </a:lnTo>
                      <a:close/>
                      <a:moveTo>
                        <a:pt x="147" y="146"/>
                      </a:moveTo>
                      <a:lnTo>
                        <a:pt x="147" y="0"/>
                      </a:lnTo>
                      <a:lnTo>
                        <a:pt x="0" y="146"/>
                      </a:lnTo>
                      <a:lnTo>
                        <a:pt x="147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3737" y="2021"/>
                  <a:ext cx="180" cy="180"/>
                </a:xfrm>
                <a:custGeom>
                  <a:avLst/>
                  <a:gdLst>
                    <a:gd name="T0" fmla="*/ 135 w 135"/>
                    <a:gd name="T1" fmla="*/ 0 h 135"/>
                    <a:gd name="T2" fmla="*/ 0 w 135"/>
                    <a:gd name="T3" fmla="*/ 135 h 135"/>
                    <a:gd name="T4" fmla="*/ 135 w 135"/>
                    <a:gd name="T5" fmla="*/ 135 h 135"/>
                    <a:gd name="T6" fmla="*/ 135 w 135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5" h="135">
                      <a:moveTo>
                        <a:pt x="135" y="0"/>
                      </a:moveTo>
                      <a:lnTo>
                        <a:pt x="0" y="135"/>
                      </a:lnTo>
                      <a:lnTo>
                        <a:pt x="135" y="135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7590768" y="2838065"/>
                <a:ext cx="1061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2,628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685586" y="3173868"/>
              <a:ext cx="28779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accent2"/>
                  </a:solidFill>
                </a:rPr>
                <a:t>INDIVIDUALS WITH CURRENT SIGNED LEASES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54454" y="2679378"/>
            <a:ext cx="4170528" cy="4104693"/>
            <a:chOff x="1454454" y="2679378"/>
            <a:chExt cx="4170528" cy="4104693"/>
          </a:xfrm>
        </p:grpSpPr>
        <p:pic>
          <p:nvPicPr>
            <p:cNvPr id="2050" name="Picture 3" descr="image00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6" b="17336"/>
            <a:stretch/>
          </p:blipFill>
          <p:spPr bwMode="auto">
            <a:xfrm>
              <a:off x="1454454" y="2679378"/>
              <a:ext cx="4170528" cy="41046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1519045" y="6595008"/>
              <a:ext cx="1183825" cy="189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5" y="3958360"/>
            <a:ext cx="4567051" cy="23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5"/>
          <p:cNvSpPr/>
          <p:nvPr/>
        </p:nvSpPr>
        <p:spPr bwMode="gray">
          <a:xfrm>
            <a:off x="7188627" y="1492258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Census Change of Individuals with I/DD in State Hospitals</a:t>
            </a:r>
            <a:endParaRPr lang="en-IN" sz="2200" dirty="0">
              <a:solidFill>
                <a:srgbClr val="646464"/>
              </a:solidFill>
              <a:cs typeface="Arial" charset="0"/>
            </a:endParaRPr>
          </a:p>
        </p:txBody>
      </p:sp>
      <p:sp>
        <p:nvSpPr>
          <p:cNvPr id="9" name="Rad 1"/>
          <p:cNvSpPr/>
          <p:nvPr/>
        </p:nvSpPr>
        <p:spPr bwMode="gray">
          <a:xfrm>
            <a:off x="6381375" y="1390561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33"/>
          <p:cNvSpPr/>
          <p:nvPr/>
        </p:nvSpPr>
        <p:spPr bwMode="gray">
          <a:xfrm>
            <a:off x="6509398" y="1518584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9933" y="145205"/>
            <a:ext cx="111838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Top 10 Measureable Achievements</a:t>
            </a:r>
          </a:p>
        </p:txBody>
      </p:sp>
      <p:sp>
        <p:nvSpPr>
          <p:cNvPr id="4" name="Abgerundetes Rechteck 35"/>
          <p:cNvSpPr/>
          <p:nvPr/>
        </p:nvSpPr>
        <p:spPr bwMode="gray">
          <a:xfrm>
            <a:off x="1253993" y="1492258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Mobile Crisis </a:t>
            </a:r>
            <a:endParaRPr lang="en-IN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Ellipse 33"/>
          <p:cNvSpPr/>
          <p:nvPr/>
        </p:nvSpPr>
        <p:spPr bwMode="gray">
          <a:xfrm>
            <a:off x="574764" y="1518584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ad 1"/>
          <p:cNvSpPr/>
          <p:nvPr/>
        </p:nvSpPr>
        <p:spPr bwMode="gray">
          <a:xfrm>
            <a:off x="446741" y="1390561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5248"/>
          <a:stretch/>
        </p:blipFill>
        <p:spPr>
          <a:xfrm>
            <a:off x="1253993" y="2912877"/>
            <a:ext cx="1847850" cy="1821619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7235010" y="2737844"/>
          <a:ext cx="4572000" cy="357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491168" y="2692150"/>
            <a:ext cx="25594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DD MOBILE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DISPATCHES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RESOLVED IN HOME/COMMUNITY 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59462" y="4759317"/>
            <a:ext cx="4691156" cy="1125646"/>
            <a:chOff x="656835" y="4579903"/>
            <a:chExt cx="3990196" cy="1125646"/>
          </a:xfrm>
        </p:grpSpPr>
        <p:sp>
          <p:nvSpPr>
            <p:cNvPr id="13" name="Rectangle 12"/>
            <p:cNvSpPr/>
            <p:nvPr/>
          </p:nvSpPr>
          <p:spPr>
            <a:xfrm>
              <a:off x="656835" y="4579903"/>
              <a:ext cx="2078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ESCALATION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835" y="4856901"/>
              <a:ext cx="3198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CRISIS</a:t>
              </a:r>
              <a:r>
                <a:rPr lang="en-US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PLACEMENT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4384" y="5120774"/>
              <a:ext cx="11192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87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61%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3046" y="5312002"/>
              <a:ext cx="31239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BH MOBILE CRISIS DISPATCHES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0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 animBg="1"/>
      <p:bldGraphic spid="17" grpId="0">
        <p:bldAsOne/>
      </p:bldGraphic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9933" y="145205"/>
            <a:ext cx="111838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Top 10 Measureable Achievements</a:t>
            </a:r>
          </a:p>
        </p:txBody>
      </p:sp>
      <p:sp>
        <p:nvSpPr>
          <p:cNvPr id="4" name="Abgerundetes Rechteck 35"/>
          <p:cNvSpPr/>
          <p:nvPr/>
        </p:nvSpPr>
        <p:spPr bwMode="gray">
          <a:xfrm>
            <a:off x="1300398" y="1473217"/>
            <a:ext cx="4796624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$256 Million Investment </a:t>
            </a:r>
            <a:endParaRPr lang="en-IN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Ellipse 33"/>
          <p:cNvSpPr/>
          <p:nvPr/>
        </p:nvSpPr>
        <p:spPr bwMode="gray">
          <a:xfrm>
            <a:off x="621169" y="1499543"/>
            <a:ext cx="1043420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ad 1"/>
          <p:cNvSpPr/>
          <p:nvPr/>
        </p:nvSpPr>
        <p:spPr bwMode="gray">
          <a:xfrm>
            <a:off x="493146" y="1371520"/>
            <a:ext cx="1299466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bgerundetes Rechteck 35"/>
          <p:cNvSpPr/>
          <p:nvPr/>
        </p:nvSpPr>
        <p:spPr bwMode="gray">
          <a:xfrm>
            <a:off x="7298147" y="1473217"/>
            <a:ext cx="4734710" cy="109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200" dirty="0"/>
              <a:t>High Performing Agency— Increased Credibility</a:t>
            </a:r>
            <a:r>
              <a:rPr lang="en-IN" sz="2200" dirty="0">
                <a:solidFill>
                  <a:srgbClr val="646464"/>
                </a:solidFill>
                <a:cs typeface="Arial" charset="0"/>
              </a:rPr>
              <a:t> </a:t>
            </a:r>
          </a:p>
        </p:txBody>
      </p:sp>
      <p:sp>
        <p:nvSpPr>
          <p:cNvPr id="8" name="Ellipse 33"/>
          <p:cNvSpPr/>
          <p:nvPr/>
        </p:nvSpPr>
        <p:spPr bwMode="gray">
          <a:xfrm>
            <a:off x="6627685" y="1499543"/>
            <a:ext cx="1029952" cy="104342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ad 1"/>
          <p:cNvSpPr/>
          <p:nvPr/>
        </p:nvSpPr>
        <p:spPr bwMode="gray">
          <a:xfrm>
            <a:off x="6501315" y="1371520"/>
            <a:ext cx="1282693" cy="1299466"/>
          </a:xfrm>
          <a:prstGeom prst="donut">
            <a:avLst>
              <a:gd name="adj" fmla="val 11326"/>
            </a:avLst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14" y="2988518"/>
            <a:ext cx="4262994" cy="2305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59" y="2916195"/>
            <a:ext cx="4420414" cy="29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Call to Order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Kim Ryan 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Chair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41" y="145205"/>
            <a:ext cx="1119195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Advancement: Beyond Compliance — Looking to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99128"/>
            <a:ext cx="12192000" cy="361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Urgent and critical priorities warrant additional focus and development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099" y="1628341"/>
            <a:ext cx="5941387" cy="2457013"/>
            <a:chOff x="279099" y="1628341"/>
            <a:chExt cx="5941387" cy="2457013"/>
          </a:xfrm>
        </p:grpSpPr>
        <p:sp>
          <p:nvSpPr>
            <p:cNvPr id="6" name="TextBox 5"/>
            <p:cNvSpPr txBox="1"/>
            <p:nvPr/>
          </p:nvSpPr>
          <p:spPr>
            <a:xfrm>
              <a:off x="1096447" y="1692680"/>
              <a:ext cx="4982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Outpatient “Core” Funding</a:t>
              </a:r>
              <a:endParaRPr lang="en-US" dirty="0"/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279099" y="1628341"/>
              <a:ext cx="777240" cy="777240"/>
            </a:xfrm>
            <a:custGeom>
              <a:avLst/>
              <a:gdLst>
                <a:gd name="T0" fmla="*/ 237 w 351"/>
                <a:gd name="T1" fmla="*/ 175 h 350"/>
                <a:gd name="T2" fmla="*/ 175 w 351"/>
                <a:gd name="T3" fmla="*/ 236 h 350"/>
                <a:gd name="T4" fmla="*/ 114 w 351"/>
                <a:gd name="T5" fmla="*/ 175 h 350"/>
                <a:gd name="T6" fmla="*/ 175 w 351"/>
                <a:gd name="T7" fmla="*/ 113 h 350"/>
                <a:gd name="T8" fmla="*/ 237 w 351"/>
                <a:gd name="T9" fmla="*/ 175 h 350"/>
                <a:gd name="T10" fmla="*/ 175 w 351"/>
                <a:gd name="T11" fmla="*/ 75 h 350"/>
                <a:gd name="T12" fmla="*/ 75 w 351"/>
                <a:gd name="T13" fmla="*/ 175 h 350"/>
                <a:gd name="T14" fmla="*/ 175 w 351"/>
                <a:gd name="T15" fmla="*/ 275 h 350"/>
                <a:gd name="T16" fmla="*/ 276 w 351"/>
                <a:gd name="T17" fmla="*/ 175 h 350"/>
                <a:gd name="T18" fmla="*/ 175 w 351"/>
                <a:gd name="T19" fmla="*/ 75 h 350"/>
                <a:gd name="T20" fmla="*/ 291 w 351"/>
                <a:gd name="T21" fmla="*/ 175 h 350"/>
                <a:gd name="T22" fmla="*/ 175 w 351"/>
                <a:gd name="T23" fmla="*/ 290 h 350"/>
                <a:gd name="T24" fmla="*/ 60 w 351"/>
                <a:gd name="T25" fmla="*/ 175 h 350"/>
                <a:gd name="T26" fmla="*/ 175 w 351"/>
                <a:gd name="T27" fmla="*/ 60 h 350"/>
                <a:gd name="T28" fmla="*/ 291 w 351"/>
                <a:gd name="T29" fmla="*/ 175 h 350"/>
                <a:gd name="T30" fmla="*/ 175 w 351"/>
                <a:gd name="T31" fmla="*/ 15 h 350"/>
                <a:gd name="T32" fmla="*/ 15 w 351"/>
                <a:gd name="T33" fmla="*/ 175 h 350"/>
                <a:gd name="T34" fmla="*/ 175 w 351"/>
                <a:gd name="T35" fmla="*/ 335 h 350"/>
                <a:gd name="T36" fmla="*/ 336 w 351"/>
                <a:gd name="T37" fmla="*/ 175 h 350"/>
                <a:gd name="T38" fmla="*/ 175 w 351"/>
                <a:gd name="T39" fmla="*/ 15 h 350"/>
                <a:gd name="T40" fmla="*/ 351 w 351"/>
                <a:gd name="T41" fmla="*/ 175 h 350"/>
                <a:gd name="T42" fmla="*/ 175 w 351"/>
                <a:gd name="T43" fmla="*/ 350 h 350"/>
                <a:gd name="T44" fmla="*/ 0 w 351"/>
                <a:gd name="T45" fmla="*/ 175 h 350"/>
                <a:gd name="T46" fmla="*/ 175 w 351"/>
                <a:gd name="T47" fmla="*/ 0 h 350"/>
                <a:gd name="T48" fmla="*/ 351 w 351"/>
                <a:gd name="T49" fmla="*/ 175 h 350"/>
                <a:gd name="T50" fmla="*/ 180 w 351"/>
                <a:gd name="T51" fmla="*/ 223 h 350"/>
                <a:gd name="T52" fmla="*/ 180 w 351"/>
                <a:gd name="T53" fmla="*/ 211 h 350"/>
                <a:gd name="T54" fmla="*/ 202 w 351"/>
                <a:gd name="T55" fmla="*/ 189 h 350"/>
                <a:gd name="T56" fmla="*/ 182 w 351"/>
                <a:gd name="T57" fmla="*/ 166 h 350"/>
                <a:gd name="T58" fmla="*/ 167 w 351"/>
                <a:gd name="T59" fmla="*/ 156 h 350"/>
                <a:gd name="T60" fmla="*/ 178 w 351"/>
                <a:gd name="T61" fmla="*/ 149 h 350"/>
                <a:gd name="T62" fmla="*/ 195 w 351"/>
                <a:gd name="T63" fmla="*/ 153 h 350"/>
                <a:gd name="T64" fmla="*/ 198 w 351"/>
                <a:gd name="T65" fmla="*/ 140 h 350"/>
                <a:gd name="T66" fmla="*/ 181 w 351"/>
                <a:gd name="T67" fmla="*/ 136 h 350"/>
                <a:gd name="T68" fmla="*/ 181 w 351"/>
                <a:gd name="T69" fmla="*/ 125 h 350"/>
                <a:gd name="T70" fmla="*/ 169 w 351"/>
                <a:gd name="T71" fmla="*/ 125 h 350"/>
                <a:gd name="T72" fmla="*/ 169 w 351"/>
                <a:gd name="T73" fmla="*/ 136 h 350"/>
                <a:gd name="T74" fmla="*/ 149 w 351"/>
                <a:gd name="T75" fmla="*/ 158 h 350"/>
                <a:gd name="T76" fmla="*/ 171 w 351"/>
                <a:gd name="T77" fmla="*/ 180 h 350"/>
                <a:gd name="T78" fmla="*/ 183 w 351"/>
                <a:gd name="T79" fmla="*/ 190 h 350"/>
                <a:gd name="T80" fmla="*/ 172 w 351"/>
                <a:gd name="T81" fmla="*/ 198 h 350"/>
                <a:gd name="T82" fmla="*/ 152 w 351"/>
                <a:gd name="T83" fmla="*/ 192 h 350"/>
                <a:gd name="T84" fmla="*/ 148 w 351"/>
                <a:gd name="T85" fmla="*/ 206 h 350"/>
                <a:gd name="T86" fmla="*/ 169 w 351"/>
                <a:gd name="T87" fmla="*/ 212 h 350"/>
                <a:gd name="T88" fmla="*/ 169 w 351"/>
                <a:gd name="T89" fmla="*/ 223 h 350"/>
                <a:gd name="T90" fmla="*/ 180 w 351"/>
                <a:gd name="T91" fmla="*/ 22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50">
                  <a:moveTo>
                    <a:pt x="237" y="175"/>
                  </a:moveTo>
                  <a:cubicBezTo>
                    <a:pt x="237" y="209"/>
                    <a:pt x="209" y="236"/>
                    <a:pt x="175" y="236"/>
                  </a:cubicBezTo>
                  <a:cubicBezTo>
                    <a:pt x="141" y="236"/>
                    <a:pt x="114" y="209"/>
                    <a:pt x="114" y="175"/>
                  </a:cubicBezTo>
                  <a:cubicBezTo>
                    <a:pt x="114" y="141"/>
                    <a:pt x="141" y="113"/>
                    <a:pt x="175" y="113"/>
                  </a:cubicBezTo>
                  <a:cubicBezTo>
                    <a:pt x="209" y="113"/>
                    <a:pt x="237" y="141"/>
                    <a:pt x="237" y="175"/>
                  </a:cubicBezTo>
                  <a:close/>
                  <a:moveTo>
                    <a:pt x="175" y="75"/>
                  </a:moveTo>
                  <a:cubicBezTo>
                    <a:pt x="120" y="75"/>
                    <a:pt x="75" y="120"/>
                    <a:pt x="75" y="175"/>
                  </a:cubicBezTo>
                  <a:cubicBezTo>
                    <a:pt x="75" y="230"/>
                    <a:pt x="120" y="275"/>
                    <a:pt x="175" y="275"/>
                  </a:cubicBezTo>
                  <a:cubicBezTo>
                    <a:pt x="231" y="275"/>
                    <a:pt x="276" y="230"/>
                    <a:pt x="276" y="175"/>
                  </a:cubicBezTo>
                  <a:cubicBezTo>
                    <a:pt x="276" y="120"/>
                    <a:pt x="231" y="75"/>
                    <a:pt x="175" y="75"/>
                  </a:cubicBezTo>
                  <a:moveTo>
                    <a:pt x="291" y="175"/>
                  </a:moveTo>
                  <a:cubicBezTo>
                    <a:pt x="291" y="238"/>
                    <a:pt x="239" y="290"/>
                    <a:pt x="175" y="290"/>
                  </a:cubicBezTo>
                  <a:cubicBezTo>
                    <a:pt x="112" y="290"/>
                    <a:pt x="60" y="238"/>
                    <a:pt x="60" y="175"/>
                  </a:cubicBezTo>
                  <a:cubicBezTo>
                    <a:pt x="60" y="111"/>
                    <a:pt x="112" y="60"/>
                    <a:pt x="175" y="60"/>
                  </a:cubicBezTo>
                  <a:cubicBezTo>
                    <a:pt x="239" y="60"/>
                    <a:pt x="291" y="111"/>
                    <a:pt x="291" y="175"/>
                  </a:cubicBezTo>
                  <a:close/>
                  <a:moveTo>
                    <a:pt x="175" y="15"/>
                  </a:moveTo>
                  <a:cubicBezTo>
                    <a:pt x="87" y="15"/>
                    <a:pt x="15" y="86"/>
                    <a:pt x="15" y="175"/>
                  </a:cubicBezTo>
                  <a:cubicBezTo>
                    <a:pt x="15" y="263"/>
                    <a:pt x="87" y="335"/>
                    <a:pt x="175" y="335"/>
                  </a:cubicBezTo>
                  <a:cubicBezTo>
                    <a:pt x="264" y="335"/>
                    <a:pt x="336" y="263"/>
                    <a:pt x="336" y="175"/>
                  </a:cubicBezTo>
                  <a:cubicBezTo>
                    <a:pt x="336" y="86"/>
                    <a:pt x="264" y="15"/>
                    <a:pt x="175" y="15"/>
                  </a:cubicBezTo>
                  <a:moveTo>
                    <a:pt x="351" y="175"/>
                  </a:moveTo>
                  <a:cubicBezTo>
                    <a:pt x="351" y="271"/>
                    <a:pt x="272" y="350"/>
                    <a:pt x="175" y="350"/>
                  </a:cubicBezTo>
                  <a:cubicBezTo>
                    <a:pt x="79" y="350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2" y="0"/>
                    <a:pt x="351" y="78"/>
                    <a:pt x="351" y="175"/>
                  </a:cubicBezTo>
                  <a:close/>
                  <a:moveTo>
                    <a:pt x="180" y="223"/>
                  </a:moveTo>
                  <a:cubicBezTo>
                    <a:pt x="180" y="211"/>
                    <a:pt x="180" y="211"/>
                    <a:pt x="180" y="211"/>
                  </a:cubicBezTo>
                  <a:cubicBezTo>
                    <a:pt x="194" y="208"/>
                    <a:pt x="202" y="199"/>
                    <a:pt x="202" y="189"/>
                  </a:cubicBezTo>
                  <a:cubicBezTo>
                    <a:pt x="202" y="178"/>
                    <a:pt x="196" y="171"/>
                    <a:pt x="182" y="166"/>
                  </a:cubicBezTo>
                  <a:cubicBezTo>
                    <a:pt x="172" y="162"/>
                    <a:pt x="167" y="160"/>
                    <a:pt x="167" y="156"/>
                  </a:cubicBezTo>
                  <a:cubicBezTo>
                    <a:pt x="167" y="152"/>
                    <a:pt x="170" y="149"/>
                    <a:pt x="178" y="149"/>
                  </a:cubicBezTo>
                  <a:cubicBezTo>
                    <a:pt x="186" y="149"/>
                    <a:pt x="192" y="152"/>
                    <a:pt x="195" y="153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5" y="138"/>
                    <a:pt x="189" y="136"/>
                    <a:pt x="181" y="136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56" y="139"/>
                    <a:pt x="149" y="147"/>
                    <a:pt x="149" y="158"/>
                  </a:cubicBezTo>
                  <a:cubicBezTo>
                    <a:pt x="149" y="169"/>
                    <a:pt x="158" y="175"/>
                    <a:pt x="171" y="180"/>
                  </a:cubicBezTo>
                  <a:cubicBezTo>
                    <a:pt x="180" y="183"/>
                    <a:pt x="183" y="186"/>
                    <a:pt x="183" y="190"/>
                  </a:cubicBezTo>
                  <a:cubicBezTo>
                    <a:pt x="183" y="195"/>
                    <a:pt x="179" y="198"/>
                    <a:pt x="172" y="198"/>
                  </a:cubicBezTo>
                  <a:cubicBezTo>
                    <a:pt x="164" y="198"/>
                    <a:pt x="157" y="195"/>
                    <a:pt x="152" y="192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53" y="209"/>
                    <a:pt x="161" y="211"/>
                    <a:pt x="169" y="212"/>
                  </a:cubicBezTo>
                  <a:cubicBezTo>
                    <a:pt x="169" y="223"/>
                    <a:pt x="169" y="223"/>
                    <a:pt x="169" y="223"/>
                  </a:cubicBezTo>
                  <a:lnTo>
                    <a:pt x="180" y="223"/>
                  </a:lnTo>
                  <a:close/>
                </a:path>
              </a:pathLst>
            </a:custGeom>
            <a:solidFill>
              <a:srgbClr val="71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6447" y="3277530"/>
              <a:ext cx="4950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Crisis Support</a:t>
              </a:r>
              <a:endParaRPr lang="en-US" sz="1400" dirty="0"/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279099" y="3308114"/>
              <a:ext cx="777240" cy="777240"/>
            </a:xfrm>
            <a:custGeom>
              <a:avLst/>
              <a:gdLst>
                <a:gd name="T0" fmla="*/ 174 w 348"/>
                <a:gd name="T1" fmla="*/ 15 h 349"/>
                <a:gd name="T2" fmla="*/ 333 w 348"/>
                <a:gd name="T3" fmla="*/ 175 h 349"/>
                <a:gd name="T4" fmla="*/ 174 w 348"/>
                <a:gd name="T5" fmla="*/ 334 h 349"/>
                <a:gd name="T6" fmla="*/ 15 w 348"/>
                <a:gd name="T7" fmla="*/ 175 h 349"/>
                <a:gd name="T8" fmla="*/ 174 w 348"/>
                <a:gd name="T9" fmla="*/ 15 h 349"/>
                <a:gd name="T10" fmla="*/ 174 w 348"/>
                <a:gd name="T11" fmla="*/ 0 h 349"/>
                <a:gd name="T12" fmla="*/ 0 w 348"/>
                <a:gd name="T13" fmla="*/ 175 h 349"/>
                <a:gd name="T14" fmla="*/ 174 w 348"/>
                <a:gd name="T15" fmla="*/ 349 h 349"/>
                <a:gd name="T16" fmla="*/ 348 w 348"/>
                <a:gd name="T17" fmla="*/ 175 h 349"/>
                <a:gd name="T18" fmla="*/ 174 w 348"/>
                <a:gd name="T19" fmla="*/ 0 h 349"/>
                <a:gd name="T20" fmla="*/ 255 w 348"/>
                <a:gd name="T21" fmla="*/ 67 h 349"/>
                <a:gd name="T22" fmla="*/ 260 w 348"/>
                <a:gd name="T23" fmla="*/ 73 h 349"/>
                <a:gd name="T24" fmla="*/ 200 w 348"/>
                <a:gd name="T25" fmla="*/ 137 h 349"/>
                <a:gd name="T26" fmla="*/ 194 w 348"/>
                <a:gd name="T27" fmla="*/ 132 h 349"/>
                <a:gd name="T28" fmla="*/ 181 w 348"/>
                <a:gd name="T29" fmla="*/ 109 h 349"/>
                <a:gd name="T30" fmla="*/ 142 w 348"/>
                <a:gd name="T31" fmla="*/ 139 h 349"/>
                <a:gd name="T32" fmla="*/ 114 w 348"/>
                <a:gd name="T33" fmla="*/ 181 h 349"/>
                <a:gd name="T34" fmla="*/ 138 w 348"/>
                <a:gd name="T35" fmla="*/ 192 h 349"/>
                <a:gd name="T36" fmla="*/ 142 w 348"/>
                <a:gd name="T37" fmla="*/ 198 h 349"/>
                <a:gd name="T38" fmla="*/ 83 w 348"/>
                <a:gd name="T39" fmla="*/ 262 h 349"/>
                <a:gd name="T40" fmla="*/ 77 w 348"/>
                <a:gd name="T41" fmla="*/ 257 h 349"/>
                <a:gd name="T42" fmla="*/ 64 w 348"/>
                <a:gd name="T43" fmla="*/ 221 h 349"/>
                <a:gd name="T44" fmla="*/ 64 w 348"/>
                <a:gd name="T45" fmla="*/ 220 h 349"/>
                <a:gd name="T46" fmla="*/ 118 w 348"/>
                <a:gd name="T47" fmla="*/ 117 h 349"/>
                <a:gd name="T48" fmla="*/ 225 w 348"/>
                <a:gd name="T49" fmla="*/ 56 h 349"/>
                <a:gd name="T50" fmla="*/ 255 w 348"/>
                <a:gd name="T51" fmla="*/ 67 h 349"/>
                <a:gd name="T52" fmla="*/ 150 w 348"/>
                <a:gd name="T53" fmla="*/ 205 h 349"/>
                <a:gd name="T54" fmla="*/ 90 w 348"/>
                <a:gd name="T55" fmla="*/ 269 h 349"/>
                <a:gd name="T56" fmla="*/ 97 w 348"/>
                <a:gd name="T57" fmla="*/ 275 h 349"/>
                <a:gd name="T58" fmla="*/ 157 w 348"/>
                <a:gd name="T59" fmla="*/ 212 h 349"/>
                <a:gd name="T60" fmla="*/ 150 w 348"/>
                <a:gd name="T61" fmla="*/ 205 h 349"/>
                <a:gd name="T62" fmla="*/ 267 w 348"/>
                <a:gd name="T63" fmla="*/ 80 h 349"/>
                <a:gd name="T64" fmla="*/ 207 w 348"/>
                <a:gd name="T65" fmla="*/ 144 h 349"/>
                <a:gd name="T66" fmla="*/ 215 w 348"/>
                <a:gd name="T67" fmla="*/ 150 h 349"/>
                <a:gd name="T68" fmla="*/ 274 w 348"/>
                <a:gd name="T69" fmla="*/ 87 h 349"/>
                <a:gd name="T70" fmla="*/ 267 w 348"/>
                <a:gd name="T71" fmla="*/ 80 h 349"/>
                <a:gd name="T72" fmla="*/ 171 w 348"/>
                <a:gd name="T73" fmla="*/ 285 h 349"/>
                <a:gd name="T74" fmla="*/ 171 w 348"/>
                <a:gd name="T75" fmla="*/ 280 h 349"/>
                <a:gd name="T76" fmla="*/ 139 w 348"/>
                <a:gd name="T77" fmla="*/ 250 h 349"/>
                <a:gd name="T78" fmla="*/ 134 w 348"/>
                <a:gd name="T79" fmla="*/ 250 h 349"/>
                <a:gd name="T80" fmla="*/ 135 w 348"/>
                <a:gd name="T81" fmla="*/ 255 h 349"/>
                <a:gd name="T82" fmla="*/ 166 w 348"/>
                <a:gd name="T83" fmla="*/ 285 h 349"/>
                <a:gd name="T84" fmla="*/ 168 w 348"/>
                <a:gd name="T85" fmla="*/ 286 h 349"/>
                <a:gd name="T86" fmla="*/ 171 w 348"/>
                <a:gd name="T87" fmla="*/ 285 h 349"/>
                <a:gd name="T88" fmla="*/ 200 w 348"/>
                <a:gd name="T89" fmla="*/ 245 h 349"/>
                <a:gd name="T90" fmla="*/ 199 w 348"/>
                <a:gd name="T91" fmla="*/ 241 h 349"/>
                <a:gd name="T92" fmla="*/ 166 w 348"/>
                <a:gd name="T93" fmla="*/ 220 h 349"/>
                <a:gd name="T94" fmla="*/ 162 w 348"/>
                <a:gd name="T95" fmla="*/ 221 h 349"/>
                <a:gd name="T96" fmla="*/ 163 w 348"/>
                <a:gd name="T97" fmla="*/ 226 h 349"/>
                <a:gd name="T98" fmla="*/ 196 w 348"/>
                <a:gd name="T99" fmla="*/ 246 h 349"/>
                <a:gd name="T100" fmla="*/ 197 w 348"/>
                <a:gd name="T101" fmla="*/ 247 h 349"/>
                <a:gd name="T102" fmla="*/ 200 w 348"/>
                <a:gd name="T103" fmla="*/ 245 h 349"/>
                <a:gd name="T104" fmla="*/ 134 w 348"/>
                <a:gd name="T105" fmla="*/ 317 h 349"/>
                <a:gd name="T106" fmla="*/ 134 w 348"/>
                <a:gd name="T107" fmla="*/ 313 h 349"/>
                <a:gd name="T108" fmla="*/ 111 w 348"/>
                <a:gd name="T109" fmla="*/ 281 h 349"/>
                <a:gd name="T110" fmla="*/ 107 w 348"/>
                <a:gd name="T111" fmla="*/ 280 h 349"/>
                <a:gd name="T112" fmla="*/ 106 w 348"/>
                <a:gd name="T113" fmla="*/ 284 h 349"/>
                <a:gd name="T114" fmla="*/ 129 w 348"/>
                <a:gd name="T115" fmla="*/ 317 h 349"/>
                <a:gd name="T116" fmla="*/ 132 w 348"/>
                <a:gd name="T117" fmla="*/ 318 h 349"/>
                <a:gd name="T118" fmla="*/ 134 w 348"/>
                <a:gd name="T119" fmla="*/ 3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" h="349">
                  <a:moveTo>
                    <a:pt x="174" y="15"/>
                  </a:moveTo>
                  <a:cubicBezTo>
                    <a:pt x="261" y="15"/>
                    <a:pt x="333" y="87"/>
                    <a:pt x="333" y="175"/>
                  </a:cubicBezTo>
                  <a:cubicBezTo>
                    <a:pt x="333" y="262"/>
                    <a:pt x="261" y="334"/>
                    <a:pt x="174" y="334"/>
                  </a:cubicBezTo>
                  <a:cubicBezTo>
                    <a:pt x="86" y="334"/>
                    <a:pt x="15" y="262"/>
                    <a:pt x="15" y="175"/>
                  </a:cubicBezTo>
                  <a:cubicBezTo>
                    <a:pt x="15" y="87"/>
                    <a:pt x="86" y="15"/>
                    <a:pt x="174" y="15"/>
                  </a:cubicBezTo>
                  <a:moveTo>
                    <a:pt x="174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49"/>
                    <a:pt x="174" y="349"/>
                  </a:cubicBezTo>
                  <a:cubicBezTo>
                    <a:pt x="270" y="349"/>
                    <a:pt x="348" y="271"/>
                    <a:pt x="348" y="175"/>
                  </a:cubicBezTo>
                  <a:cubicBezTo>
                    <a:pt x="348" y="78"/>
                    <a:pt x="270" y="0"/>
                    <a:pt x="174" y="0"/>
                  </a:cubicBezTo>
                  <a:close/>
                  <a:moveTo>
                    <a:pt x="255" y="67"/>
                  </a:moveTo>
                  <a:cubicBezTo>
                    <a:pt x="257" y="69"/>
                    <a:pt x="258" y="71"/>
                    <a:pt x="260" y="73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198" y="135"/>
                    <a:pt x="196" y="134"/>
                    <a:pt x="194" y="132"/>
                  </a:cubicBezTo>
                  <a:cubicBezTo>
                    <a:pt x="187" y="126"/>
                    <a:pt x="183" y="117"/>
                    <a:pt x="181" y="109"/>
                  </a:cubicBezTo>
                  <a:cubicBezTo>
                    <a:pt x="168" y="117"/>
                    <a:pt x="154" y="127"/>
                    <a:pt x="142" y="139"/>
                  </a:cubicBezTo>
                  <a:cubicBezTo>
                    <a:pt x="130" y="152"/>
                    <a:pt x="121" y="167"/>
                    <a:pt x="114" y="181"/>
                  </a:cubicBezTo>
                  <a:cubicBezTo>
                    <a:pt x="122" y="182"/>
                    <a:pt x="131" y="186"/>
                    <a:pt x="138" y="192"/>
                  </a:cubicBezTo>
                  <a:cubicBezTo>
                    <a:pt x="139" y="194"/>
                    <a:pt x="141" y="196"/>
                    <a:pt x="142" y="198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81" y="260"/>
                    <a:pt x="79" y="259"/>
                    <a:pt x="77" y="257"/>
                  </a:cubicBezTo>
                  <a:cubicBezTo>
                    <a:pt x="67" y="248"/>
                    <a:pt x="62" y="234"/>
                    <a:pt x="64" y="221"/>
                  </a:cubicBezTo>
                  <a:cubicBezTo>
                    <a:pt x="64" y="221"/>
                    <a:pt x="64" y="221"/>
                    <a:pt x="64" y="220"/>
                  </a:cubicBezTo>
                  <a:cubicBezTo>
                    <a:pt x="64" y="193"/>
                    <a:pt x="85" y="153"/>
                    <a:pt x="118" y="117"/>
                  </a:cubicBezTo>
                  <a:cubicBezTo>
                    <a:pt x="155" y="78"/>
                    <a:pt x="197" y="55"/>
                    <a:pt x="225" y="56"/>
                  </a:cubicBezTo>
                  <a:cubicBezTo>
                    <a:pt x="236" y="56"/>
                    <a:pt x="246" y="59"/>
                    <a:pt x="255" y="67"/>
                  </a:cubicBezTo>
                  <a:close/>
                  <a:moveTo>
                    <a:pt x="150" y="205"/>
                  </a:moveTo>
                  <a:cubicBezTo>
                    <a:pt x="90" y="269"/>
                    <a:pt x="90" y="269"/>
                    <a:pt x="90" y="269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57" y="212"/>
                    <a:pt x="157" y="212"/>
                    <a:pt x="157" y="212"/>
                  </a:cubicBezTo>
                  <a:lnTo>
                    <a:pt x="150" y="205"/>
                  </a:lnTo>
                  <a:close/>
                  <a:moveTo>
                    <a:pt x="267" y="80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74" y="87"/>
                    <a:pt x="274" y="87"/>
                    <a:pt x="274" y="87"/>
                  </a:cubicBezTo>
                  <a:lnTo>
                    <a:pt x="267" y="80"/>
                  </a:lnTo>
                  <a:close/>
                  <a:moveTo>
                    <a:pt x="171" y="285"/>
                  </a:moveTo>
                  <a:cubicBezTo>
                    <a:pt x="172" y="283"/>
                    <a:pt x="172" y="281"/>
                    <a:pt x="171" y="280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38" y="249"/>
                    <a:pt x="136" y="249"/>
                    <a:pt x="134" y="250"/>
                  </a:cubicBezTo>
                  <a:cubicBezTo>
                    <a:pt x="133" y="251"/>
                    <a:pt x="133" y="253"/>
                    <a:pt x="135" y="255"/>
                  </a:cubicBezTo>
                  <a:cubicBezTo>
                    <a:pt x="166" y="285"/>
                    <a:pt x="166" y="285"/>
                    <a:pt x="166" y="285"/>
                  </a:cubicBezTo>
                  <a:cubicBezTo>
                    <a:pt x="167" y="285"/>
                    <a:pt x="168" y="286"/>
                    <a:pt x="168" y="286"/>
                  </a:cubicBezTo>
                  <a:cubicBezTo>
                    <a:pt x="169" y="286"/>
                    <a:pt x="170" y="285"/>
                    <a:pt x="171" y="285"/>
                  </a:cubicBezTo>
                  <a:close/>
                  <a:moveTo>
                    <a:pt x="200" y="245"/>
                  </a:moveTo>
                  <a:cubicBezTo>
                    <a:pt x="201" y="244"/>
                    <a:pt x="200" y="242"/>
                    <a:pt x="199" y="241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5" y="219"/>
                    <a:pt x="163" y="220"/>
                    <a:pt x="162" y="221"/>
                  </a:cubicBezTo>
                  <a:cubicBezTo>
                    <a:pt x="161" y="223"/>
                    <a:pt x="161" y="225"/>
                    <a:pt x="163" y="22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6" y="246"/>
                    <a:pt x="197" y="247"/>
                    <a:pt x="197" y="247"/>
                  </a:cubicBezTo>
                  <a:cubicBezTo>
                    <a:pt x="198" y="247"/>
                    <a:pt x="199" y="246"/>
                    <a:pt x="200" y="245"/>
                  </a:cubicBezTo>
                  <a:close/>
                  <a:moveTo>
                    <a:pt x="134" y="317"/>
                  </a:moveTo>
                  <a:cubicBezTo>
                    <a:pt x="135" y="316"/>
                    <a:pt x="135" y="315"/>
                    <a:pt x="134" y="313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0" y="279"/>
                    <a:pt x="108" y="279"/>
                    <a:pt x="107" y="280"/>
                  </a:cubicBezTo>
                  <a:cubicBezTo>
                    <a:pt x="106" y="281"/>
                    <a:pt x="105" y="283"/>
                    <a:pt x="106" y="284"/>
                  </a:cubicBezTo>
                  <a:cubicBezTo>
                    <a:pt x="129" y="317"/>
                    <a:pt x="129" y="317"/>
                    <a:pt x="129" y="317"/>
                  </a:cubicBezTo>
                  <a:cubicBezTo>
                    <a:pt x="130" y="318"/>
                    <a:pt x="131" y="318"/>
                    <a:pt x="132" y="318"/>
                  </a:cubicBezTo>
                  <a:cubicBezTo>
                    <a:pt x="132" y="318"/>
                    <a:pt x="133" y="318"/>
                    <a:pt x="134" y="317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6447" y="2428529"/>
              <a:ext cx="502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Opioid Crisis</a:t>
              </a:r>
              <a:endParaRPr lang="en-US" sz="1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36C46B9-03F6-2146-AD20-F057AD60F2F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12" y="2466378"/>
              <a:ext cx="777240" cy="7772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96447" y="1996426"/>
              <a:ext cx="5124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Increasing demand; Growing population; Treating before crisis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6447" y="2683371"/>
              <a:ext cx="486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Increasing access; Reduce overdose deaths; Prevention, Treatment, and Recovery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447" y="3561329"/>
              <a:ext cx="4863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Integrating, enhancing, and expanding crisis services; Meeting current and addressing forecasted need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9378" y="5874177"/>
            <a:ext cx="5910893" cy="818486"/>
            <a:chOff x="279378" y="5874177"/>
            <a:chExt cx="5910893" cy="818486"/>
          </a:xfrm>
        </p:grpSpPr>
        <p:sp>
          <p:nvSpPr>
            <p:cNvPr id="10" name="TextBox 9"/>
            <p:cNvSpPr txBox="1"/>
            <p:nvPr/>
          </p:nvSpPr>
          <p:spPr>
            <a:xfrm>
              <a:off x="1096447" y="5874177"/>
              <a:ext cx="5093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I/DD Transitions: Planning List and Hospitals </a:t>
              </a:r>
              <a:endParaRPr lang="en-US" sz="1400" dirty="0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279378" y="5915423"/>
              <a:ext cx="777240" cy="777240"/>
            </a:xfrm>
            <a:custGeom>
              <a:avLst/>
              <a:gdLst>
                <a:gd name="T0" fmla="*/ 174 w 348"/>
                <a:gd name="T1" fmla="*/ 334 h 349"/>
                <a:gd name="T2" fmla="*/ 174 w 348"/>
                <a:gd name="T3" fmla="*/ 0 h 349"/>
                <a:gd name="T4" fmla="*/ 348 w 348"/>
                <a:gd name="T5" fmla="*/ 175 h 349"/>
                <a:gd name="T6" fmla="*/ 204 w 348"/>
                <a:gd name="T7" fmla="*/ 46 h 349"/>
                <a:gd name="T8" fmla="*/ 155 w 348"/>
                <a:gd name="T9" fmla="*/ 46 h 349"/>
                <a:gd name="T10" fmla="*/ 82 w 348"/>
                <a:gd name="T11" fmla="*/ 57 h 349"/>
                <a:gd name="T12" fmla="*/ 263 w 348"/>
                <a:gd name="T13" fmla="*/ 57 h 349"/>
                <a:gd name="T14" fmla="*/ 230 w 348"/>
                <a:gd name="T15" fmla="*/ 279 h 349"/>
                <a:gd name="T16" fmla="*/ 141 w 348"/>
                <a:gd name="T17" fmla="*/ 70 h 349"/>
                <a:gd name="T18" fmla="*/ 204 w 348"/>
                <a:gd name="T19" fmla="*/ 70 h 349"/>
                <a:gd name="T20" fmla="*/ 237 w 348"/>
                <a:gd name="T21" fmla="*/ 111 h 349"/>
                <a:gd name="T22" fmla="*/ 237 w 348"/>
                <a:gd name="T23" fmla="*/ 106 h 349"/>
                <a:gd name="T24" fmla="*/ 143 w 348"/>
                <a:gd name="T25" fmla="*/ 120 h 349"/>
                <a:gd name="T26" fmla="*/ 237 w 348"/>
                <a:gd name="T27" fmla="*/ 120 h 349"/>
                <a:gd name="T28" fmla="*/ 143 w 348"/>
                <a:gd name="T29" fmla="*/ 147 h 349"/>
                <a:gd name="T30" fmla="*/ 198 w 348"/>
                <a:gd name="T31" fmla="*/ 161 h 349"/>
                <a:gd name="T32" fmla="*/ 198 w 348"/>
                <a:gd name="T33" fmla="*/ 156 h 349"/>
                <a:gd name="T34" fmla="*/ 143 w 348"/>
                <a:gd name="T35" fmla="*/ 247 h 349"/>
                <a:gd name="T36" fmla="*/ 235 w 348"/>
                <a:gd name="T37" fmla="*/ 247 h 349"/>
                <a:gd name="T38" fmla="*/ 143 w 348"/>
                <a:gd name="T39" fmla="*/ 244 h 349"/>
                <a:gd name="T40" fmla="*/ 143 w 348"/>
                <a:gd name="T41" fmla="*/ 204 h 349"/>
                <a:gd name="T42" fmla="*/ 220 w 348"/>
                <a:gd name="T43" fmla="*/ 204 h 349"/>
                <a:gd name="T44" fmla="*/ 143 w 348"/>
                <a:gd name="T45" fmla="*/ 201 h 349"/>
                <a:gd name="T46" fmla="*/ 143 w 348"/>
                <a:gd name="T47" fmla="*/ 196 h 349"/>
                <a:gd name="T48" fmla="*/ 105 w 348"/>
                <a:gd name="T49" fmla="*/ 121 h 349"/>
                <a:gd name="T50" fmla="*/ 105 w 348"/>
                <a:gd name="T51" fmla="*/ 129 h 349"/>
                <a:gd name="T52" fmla="*/ 105 w 348"/>
                <a:gd name="T53" fmla="*/ 98 h 349"/>
                <a:gd name="T54" fmla="*/ 109 w 348"/>
                <a:gd name="T55" fmla="*/ 101 h 349"/>
                <a:gd name="T56" fmla="*/ 121 w 348"/>
                <a:gd name="T57" fmla="*/ 115 h 349"/>
                <a:gd name="T58" fmla="*/ 120 w 348"/>
                <a:gd name="T59" fmla="*/ 121 h 349"/>
                <a:gd name="T60" fmla="*/ 128 w 348"/>
                <a:gd name="T61" fmla="*/ 112 h 349"/>
                <a:gd name="T62" fmla="*/ 133 w 348"/>
                <a:gd name="T63" fmla="*/ 125 h 349"/>
                <a:gd name="T64" fmla="*/ 105 w 348"/>
                <a:gd name="T65" fmla="*/ 166 h 349"/>
                <a:gd name="T66" fmla="*/ 105 w 348"/>
                <a:gd name="T67" fmla="*/ 174 h 349"/>
                <a:gd name="T68" fmla="*/ 105 w 348"/>
                <a:gd name="T69" fmla="*/ 143 h 349"/>
                <a:gd name="T70" fmla="*/ 109 w 348"/>
                <a:gd name="T71" fmla="*/ 146 h 349"/>
                <a:gd name="T72" fmla="*/ 121 w 348"/>
                <a:gd name="T73" fmla="*/ 159 h 349"/>
                <a:gd name="T74" fmla="*/ 120 w 348"/>
                <a:gd name="T75" fmla="*/ 166 h 349"/>
                <a:gd name="T76" fmla="*/ 128 w 348"/>
                <a:gd name="T77" fmla="*/ 157 h 349"/>
                <a:gd name="T78" fmla="*/ 133 w 348"/>
                <a:gd name="T79" fmla="*/ 170 h 349"/>
                <a:gd name="T80" fmla="*/ 105 w 348"/>
                <a:gd name="T81" fmla="*/ 211 h 349"/>
                <a:gd name="T82" fmla="*/ 105 w 348"/>
                <a:gd name="T83" fmla="*/ 218 h 349"/>
                <a:gd name="T84" fmla="*/ 105 w 348"/>
                <a:gd name="T85" fmla="*/ 188 h 349"/>
                <a:gd name="T86" fmla="*/ 109 w 348"/>
                <a:gd name="T87" fmla="*/ 191 h 349"/>
                <a:gd name="T88" fmla="*/ 121 w 348"/>
                <a:gd name="T89" fmla="*/ 204 h 349"/>
                <a:gd name="T90" fmla="*/ 120 w 348"/>
                <a:gd name="T91" fmla="*/ 211 h 349"/>
                <a:gd name="T92" fmla="*/ 128 w 348"/>
                <a:gd name="T93" fmla="*/ 201 h 349"/>
                <a:gd name="T94" fmla="*/ 133 w 348"/>
                <a:gd name="T95" fmla="*/ 215 h 349"/>
                <a:gd name="T96" fmla="*/ 105 w 348"/>
                <a:gd name="T97" fmla="*/ 256 h 349"/>
                <a:gd name="T98" fmla="*/ 105 w 348"/>
                <a:gd name="T99" fmla="*/ 263 h 349"/>
                <a:gd name="T100" fmla="*/ 105 w 348"/>
                <a:gd name="T101" fmla="*/ 232 h 349"/>
                <a:gd name="T102" fmla="*/ 109 w 348"/>
                <a:gd name="T103" fmla="*/ 236 h 349"/>
                <a:gd name="T104" fmla="*/ 121 w 348"/>
                <a:gd name="T105" fmla="*/ 249 h 349"/>
                <a:gd name="T106" fmla="*/ 120 w 348"/>
                <a:gd name="T107" fmla="*/ 256 h 349"/>
                <a:gd name="T108" fmla="*/ 128 w 348"/>
                <a:gd name="T109" fmla="*/ 246 h 349"/>
                <a:gd name="T110" fmla="*/ 133 w 348"/>
                <a:gd name="T111" fmla="*/ 26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8" h="349">
                  <a:moveTo>
                    <a:pt x="174" y="15"/>
                  </a:moveTo>
                  <a:cubicBezTo>
                    <a:pt x="262" y="15"/>
                    <a:pt x="333" y="87"/>
                    <a:pt x="333" y="175"/>
                  </a:cubicBezTo>
                  <a:cubicBezTo>
                    <a:pt x="333" y="262"/>
                    <a:pt x="262" y="334"/>
                    <a:pt x="174" y="334"/>
                  </a:cubicBezTo>
                  <a:cubicBezTo>
                    <a:pt x="86" y="334"/>
                    <a:pt x="15" y="262"/>
                    <a:pt x="15" y="175"/>
                  </a:cubicBezTo>
                  <a:cubicBezTo>
                    <a:pt x="15" y="87"/>
                    <a:pt x="86" y="15"/>
                    <a:pt x="174" y="15"/>
                  </a:cubicBezTo>
                  <a:moveTo>
                    <a:pt x="174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49"/>
                    <a:pt x="174" y="349"/>
                  </a:cubicBezTo>
                  <a:cubicBezTo>
                    <a:pt x="270" y="349"/>
                    <a:pt x="348" y="271"/>
                    <a:pt x="348" y="175"/>
                  </a:cubicBezTo>
                  <a:cubicBezTo>
                    <a:pt x="348" y="78"/>
                    <a:pt x="270" y="0"/>
                    <a:pt x="174" y="0"/>
                  </a:cubicBezTo>
                  <a:close/>
                  <a:moveTo>
                    <a:pt x="204" y="57"/>
                  </a:moveTo>
                  <a:cubicBezTo>
                    <a:pt x="204" y="46"/>
                    <a:pt x="204" y="46"/>
                    <a:pt x="204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37"/>
                    <a:pt x="182" y="29"/>
                    <a:pt x="172" y="29"/>
                  </a:cubicBezTo>
                  <a:cubicBezTo>
                    <a:pt x="163" y="29"/>
                    <a:pt x="155" y="37"/>
                    <a:pt x="155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263" y="292"/>
                    <a:pt x="263" y="292"/>
                    <a:pt x="263" y="292"/>
                  </a:cubicBezTo>
                  <a:cubicBezTo>
                    <a:pt x="263" y="57"/>
                    <a:pt x="263" y="57"/>
                    <a:pt x="263" y="57"/>
                  </a:cubicBezTo>
                  <a:lnTo>
                    <a:pt x="204" y="57"/>
                  </a:lnTo>
                  <a:close/>
                  <a:moveTo>
                    <a:pt x="250" y="263"/>
                  </a:moveTo>
                  <a:cubicBezTo>
                    <a:pt x="230" y="279"/>
                    <a:pt x="230" y="279"/>
                    <a:pt x="230" y="279"/>
                  </a:cubicBezTo>
                  <a:cubicBezTo>
                    <a:pt x="95" y="279"/>
                    <a:pt x="95" y="279"/>
                    <a:pt x="95" y="27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250" y="70"/>
                    <a:pt x="250" y="70"/>
                    <a:pt x="250" y="70"/>
                  </a:cubicBezTo>
                  <a:lnTo>
                    <a:pt x="250" y="263"/>
                  </a:lnTo>
                  <a:close/>
                  <a:moveTo>
                    <a:pt x="237" y="111"/>
                  </a:moveTo>
                  <a:cubicBezTo>
                    <a:pt x="143" y="111"/>
                    <a:pt x="143" y="111"/>
                    <a:pt x="143" y="111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237" y="106"/>
                    <a:pt x="237" y="106"/>
                    <a:pt x="237" y="106"/>
                  </a:cubicBezTo>
                  <a:lnTo>
                    <a:pt x="237" y="111"/>
                  </a:lnTo>
                  <a:close/>
                  <a:moveTo>
                    <a:pt x="237" y="120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237" y="115"/>
                    <a:pt x="237" y="115"/>
                    <a:pt x="237" y="115"/>
                  </a:cubicBezTo>
                  <a:lnTo>
                    <a:pt x="237" y="120"/>
                  </a:lnTo>
                  <a:close/>
                  <a:moveTo>
                    <a:pt x="237" y="152"/>
                  </a:moveTo>
                  <a:cubicBezTo>
                    <a:pt x="143" y="152"/>
                    <a:pt x="143" y="152"/>
                    <a:pt x="143" y="152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237" y="147"/>
                    <a:pt x="237" y="147"/>
                    <a:pt x="237" y="147"/>
                  </a:cubicBezTo>
                  <a:lnTo>
                    <a:pt x="237" y="152"/>
                  </a:lnTo>
                  <a:close/>
                  <a:moveTo>
                    <a:pt x="198" y="161"/>
                  </a:moveTo>
                  <a:cubicBezTo>
                    <a:pt x="143" y="161"/>
                    <a:pt x="143" y="161"/>
                    <a:pt x="143" y="161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98" y="156"/>
                    <a:pt x="198" y="156"/>
                    <a:pt x="198" y="156"/>
                  </a:cubicBezTo>
                  <a:lnTo>
                    <a:pt x="198" y="161"/>
                  </a:lnTo>
                  <a:close/>
                  <a:moveTo>
                    <a:pt x="235" y="247"/>
                  </a:moveTo>
                  <a:cubicBezTo>
                    <a:pt x="143" y="247"/>
                    <a:pt x="143" y="247"/>
                    <a:pt x="143" y="247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235" y="252"/>
                    <a:pt x="235" y="252"/>
                    <a:pt x="235" y="252"/>
                  </a:cubicBezTo>
                  <a:lnTo>
                    <a:pt x="235" y="247"/>
                  </a:lnTo>
                  <a:close/>
                  <a:moveTo>
                    <a:pt x="235" y="239"/>
                  </a:moveTo>
                  <a:cubicBezTo>
                    <a:pt x="143" y="239"/>
                    <a:pt x="143" y="239"/>
                    <a:pt x="143" y="239"/>
                  </a:cubicBezTo>
                  <a:cubicBezTo>
                    <a:pt x="143" y="244"/>
                    <a:pt x="143" y="244"/>
                    <a:pt x="143" y="244"/>
                  </a:cubicBezTo>
                  <a:cubicBezTo>
                    <a:pt x="235" y="244"/>
                    <a:pt x="235" y="244"/>
                    <a:pt x="235" y="244"/>
                  </a:cubicBezTo>
                  <a:lnTo>
                    <a:pt x="235" y="239"/>
                  </a:lnTo>
                  <a:close/>
                  <a:moveTo>
                    <a:pt x="143" y="204"/>
                  </a:moveTo>
                  <a:cubicBezTo>
                    <a:pt x="143" y="209"/>
                    <a:pt x="143" y="209"/>
                    <a:pt x="143" y="209"/>
                  </a:cubicBezTo>
                  <a:cubicBezTo>
                    <a:pt x="220" y="209"/>
                    <a:pt x="220" y="209"/>
                    <a:pt x="220" y="209"/>
                  </a:cubicBezTo>
                  <a:cubicBezTo>
                    <a:pt x="220" y="204"/>
                    <a:pt x="220" y="204"/>
                    <a:pt x="220" y="204"/>
                  </a:cubicBezTo>
                  <a:lnTo>
                    <a:pt x="143" y="204"/>
                  </a:lnTo>
                  <a:close/>
                  <a:moveTo>
                    <a:pt x="143" y="196"/>
                  </a:moveTo>
                  <a:cubicBezTo>
                    <a:pt x="143" y="201"/>
                    <a:pt x="143" y="201"/>
                    <a:pt x="143" y="201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36" y="196"/>
                    <a:pt x="236" y="196"/>
                    <a:pt x="236" y="196"/>
                  </a:cubicBezTo>
                  <a:lnTo>
                    <a:pt x="143" y="196"/>
                  </a:lnTo>
                  <a:close/>
                  <a:moveTo>
                    <a:pt x="105" y="98"/>
                  </a:move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98"/>
                    <a:pt x="136" y="98"/>
                    <a:pt x="136" y="98"/>
                  </a:cubicBezTo>
                  <a:lnTo>
                    <a:pt x="105" y="98"/>
                  </a:lnTo>
                  <a:close/>
                  <a:moveTo>
                    <a:pt x="133" y="125"/>
                  </a:moveTo>
                  <a:cubicBezTo>
                    <a:pt x="109" y="125"/>
                    <a:pt x="109" y="125"/>
                    <a:pt x="109" y="125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133" y="125"/>
                  </a:lnTo>
                  <a:close/>
                  <a:moveTo>
                    <a:pt x="105" y="143"/>
                  </a:moveTo>
                  <a:cubicBezTo>
                    <a:pt x="105" y="166"/>
                    <a:pt x="105" y="166"/>
                    <a:pt x="105" y="166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43"/>
                    <a:pt x="136" y="143"/>
                    <a:pt x="136" y="143"/>
                  </a:cubicBezTo>
                  <a:lnTo>
                    <a:pt x="105" y="143"/>
                  </a:lnTo>
                  <a:close/>
                  <a:moveTo>
                    <a:pt x="133" y="170"/>
                  </a:moveTo>
                  <a:cubicBezTo>
                    <a:pt x="109" y="170"/>
                    <a:pt x="109" y="170"/>
                    <a:pt x="109" y="170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3" y="149"/>
                    <a:pt x="133" y="149"/>
                    <a:pt x="133" y="149"/>
                  </a:cubicBezTo>
                  <a:lnTo>
                    <a:pt x="133" y="170"/>
                  </a:lnTo>
                  <a:close/>
                  <a:moveTo>
                    <a:pt x="105" y="188"/>
                  </a:moveTo>
                  <a:cubicBezTo>
                    <a:pt x="105" y="211"/>
                    <a:pt x="105" y="211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8"/>
                    <a:pt x="105" y="218"/>
                    <a:pt x="105" y="218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6" y="188"/>
                    <a:pt x="136" y="188"/>
                    <a:pt x="136" y="188"/>
                  </a:cubicBezTo>
                  <a:lnTo>
                    <a:pt x="105" y="188"/>
                  </a:lnTo>
                  <a:close/>
                  <a:moveTo>
                    <a:pt x="133" y="215"/>
                  </a:moveTo>
                  <a:cubicBezTo>
                    <a:pt x="109" y="215"/>
                    <a:pt x="109" y="215"/>
                    <a:pt x="109" y="215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1" y="204"/>
                    <a:pt x="121" y="204"/>
                    <a:pt x="121" y="204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20" y="211"/>
                    <a:pt x="120" y="211"/>
                    <a:pt x="120" y="211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3" y="194"/>
                    <a:pt x="133" y="194"/>
                    <a:pt x="133" y="194"/>
                  </a:cubicBezTo>
                  <a:lnTo>
                    <a:pt x="133" y="215"/>
                  </a:lnTo>
                  <a:close/>
                  <a:moveTo>
                    <a:pt x="105" y="232"/>
                  </a:move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36" y="263"/>
                    <a:pt x="136" y="263"/>
                    <a:pt x="136" y="263"/>
                  </a:cubicBezTo>
                  <a:cubicBezTo>
                    <a:pt x="136" y="232"/>
                    <a:pt x="136" y="232"/>
                    <a:pt x="136" y="232"/>
                  </a:cubicBezTo>
                  <a:lnTo>
                    <a:pt x="105" y="232"/>
                  </a:lnTo>
                  <a:close/>
                  <a:moveTo>
                    <a:pt x="133" y="260"/>
                  </a:moveTo>
                  <a:cubicBezTo>
                    <a:pt x="109" y="260"/>
                    <a:pt x="109" y="260"/>
                    <a:pt x="109" y="260"/>
                  </a:cubicBezTo>
                  <a:cubicBezTo>
                    <a:pt x="109" y="236"/>
                    <a:pt x="109" y="236"/>
                    <a:pt x="109" y="236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28" y="238"/>
                    <a:pt x="128" y="238"/>
                    <a:pt x="128" y="238"/>
                  </a:cubicBezTo>
                  <a:cubicBezTo>
                    <a:pt x="121" y="249"/>
                    <a:pt x="121" y="249"/>
                    <a:pt x="121" y="249"/>
                  </a:cubicBezTo>
                  <a:cubicBezTo>
                    <a:pt x="117" y="242"/>
                    <a:pt x="117" y="242"/>
                    <a:pt x="117" y="242"/>
                  </a:cubicBezTo>
                  <a:cubicBezTo>
                    <a:pt x="111" y="242"/>
                    <a:pt x="111" y="242"/>
                    <a:pt x="111" y="242"/>
                  </a:cubicBezTo>
                  <a:cubicBezTo>
                    <a:pt x="120" y="256"/>
                    <a:pt x="120" y="256"/>
                    <a:pt x="120" y="256"/>
                  </a:cubicBezTo>
                  <a:cubicBezTo>
                    <a:pt x="121" y="257"/>
                    <a:pt x="121" y="257"/>
                    <a:pt x="121" y="257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28" y="246"/>
                    <a:pt x="128" y="246"/>
                    <a:pt x="128" y="246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60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6447" y="6169443"/>
              <a:ext cx="4790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Implementing 5-year plan: Addressing current needs and anticipating future demand; Continue hospital transitions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84330" y="5541443"/>
            <a:ext cx="5647310" cy="843308"/>
            <a:chOff x="6284330" y="5541443"/>
            <a:chExt cx="5647310" cy="843308"/>
          </a:xfrm>
        </p:grpSpPr>
        <p:sp>
          <p:nvSpPr>
            <p:cNvPr id="27" name="TextBox 26"/>
            <p:cNvSpPr txBox="1"/>
            <p:nvPr/>
          </p:nvSpPr>
          <p:spPr>
            <a:xfrm>
              <a:off x="7091164" y="5542301"/>
              <a:ext cx="484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National Workforce Shortage</a:t>
              </a:r>
              <a:endParaRPr lang="en-US" sz="1400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2917B9-BDE9-A740-80A5-B9567A762C0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330" y="5541443"/>
              <a:ext cx="777240" cy="77724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091164" y="5861531"/>
              <a:ext cx="4831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Developing short- and long-term strategies; Address impact on Georgia with particular attention to rural areas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84330" y="1838785"/>
            <a:ext cx="5757670" cy="2039140"/>
            <a:chOff x="6284330" y="1838785"/>
            <a:chExt cx="5757670" cy="2039140"/>
          </a:xfrm>
        </p:grpSpPr>
        <p:sp>
          <p:nvSpPr>
            <p:cNvPr id="26" name="TextBox 25"/>
            <p:cNvSpPr txBox="1"/>
            <p:nvPr/>
          </p:nvSpPr>
          <p:spPr>
            <a:xfrm>
              <a:off x="7091164" y="1858992"/>
              <a:ext cx="4950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Whole Health for BH and I/DD Population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91164" y="2807876"/>
              <a:ext cx="484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Value-Based Purchasing</a:t>
              </a:r>
              <a:endParaRPr lang="en-US" sz="1400" dirty="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84330" y="2765766"/>
              <a:ext cx="777240" cy="777240"/>
            </a:xfrm>
            <a:custGeom>
              <a:avLst/>
              <a:gdLst>
                <a:gd name="T0" fmla="*/ 135 w 349"/>
                <a:gd name="T1" fmla="*/ 173 h 348"/>
                <a:gd name="T2" fmla="*/ 124 w 349"/>
                <a:gd name="T3" fmla="*/ 190 h 348"/>
                <a:gd name="T4" fmla="*/ 155 w 349"/>
                <a:gd name="T5" fmla="*/ 186 h 348"/>
                <a:gd name="T6" fmla="*/ 235 w 349"/>
                <a:gd name="T7" fmla="*/ 153 h 348"/>
                <a:gd name="T8" fmla="*/ 210 w 349"/>
                <a:gd name="T9" fmla="*/ 129 h 348"/>
                <a:gd name="T10" fmla="*/ 170 w 349"/>
                <a:gd name="T11" fmla="*/ 115 h 348"/>
                <a:gd name="T12" fmla="*/ 155 w 349"/>
                <a:gd name="T13" fmla="*/ 105 h 348"/>
                <a:gd name="T14" fmla="*/ 155 w 349"/>
                <a:gd name="T15" fmla="*/ 93 h 348"/>
                <a:gd name="T16" fmla="*/ 166 w 349"/>
                <a:gd name="T17" fmla="*/ 85 h 348"/>
                <a:gd name="T18" fmla="*/ 188 w 349"/>
                <a:gd name="T19" fmla="*/ 85 h 348"/>
                <a:gd name="T20" fmla="*/ 207 w 349"/>
                <a:gd name="T21" fmla="*/ 92 h 348"/>
                <a:gd name="T22" fmla="*/ 235 w 349"/>
                <a:gd name="T23" fmla="*/ 74 h 348"/>
                <a:gd name="T24" fmla="*/ 217 w 349"/>
                <a:gd name="T25" fmla="*/ 63 h 348"/>
                <a:gd name="T26" fmla="*/ 195 w 349"/>
                <a:gd name="T27" fmla="*/ 56 h 348"/>
                <a:gd name="T28" fmla="*/ 162 w 349"/>
                <a:gd name="T29" fmla="*/ 34 h 348"/>
                <a:gd name="T30" fmla="*/ 145 w 349"/>
                <a:gd name="T31" fmla="*/ 62 h 348"/>
                <a:gd name="T32" fmla="*/ 124 w 349"/>
                <a:gd name="T33" fmla="*/ 85 h 348"/>
                <a:gd name="T34" fmla="*/ 124 w 349"/>
                <a:gd name="T35" fmla="*/ 119 h 348"/>
                <a:gd name="T36" fmla="*/ 149 w 349"/>
                <a:gd name="T37" fmla="*/ 142 h 348"/>
                <a:gd name="T38" fmla="*/ 188 w 349"/>
                <a:gd name="T39" fmla="*/ 156 h 348"/>
                <a:gd name="T40" fmla="*/ 203 w 349"/>
                <a:gd name="T41" fmla="*/ 167 h 348"/>
                <a:gd name="T42" fmla="*/ 198 w 349"/>
                <a:gd name="T43" fmla="*/ 186 h 348"/>
                <a:gd name="T44" fmla="*/ 173 w 349"/>
                <a:gd name="T45" fmla="*/ 232 h 348"/>
                <a:gd name="T46" fmla="*/ 195 w 349"/>
                <a:gd name="T47" fmla="*/ 236 h 348"/>
                <a:gd name="T48" fmla="*/ 213 w 349"/>
                <a:gd name="T49" fmla="*/ 212 h 348"/>
                <a:gd name="T50" fmla="*/ 235 w 349"/>
                <a:gd name="T51" fmla="*/ 189 h 348"/>
                <a:gd name="T52" fmla="*/ 235 w 349"/>
                <a:gd name="T53" fmla="*/ 153 h 348"/>
                <a:gd name="T54" fmla="*/ 0 w 349"/>
                <a:gd name="T55" fmla="*/ 174 h 348"/>
                <a:gd name="T56" fmla="*/ 349 w 349"/>
                <a:gd name="T57" fmla="*/ 174 h 348"/>
                <a:gd name="T58" fmla="*/ 287 w 349"/>
                <a:gd name="T59" fmla="*/ 286 h 348"/>
                <a:gd name="T60" fmla="*/ 85 w 349"/>
                <a:gd name="T61" fmla="*/ 305 h 348"/>
                <a:gd name="T62" fmla="*/ 184 w 349"/>
                <a:gd name="T63" fmla="*/ 305 h 348"/>
                <a:gd name="T64" fmla="*/ 281 w 349"/>
                <a:gd name="T65" fmla="*/ 247 h 348"/>
                <a:gd name="T66" fmla="*/ 268 w 349"/>
                <a:gd name="T67" fmla="*/ 223 h 348"/>
                <a:gd name="T68" fmla="*/ 205 w 349"/>
                <a:gd name="T69" fmla="*/ 242 h 348"/>
                <a:gd name="T70" fmla="*/ 153 w 349"/>
                <a:gd name="T71" fmla="*/ 238 h 348"/>
                <a:gd name="T72" fmla="*/ 175 w 349"/>
                <a:gd name="T73" fmla="*/ 191 h 348"/>
                <a:gd name="T74" fmla="*/ 167 w 349"/>
                <a:gd name="T75" fmla="*/ 188 h 348"/>
                <a:gd name="T76" fmla="*/ 124 w 349"/>
                <a:gd name="T77" fmla="*/ 196 h 348"/>
                <a:gd name="T78" fmla="*/ 77 w 349"/>
                <a:gd name="T79" fmla="*/ 214 h 348"/>
                <a:gd name="T80" fmla="*/ 75 w 349"/>
                <a:gd name="T81" fmla="*/ 218 h 348"/>
                <a:gd name="T82" fmla="*/ 86 w 349"/>
                <a:gd name="T83" fmla="*/ 220 h 348"/>
                <a:gd name="T84" fmla="*/ 124 w 349"/>
                <a:gd name="T85" fmla="*/ 207 h 348"/>
                <a:gd name="T86" fmla="*/ 143 w 349"/>
                <a:gd name="T87" fmla="*/ 210 h 348"/>
                <a:gd name="T88" fmla="*/ 163 w 349"/>
                <a:gd name="T89" fmla="*/ 218 h 348"/>
                <a:gd name="T90" fmla="*/ 139 w 349"/>
                <a:gd name="T91" fmla="*/ 234 h 348"/>
                <a:gd name="T92" fmla="*/ 147 w 349"/>
                <a:gd name="T93" fmla="*/ 250 h 348"/>
                <a:gd name="T94" fmla="*/ 151 w 349"/>
                <a:gd name="T95" fmla="*/ 252 h 348"/>
                <a:gd name="T96" fmla="*/ 207 w 349"/>
                <a:gd name="T97" fmla="*/ 253 h 348"/>
                <a:gd name="T98" fmla="*/ 264 w 349"/>
                <a:gd name="T99" fmla="*/ 234 h 348"/>
                <a:gd name="T100" fmla="*/ 276 w 349"/>
                <a:gd name="T101" fmla="*/ 236 h 348"/>
                <a:gd name="T102" fmla="*/ 220 w 349"/>
                <a:gd name="T103" fmla="*/ 286 h 348"/>
                <a:gd name="T104" fmla="*/ 165 w 349"/>
                <a:gd name="T105" fmla="*/ 295 h 348"/>
                <a:gd name="T106" fmla="*/ 72 w 349"/>
                <a:gd name="T107" fmla="*/ 294 h 348"/>
                <a:gd name="T108" fmla="*/ 67 w 349"/>
                <a:gd name="T109" fmla="*/ 215 h 348"/>
                <a:gd name="T110" fmla="*/ 16 w 349"/>
                <a:gd name="T111" fmla="*/ 174 h 348"/>
                <a:gd name="T112" fmla="*/ 175 w 349"/>
                <a:gd name="T113" fmla="*/ 16 h 348"/>
                <a:gd name="T114" fmla="*/ 333 w 349"/>
                <a:gd name="T115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9" h="348">
                  <a:moveTo>
                    <a:pt x="145" y="180"/>
                  </a:moveTo>
                  <a:cubicBezTo>
                    <a:pt x="141" y="178"/>
                    <a:pt x="138" y="176"/>
                    <a:pt x="135" y="173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4" y="190"/>
                    <a:pt x="124" y="190"/>
                  </a:cubicBezTo>
                  <a:cubicBezTo>
                    <a:pt x="132" y="190"/>
                    <a:pt x="137" y="190"/>
                    <a:pt x="142" y="192"/>
                  </a:cubicBezTo>
                  <a:cubicBezTo>
                    <a:pt x="155" y="186"/>
                    <a:pt x="155" y="186"/>
                    <a:pt x="155" y="186"/>
                  </a:cubicBezTo>
                  <a:cubicBezTo>
                    <a:pt x="152" y="184"/>
                    <a:pt x="148" y="182"/>
                    <a:pt x="145" y="180"/>
                  </a:cubicBezTo>
                  <a:close/>
                  <a:moveTo>
                    <a:pt x="235" y="153"/>
                  </a:moveTo>
                  <a:cubicBezTo>
                    <a:pt x="233" y="148"/>
                    <a:pt x="230" y="144"/>
                    <a:pt x="226" y="140"/>
                  </a:cubicBezTo>
                  <a:cubicBezTo>
                    <a:pt x="222" y="136"/>
                    <a:pt x="216" y="132"/>
                    <a:pt x="210" y="129"/>
                  </a:cubicBezTo>
                  <a:cubicBezTo>
                    <a:pt x="203" y="126"/>
                    <a:pt x="195" y="123"/>
                    <a:pt x="185" y="120"/>
                  </a:cubicBezTo>
                  <a:cubicBezTo>
                    <a:pt x="179" y="119"/>
                    <a:pt x="174" y="117"/>
                    <a:pt x="170" y="115"/>
                  </a:cubicBezTo>
                  <a:cubicBezTo>
                    <a:pt x="166" y="114"/>
                    <a:pt x="162" y="112"/>
                    <a:pt x="160" y="110"/>
                  </a:cubicBezTo>
                  <a:cubicBezTo>
                    <a:pt x="158" y="109"/>
                    <a:pt x="156" y="107"/>
                    <a:pt x="155" y="105"/>
                  </a:cubicBezTo>
                  <a:cubicBezTo>
                    <a:pt x="154" y="103"/>
                    <a:pt x="154" y="101"/>
                    <a:pt x="154" y="99"/>
                  </a:cubicBezTo>
                  <a:cubicBezTo>
                    <a:pt x="154" y="97"/>
                    <a:pt x="154" y="95"/>
                    <a:pt x="155" y="93"/>
                  </a:cubicBezTo>
                  <a:cubicBezTo>
                    <a:pt x="156" y="91"/>
                    <a:pt x="157" y="89"/>
                    <a:pt x="159" y="88"/>
                  </a:cubicBezTo>
                  <a:cubicBezTo>
                    <a:pt x="161" y="87"/>
                    <a:pt x="163" y="86"/>
                    <a:pt x="166" y="85"/>
                  </a:cubicBezTo>
                  <a:cubicBezTo>
                    <a:pt x="169" y="84"/>
                    <a:pt x="172" y="84"/>
                    <a:pt x="176" y="84"/>
                  </a:cubicBezTo>
                  <a:cubicBezTo>
                    <a:pt x="180" y="84"/>
                    <a:pt x="184" y="84"/>
                    <a:pt x="188" y="85"/>
                  </a:cubicBezTo>
                  <a:cubicBezTo>
                    <a:pt x="191" y="85"/>
                    <a:pt x="194" y="86"/>
                    <a:pt x="198" y="87"/>
                  </a:cubicBezTo>
                  <a:cubicBezTo>
                    <a:pt x="201" y="89"/>
                    <a:pt x="204" y="90"/>
                    <a:pt x="207" y="92"/>
                  </a:cubicBezTo>
                  <a:cubicBezTo>
                    <a:pt x="211" y="94"/>
                    <a:pt x="214" y="96"/>
                    <a:pt x="217" y="99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2" y="72"/>
                    <a:pt x="229" y="70"/>
                    <a:pt x="227" y="68"/>
                  </a:cubicBezTo>
                  <a:cubicBezTo>
                    <a:pt x="224" y="66"/>
                    <a:pt x="221" y="65"/>
                    <a:pt x="217" y="63"/>
                  </a:cubicBezTo>
                  <a:cubicBezTo>
                    <a:pt x="214" y="61"/>
                    <a:pt x="210" y="60"/>
                    <a:pt x="206" y="59"/>
                  </a:cubicBezTo>
                  <a:cubicBezTo>
                    <a:pt x="203" y="58"/>
                    <a:pt x="199" y="57"/>
                    <a:pt x="195" y="56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56" y="58"/>
                    <a:pt x="150" y="60"/>
                    <a:pt x="145" y="62"/>
                  </a:cubicBezTo>
                  <a:cubicBezTo>
                    <a:pt x="140" y="65"/>
                    <a:pt x="136" y="68"/>
                    <a:pt x="132" y="72"/>
                  </a:cubicBezTo>
                  <a:cubicBezTo>
                    <a:pt x="128" y="76"/>
                    <a:pt x="126" y="80"/>
                    <a:pt x="124" y="85"/>
                  </a:cubicBezTo>
                  <a:cubicBezTo>
                    <a:pt x="122" y="90"/>
                    <a:pt x="121" y="95"/>
                    <a:pt x="121" y="101"/>
                  </a:cubicBezTo>
                  <a:cubicBezTo>
                    <a:pt x="121" y="108"/>
                    <a:pt x="122" y="114"/>
                    <a:pt x="124" y="119"/>
                  </a:cubicBezTo>
                  <a:cubicBezTo>
                    <a:pt x="126" y="124"/>
                    <a:pt x="129" y="129"/>
                    <a:pt x="133" y="132"/>
                  </a:cubicBezTo>
                  <a:cubicBezTo>
                    <a:pt x="137" y="136"/>
                    <a:pt x="143" y="139"/>
                    <a:pt x="149" y="142"/>
                  </a:cubicBezTo>
                  <a:cubicBezTo>
                    <a:pt x="156" y="145"/>
                    <a:pt x="164" y="148"/>
                    <a:pt x="173" y="151"/>
                  </a:cubicBezTo>
                  <a:cubicBezTo>
                    <a:pt x="179" y="152"/>
                    <a:pt x="184" y="154"/>
                    <a:pt x="188" y="156"/>
                  </a:cubicBezTo>
                  <a:cubicBezTo>
                    <a:pt x="193" y="158"/>
                    <a:pt x="196" y="159"/>
                    <a:pt x="198" y="161"/>
                  </a:cubicBezTo>
                  <a:cubicBezTo>
                    <a:pt x="200" y="163"/>
                    <a:pt x="202" y="165"/>
                    <a:pt x="203" y="167"/>
                  </a:cubicBezTo>
                  <a:cubicBezTo>
                    <a:pt x="204" y="169"/>
                    <a:pt x="205" y="171"/>
                    <a:pt x="205" y="173"/>
                  </a:cubicBezTo>
                  <a:cubicBezTo>
                    <a:pt x="205" y="179"/>
                    <a:pt x="202" y="184"/>
                    <a:pt x="198" y="186"/>
                  </a:cubicBezTo>
                  <a:cubicBezTo>
                    <a:pt x="194" y="189"/>
                    <a:pt x="189" y="190"/>
                    <a:pt x="182" y="191"/>
                  </a:cubicBezTo>
                  <a:cubicBezTo>
                    <a:pt x="186" y="201"/>
                    <a:pt x="188" y="220"/>
                    <a:pt x="173" y="232"/>
                  </a:cubicBezTo>
                  <a:cubicBezTo>
                    <a:pt x="172" y="233"/>
                    <a:pt x="170" y="234"/>
                    <a:pt x="169" y="235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1" y="216"/>
                    <a:pt x="207" y="215"/>
                    <a:pt x="213" y="212"/>
                  </a:cubicBezTo>
                  <a:cubicBezTo>
                    <a:pt x="218" y="210"/>
                    <a:pt x="222" y="206"/>
                    <a:pt x="226" y="203"/>
                  </a:cubicBezTo>
                  <a:cubicBezTo>
                    <a:pt x="230" y="199"/>
                    <a:pt x="233" y="194"/>
                    <a:pt x="235" y="189"/>
                  </a:cubicBezTo>
                  <a:cubicBezTo>
                    <a:pt x="237" y="184"/>
                    <a:pt x="238" y="178"/>
                    <a:pt x="238" y="171"/>
                  </a:cubicBezTo>
                  <a:cubicBezTo>
                    <a:pt x="238" y="164"/>
                    <a:pt x="237" y="158"/>
                    <a:pt x="235" y="153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70"/>
                    <a:pt x="78" y="348"/>
                    <a:pt x="175" y="348"/>
                  </a:cubicBezTo>
                  <a:cubicBezTo>
                    <a:pt x="271" y="348"/>
                    <a:pt x="349" y="270"/>
                    <a:pt x="349" y="174"/>
                  </a:cubicBezTo>
                  <a:cubicBezTo>
                    <a:pt x="349" y="78"/>
                    <a:pt x="271" y="0"/>
                    <a:pt x="175" y="0"/>
                  </a:cubicBezTo>
                  <a:close/>
                  <a:moveTo>
                    <a:pt x="287" y="286"/>
                  </a:moveTo>
                  <a:cubicBezTo>
                    <a:pt x="258" y="314"/>
                    <a:pt x="218" y="332"/>
                    <a:pt x="175" y="332"/>
                  </a:cubicBezTo>
                  <a:cubicBezTo>
                    <a:pt x="141" y="332"/>
                    <a:pt x="111" y="322"/>
                    <a:pt x="85" y="305"/>
                  </a:cubicBezTo>
                  <a:cubicBezTo>
                    <a:pt x="101" y="305"/>
                    <a:pt x="140" y="305"/>
                    <a:pt x="165" y="305"/>
                  </a:cubicBezTo>
                  <a:cubicBezTo>
                    <a:pt x="174" y="305"/>
                    <a:pt x="180" y="305"/>
                    <a:pt x="184" y="305"/>
                  </a:cubicBezTo>
                  <a:cubicBezTo>
                    <a:pt x="203" y="305"/>
                    <a:pt x="215" y="304"/>
                    <a:pt x="227" y="294"/>
                  </a:cubicBezTo>
                  <a:cubicBezTo>
                    <a:pt x="237" y="286"/>
                    <a:pt x="269" y="259"/>
                    <a:pt x="281" y="247"/>
                  </a:cubicBezTo>
                  <a:cubicBezTo>
                    <a:pt x="287" y="241"/>
                    <a:pt x="287" y="235"/>
                    <a:pt x="286" y="232"/>
                  </a:cubicBezTo>
                  <a:cubicBezTo>
                    <a:pt x="283" y="225"/>
                    <a:pt x="275" y="223"/>
                    <a:pt x="268" y="223"/>
                  </a:cubicBezTo>
                  <a:cubicBezTo>
                    <a:pt x="265" y="223"/>
                    <a:pt x="263" y="223"/>
                    <a:pt x="261" y="223"/>
                  </a:cubicBezTo>
                  <a:cubicBezTo>
                    <a:pt x="253" y="225"/>
                    <a:pt x="213" y="240"/>
                    <a:pt x="205" y="242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3" y="238"/>
                    <a:pt x="153" y="238"/>
                    <a:pt x="153" y="238"/>
                  </a:cubicBezTo>
                  <a:cubicBezTo>
                    <a:pt x="157" y="236"/>
                    <a:pt x="163" y="232"/>
                    <a:pt x="169" y="227"/>
                  </a:cubicBezTo>
                  <a:cubicBezTo>
                    <a:pt x="183" y="216"/>
                    <a:pt x="179" y="199"/>
                    <a:pt x="175" y="191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38" y="197"/>
                    <a:pt x="132" y="196"/>
                    <a:pt x="124" y="196"/>
                  </a:cubicBezTo>
                  <a:cubicBezTo>
                    <a:pt x="122" y="196"/>
                    <a:pt x="120" y="196"/>
                    <a:pt x="118" y="196"/>
                  </a:cubicBezTo>
                  <a:cubicBezTo>
                    <a:pt x="95" y="197"/>
                    <a:pt x="78" y="213"/>
                    <a:pt x="77" y="214"/>
                  </a:cubicBezTo>
                  <a:cubicBezTo>
                    <a:pt x="75" y="215"/>
                    <a:pt x="75" y="215"/>
                    <a:pt x="75" y="215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90" y="217"/>
                    <a:pt x="102" y="208"/>
                    <a:pt x="118" y="207"/>
                  </a:cubicBezTo>
                  <a:cubicBezTo>
                    <a:pt x="120" y="207"/>
                    <a:pt x="123" y="207"/>
                    <a:pt x="124" y="207"/>
                  </a:cubicBezTo>
                  <a:cubicBezTo>
                    <a:pt x="133" y="207"/>
                    <a:pt x="139" y="212"/>
                    <a:pt x="139" y="212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67" y="199"/>
                    <a:pt x="167" y="199"/>
                    <a:pt x="167" y="199"/>
                  </a:cubicBezTo>
                  <a:cubicBezTo>
                    <a:pt x="168" y="204"/>
                    <a:pt x="169" y="213"/>
                    <a:pt x="163" y="218"/>
                  </a:cubicBezTo>
                  <a:cubicBezTo>
                    <a:pt x="151" y="228"/>
                    <a:pt x="142" y="232"/>
                    <a:pt x="142" y="232"/>
                  </a:cubicBezTo>
                  <a:cubicBezTo>
                    <a:pt x="139" y="234"/>
                    <a:pt x="139" y="234"/>
                    <a:pt x="139" y="234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206" y="253"/>
                    <a:pt x="206" y="253"/>
                    <a:pt x="206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8" y="253"/>
                    <a:pt x="208" y="253"/>
                    <a:pt x="208" y="253"/>
                  </a:cubicBezTo>
                  <a:cubicBezTo>
                    <a:pt x="208" y="252"/>
                    <a:pt x="256" y="236"/>
                    <a:pt x="264" y="234"/>
                  </a:cubicBezTo>
                  <a:cubicBezTo>
                    <a:pt x="265" y="234"/>
                    <a:pt x="266" y="233"/>
                    <a:pt x="268" y="233"/>
                  </a:cubicBezTo>
                  <a:cubicBezTo>
                    <a:pt x="272" y="233"/>
                    <a:pt x="276" y="235"/>
                    <a:pt x="276" y="236"/>
                  </a:cubicBezTo>
                  <a:cubicBezTo>
                    <a:pt x="276" y="236"/>
                    <a:pt x="276" y="237"/>
                    <a:pt x="273" y="240"/>
                  </a:cubicBezTo>
                  <a:cubicBezTo>
                    <a:pt x="261" y="251"/>
                    <a:pt x="230" y="278"/>
                    <a:pt x="220" y="286"/>
                  </a:cubicBezTo>
                  <a:cubicBezTo>
                    <a:pt x="211" y="293"/>
                    <a:pt x="202" y="294"/>
                    <a:pt x="183" y="294"/>
                  </a:cubicBezTo>
                  <a:cubicBezTo>
                    <a:pt x="180" y="295"/>
                    <a:pt x="174" y="295"/>
                    <a:pt x="165" y="295"/>
                  </a:cubicBezTo>
                  <a:cubicBezTo>
                    <a:pt x="139" y="295"/>
                    <a:pt x="97" y="294"/>
                    <a:pt x="84" y="294"/>
                  </a:cubicBezTo>
                  <a:cubicBezTo>
                    <a:pt x="72" y="294"/>
                    <a:pt x="72" y="294"/>
                    <a:pt x="72" y="294"/>
                  </a:cubicBezTo>
                  <a:cubicBezTo>
                    <a:pt x="70" y="293"/>
                    <a:pt x="68" y="291"/>
                    <a:pt x="67" y="290"/>
                  </a:cubicBezTo>
                  <a:cubicBezTo>
                    <a:pt x="67" y="215"/>
                    <a:pt x="67" y="215"/>
                    <a:pt x="67" y="215"/>
                  </a:cubicBezTo>
                  <a:cubicBezTo>
                    <a:pt x="67" y="215"/>
                    <a:pt x="44" y="215"/>
                    <a:pt x="22" y="215"/>
                  </a:cubicBezTo>
                  <a:cubicBezTo>
                    <a:pt x="18" y="202"/>
                    <a:pt x="16" y="188"/>
                    <a:pt x="16" y="174"/>
                  </a:cubicBezTo>
                  <a:cubicBezTo>
                    <a:pt x="16" y="130"/>
                    <a:pt x="34" y="91"/>
                    <a:pt x="63" y="62"/>
                  </a:cubicBezTo>
                  <a:cubicBezTo>
                    <a:pt x="91" y="33"/>
                    <a:pt x="131" y="16"/>
                    <a:pt x="175" y="16"/>
                  </a:cubicBezTo>
                  <a:cubicBezTo>
                    <a:pt x="218" y="16"/>
                    <a:pt x="258" y="33"/>
                    <a:pt x="287" y="62"/>
                  </a:cubicBezTo>
                  <a:cubicBezTo>
                    <a:pt x="315" y="91"/>
                    <a:pt x="333" y="130"/>
                    <a:pt x="333" y="174"/>
                  </a:cubicBezTo>
                  <a:cubicBezTo>
                    <a:pt x="333" y="218"/>
                    <a:pt x="315" y="257"/>
                    <a:pt x="287" y="28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91164" y="2164329"/>
              <a:ext cx="48343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Coordinating BH and I/DD services within health care system; Promoting the overall well-being of the individual</a:t>
              </a:r>
            </a:p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91164" y="3139261"/>
              <a:ext cx="49508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Preparing the network for alternative payment mechanisms; Rewarding positive outcomes</a:t>
              </a:r>
            </a:p>
            <a:p>
              <a:endParaRPr lang="en-US" sz="1400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85E5263-6046-3D4E-B9E7-72815D95EE6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330" y="1838785"/>
              <a:ext cx="777240" cy="77724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82895" y="4167578"/>
            <a:ext cx="6168705" cy="1694567"/>
            <a:chOff x="282895" y="4167578"/>
            <a:chExt cx="6168705" cy="1694567"/>
          </a:xfrm>
        </p:grpSpPr>
        <p:sp>
          <p:nvSpPr>
            <p:cNvPr id="15" name="TextBox 14"/>
            <p:cNvSpPr txBox="1"/>
            <p:nvPr/>
          </p:nvSpPr>
          <p:spPr>
            <a:xfrm>
              <a:off x="1096447" y="4429520"/>
              <a:ext cx="5355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Implementing Children’s MH Commission report; Developing innovative programming; Collaborating with child-serving partners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96447" y="5338925"/>
              <a:ext cx="5058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Establishing sustainable prevention programs across the lifespan (Suicide Prevention, SU Prevention, MH Promotion)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6447" y="4167578"/>
              <a:ext cx="5045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Children and Youth Services</a:t>
              </a:r>
              <a:endParaRPr lang="en-US" sz="1400" dirty="0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295568" y="4174457"/>
              <a:ext cx="777240" cy="777240"/>
            </a:xfrm>
            <a:custGeom>
              <a:avLst/>
              <a:gdLst>
                <a:gd name="T0" fmla="*/ 96 w 349"/>
                <a:gd name="T1" fmla="*/ 68 h 348"/>
                <a:gd name="T2" fmla="*/ 147 w 349"/>
                <a:gd name="T3" fmla="*/ 68 h 348"/>
                <a:gd name="T4" fmla="*/ 174 w 349"/>
                <a:gd name="T5" fmla="*/ 0 h 348"/>
                <a:gd name="T6" fmla="*/ 174 w 349"/>
                <a:gd name="T7" fmla="*/ 348 h 348"/>
                <a:gd name="T8" fmla="*/ 174 w 349"/>
                <a:gd name="T9" fmla="*/ 0 h 348"/>
                <a:gd name="T10" fmla="*/ 119 w 349"/>
                <a:gd name="T11" fmla="*/ 317 h 348"/>
                <a:gd name="T12" fmla="*/ 124 w 349"/>
                <a:gd name="T13" fmla="*/ 215 h 348"/>
                <a:gd name="T14" fmla="*/ 128 w 349"/>
                <a:gd name="T15" fmla="*/ 326 h 348"/>
                <a:gd name="T16" fmla="*/ 174 w 349"/>
                <a:gd name="T17" fmla="*/ 333 h 348"/>
                <a:gd name="T18" fmla="*/ 151 w 349"/>
                <a:gd name="T19" fmla="*/ 317 h 348"/>
                <a:gd name="T20" fmla="*/ 151 w 349"/>
                <a:gd name="T21" fmla="*/ 134 h 348"/>
                <a:gd name="T22" fmla="*/ 161 w 349"/>
                <a:gd name="T23" fmla="*/ 203 h 348"/>
                <a:gd name="T24" fmla="*/ 187 w 349"/>
                <a:gd name="T25" fmla="*/ 232 h 348"/>
                <a:gd name="T26" fmla="*/ 194 w 349"/>
                <a:gd name="T27" fmla="*/ 236 h 348"/>
                <a:gd name="T28" fmla="*/ 195 w 349"/>
                <a:gd name="T29" fmla="*/ 253 h 348"/>
                <a:gd name="T30" fmla="*/ 209 w 349"/>
                <a:gd name="T31" fmla="*/ 329 h 348"/>
                <a:gd name="T32" fmla="*/ 253 w 349"/>
                <a:gd name="T33" fmla="*/ 311 h 348"/>
                <a:gd name="T34" fmla="*/ 239 w 349"/>
                <a:gd name="T35" fmla="*/ 319 h 348"/>
                <a:gd name="T36" fmla="*/ 234 w 349"/>
                <a:gd name="T37" fmla="*/ 257 h 348"/>
                <a:gd name="T38" fmla="*/ 224 w 349"/>
                <a:gd name="T39" fmla="*/ 257 h 348"/>
                <a:gd name="T40" fmla="*/ 214 w 349"/>
                <a:gd name="T41" fmla="*/ 320 h 348"/>
                <a:gd name="T42" fmla="*/ 205 w 349"/>
                <a:gd name="T43" fmla="*/ 253 h 348"/>
                <a:gd name="T44" fmla="*/ 210 w 349"/>
                <a:gd name="T45" fmla="*/ 212 h 348"/>
                <a:gd name="T46" fmla="*/ 179 w 349"/>
                <a:gd name="T47" fmla="*/ 208 h 348"/>
                <a:gd name="T48" fmla="*/ 172 w 349"/>
                <a:gd name="T49" fmla="*/ 184 h 348"/>
                <a:gd name="T50" fmla="*/ 184 w 349"/>
                <a:gd name="T51" fmla="*/ 184 h 348"/>
                <a:gd name="T52" fmla="*/ 196 w 349"/>
                <a:gd name="T53" fmla="*/ 201 h 348"/>
                <a:gd name="T54" fmla="*/ 214 w 349"/>
                <a:gd name="T55" fmla="*/ 186 h 348"/>
                <a:gd name="T56" fmla="*/ 249 w 349"/>
                <a:gd name="T57" fmla="*/ 188 h 348"/>
                <a:gd name="T58" fmla="*/ 285 w 349"/>
                <a:gd name="T59" fmla="*/ 230 h 348"/>
                <a:gd name="T60" fmla="*/ 271 w 349"/>
                <a:gd name="T61" fmla="*/ 231 h 348"/>
                <a:gd name="T62" fmla="*/ 252 w 349"/>
                <a:gd name="T63" fmla="*/ 234 h 348"/>
                <a:gd name="T64" fmla="*/ 253 w 349"/>
                <a:gd name="T65" fmla="*/ 311 h 348"/>
                <a:gd name="T66" fmla="*/ 229 w 349"/>
                <a:gd name="T67" fmla="*/ 135 h 348"/>
                <a:gd name="T68" fmla="*/ 229 w 349"/>
                <a:gd name="T69" fmla="*/ 173 h 348"/>
                <a:gd name="T70" fmla="*/ 263 w 349"/>
                <a:gd name="T71" fmla="*/ 306 h 348"/>
                <a:gd name="T72" fmla="*/ 262 w 349"/>
                <a:gd name="T73" fmla="*/ 236 h 348"/>
                <a:gd name="T74" fmla="*/ 277 w 349"/>
                <a:gd name="T75" fmla="*/ 243 h 348"/>
                <a:gd name="T76" fmla="*/ 297 w 349"/>
                <a:gd name="T77" fmla="*/ 221 h 348"/>
                <a:gd name="T78" fmla="*/ 256 w 349"/>
                <a:gd name="T79" fmla="*/ 181 h 348"/>
                <a:gd name="T80" fmla="*/ 257 w 349"/>
                <a:gd name="T81" fmla="*/ 154 h 348"/>
                <a:gd name="T82" fmla="*/ 200 w 349"/>
                <a:gd name="T83" fmla="*/ 154 h 348"/>
                <a:gd name="T84" fmla="*/ 202 w 349"/>
                <a:gd name="T85" fmla="*/ 181 h 348"/>
                <a:gd name="T86" fmla="*/ 197 w 349"/>
                <a:gd name="T87" fmla="*/ 186 h 348"/>
                <a:gd name="T88" fmla="*/ 181 w 349"/>
                <a:gd name="T89" fmla="*/ 172 h 348"/>
                <a:gd name="T90" fmla="*/ 145 w 349"/>
                <a:gd name="T91" fmla="*/ 97 h 348"/>
                <a:gd name="T92" fmla="*/ 71 w 349"/>
                <a:gd name="T93" fmla="*/ 127 h 348"/>
                <a:gd name="T94" fmla="*/ 62 w 349"/>
                <a:gd name="T95" fmla="*/ 204 h 348"/>
                <a:gd name="T96" fmla="*/ 82 w 349"/>
                <a:gd name="T97" fmla="*/ 202 h 348"/>
                <a:gd name="T98" fmla="*/ 93 w 349"/>
                <a:gd name="T99" fmla="*/ 311 h 348"/>
                <a:gd name="T100" fmla="*/ 174 w 349"/>
                <a:gd name="T101" fmla="*/ 15 h 348"/>
                <a:gd name="T102" fmla="*/ 263 w 349"/>
                <a:gd name="T103" fmla="*/ 30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348">
                  <a:moveTo>
                    <a:pt x="121" y="42"/>
                  </a:moveTo>
                  <a:cubicBezTo>
                    <a:pt x="107" y="42"/>
                    <a:pt x="96" y="53"/>
                    <a:pt x="96" y="68"/>
                  </a:cubicBezTo>
                  <a:cubicBezTo>
                    <a:pt x="96" y="82"/>
                    <a:pt x="107" y="93"/>
                    <a:pt x="121" y="93"/>
                  </a:cubicBezTo>
                  <a:cubicBezTo>
                    <a:pt x="135" y="93"/>
                    <a:pt x="147" y="82"/>
                    <a:pt x="147" y="68"/>
                  </a:cubicBezTo>
                  <a:cubicBezTo>
                    <a:pt x="147" y="53"/>
                    <a:pt x="135" y="42"/>
                    <a:pt x="121" y="42"/>
                  </a:cubicBezTo>
                  <a:close/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70"/>
                    <a:pt x="78" y="348"/>
                    <a:pt x="174" y="348"/>
                  </a:cubicBezTo>
                  <a:cubicBezTo>
                    <a:pt x="271" y="348"/>
                    <a:pt x="349" y="270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  <a:moveTo>
                    <a:pt x="118" y="323"/>
                  </a:moveTo>
                  <a:cubicBezTo>
                    <a:pt x="119" y="321"/>
                    <a:pt x="119" y="319"/>
                    <a:pt x="119" y="317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24" y="215"/>
                    <a:pt x="124" y="215"/>
                    <a:pt x="124" y="215"/>
                  </a:cubicBezTo>
                  <a:cubicBezTo>
                    <a:pt x="124" y="317"/>
                    <a:pt x="124" y="317"/>
                    <a:pt x="124" y="317"/>
                  </a:cubicBezTo>
                  <a:cubicBezTo>
                    <a:pt x="124" y="321"/>
                    <a:pt x="126" y="324"/>
                    <a:pt x="128" y="326"/>
                  </a:cubicBezTo>
                  <a:cubicBezTo>
                    <a:pt x="125" y="325"/>
                    <a:pt x="121" y="324"/>
                    <a:pt x="118" y="323"/>
                  </a:cubicBezTo>
                  <a:close/>
                  <a:moveTo>
                    <a:pt x="174" y="333"/>
                  </a:moveTo>
                  <a:cubicBezTo>
                    <a:pt x="163" y="333"/>
                    <a:pt x="152" y="332"/>
                    <a:pt x="141" y="330"/>
                  </a:cubicBezTo>
                  <a:cubicBezTo>
                    <a:pt x="147" y="328"/>
                    <a:pt x="151" y="323"/>
                    <a:pt x="151" y="317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57" y="189"/>
                    <a:pt x="157" y="197"/>
                    <a:pt x="161" y="203"/>
                  </a:cubicBezTo>
                  <a:cubicBezTo>
                    <a:pt x="162" y="203"/>
                    <a:pt x="162" y="203"/>
                    <a:pt x="162" y="203"/>
                  </a:cubicBezTo>
                  <a:cubicBezTo>
                    <a:pt x="187" y="232"/>
                    <a:pt x="187" y="232"/>
                    <a:pt x="187" y="232"/>
                  </a:cubicBezTo>
                  <a:cubicBezTo>
                    <a:pt x="188" y="234"/>
                    <a:pt x="191" y="235"/>
                    <a:pt x="194" y="236"/>
                  </a:cubicBezTo>
                  <a:cubicBezTo>
                    <a:pt x="194" y="236"/>
                    <a:pt x="194" y="236"/>
                    <a:pt x="194" y="236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5" y="239"/>
                    <a:pt x="195" y="245"/>
                    <a:pt x="195" y="253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95" y="320"/>
                    <a:pt x="201" y="327"/>
                    <a:pt x="209" y="329"/>
                  </a:cubicBezTo>
                  <a:cubicBezTo>
                    <a:pt x="198" y="332"/>
                    <a:pt x="186" y="333"/>
                    <a:pt x="174" y="333"/>
                  </a:cubicBezTo>
                  <a:close/>
                  <a:moveTo>
                    <a:pt x="253" y="311"/>
                  </a:moveTo>
                  <a:cubicBezTo>
                    <a:pt x="253" y="311"/>
                    <a:pt x="253" y="312"/>
                    <a:pt x="253" y="313"/>
                  </a:cubicBezTo>
                  <a:cubicBezTo>
                    <a:pt x="248" y="315"/>
                    <a:pt x="244" y="317"/>
                    <a:pt x="239" y="319"/>
                  </a:cubicBezTo>
                  <a:cubicBezTo>
                    <a:pt x="236" y="318"/>
                    <a:pt x="234" y="315"/>
                    <a:pt x="234" y="311"/>
                  </a:cubicBezTo>
                  <a:cubicBezTo>
                    <a:pt x="234" y="257"/>
                    <a:pt x="234" y="257"/>
                    <a:pt x="234" y="257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4" y="257"/>
                    <a:pt x="224" y="257"/>
                    <a:pt x="224" y="257"/>
                  </a:cubicBezTo>
                  <a:cubicBezTo>
                    <a:pt x="224" y="311"/>
                    <a:pt x="224" y="311"/>
                    <a:pt x="224" y="311"/>
                  </a:cubicBezTo>
                  <a:cubicBezTo>
                    <a:pt x="224" y="316"/>
                    <a:pt x="219" y="320"/>
                    <a:pt x="214" y="320"/>
                  </a:cubicBezTo>
                  <a:cubicBezTo>
                    <a:pt x="209" y="320"/>
                    <a:pt x="205" y="316"/>
                    <a:pt x="205" y="311"/>
                  </a:cubicBezTo>
                  <a:cubicBezTo>
                    <a:pt x="205" y="253"/>
                    <a:pt x="205" y="253"/>
                    <a:pt x="205" y="253"/>
                  </a:cubicBezTo>
                  <a:cubicBezTo>
                    <a:pt x="205" y="252"/>
                    <a:pt x="205" y="234"/>
                    <a:pt x="206" y="233"/>
                  </a:cubicBezTo>
                  <a:cubicBezTo>
                    <a:pt x="210" y="212"/>
                    <a:pt x="210" y="212"/>
                    <a:pt x="210" y="212"/>
                  </a:cubicBezTo>
                  <a:cubicBezTo>
                    <a:pt x="194" y="226"/>
                    <a:pt x="194" y="226"/>
                    <a:pt x="194" y="226"/>
                  </a:cubicBezTo>
                  <a:cubicBezTo>
                    <a:pt x="179" y="208"/>
                    <a:pt x="179" y="208"/>
                    <a:pt x="179" y="208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66" y="193"/>
                    <a:pt x="167" y="187"/>
                    <a:pt x="172" y="184"/>
                  </a:cubicBezTo>
                  <a:cubicBezTo>
                    <a:pt x="173" y="182"/>
                    <a:pt x="175" y="182"/>
                    <a:pt x="177" y="182"/>
                  </a:cubicBezTo>
                  <a:cubicBezTo>
                    <a:pt x="180" y="182"/>
                    <a:pt x="182" y="183"/>
                    <a:pt x="184" y="184"/>
                  </a:cubicBezTo>
                  <a:cubicBezTo>
                    <a:pt x="184" y="185"/>
                    <a:pt x="185" y="185"/>
                    <a:pt x="185" y="186"/>
                  </a:cubicBezTo>
                  <a:cubicBezTo>
                    <a:pt x="196" y="201"/>
                    <a:pt x="196" y="201"/>
                    <a:pt x="196" y="201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10" y="187"/>
                    <a:pt x="212" y="186"/>
                    <a:pt x="214" y="186"/>
                  </a:cubicBezTo>
                  <a:cubicBezTo>
                    <a:pt x="243" y="186"/>
                    <a:pt x="243" y="186"/>
                    <a:pt x="243" y="186"/>
                  </a:cubicBezTo>
                  <a:cubicBezTo>
                    <a:pt x="246" y="186"/>
                    <a:pt x="248" y="187"/>
                    <a:pt x="249" y="18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8" y="219"/>
                    <a:pt x="288" y="225"/>
                    <a:pt x="285" y="230"/>
                  </a:cubicBezTo>
                  <a:cubicBezTo>
                    <a:pt x="283" y="232"/>
                    <a:pt x="280" y="233"/>
                    <a:pt x="277" y="233"/>
                  </a:cubicBezTo>
                  <a:cubicBezTo>
                    <a:pt x="275" y="233"/>
                    <a:pt x="273" y="232"/>
                    <a:pt x="271" y="23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2" y="234"/>
                    <a:pt x="252" y="234"/>
                    <a:pt x="252" y="234"/>
                  </a:cubicBezTo>
                  <a:cubicBezTo>
                    <a:pt x="252" y="235"/>
                    <a:pt x="253" y="252"/>
                    <a:pt x="253" y="253"/>
                  </a:cubicBezTo>
                  <a:lnTo>
                    <a:pt x="253" y="311"/>
                  </a:lnTo>
                  <a:close/>
                  <a:moveTo>
                    <a:pt x="210" y="154"/>
                  </a:moveTo>
                  <a:cubicBezTo>
                    <a:pt x="210" y="144"/>
                    <a:pt x="218" y="135"/>
                    <a:pt x="229" y="135"/>
                  </a:cubicBezTo>
                  <a:cubicBezTo>
                    <a:pt x="239" y="135"/>
                    <a:pt x="247" y="144"/>
                    <a:pt x="247" y="154"/>
                  </a:cubicBezTo>
                  <a:cubicBezTo>
                    <a:pt x="247" y="164"/>
                    <a:pt x="239" y="173"/>
                    <a:pt x="229" y="173"/>
                  </a:cubicBezTo>
                  <a:cubicBezTo>
                    <a:pt x="218" y="173"/>
                    <a:pt x="210" y="164"/>
                    <a:pt x="210" y="154"/>
                  </a:cubicBezTo>
                  <a:close/>
                  <a:moveTo>
                    <a:pt x="263" y="306"/>
                  </a:moveTo>
                  <a:cubicBezTo>
                    <a:pt x="263" y="253"/>
                    <a:pt x="263" y="253"/>
                    <a:pt x="263" y="253"/>
                  </a:cubicBezTo>
                  <a:cubicBezTo>
                    <a:pt x="263" y="248"/>
                    <a:pt x="263" y="241"/>
                    <a:pt x="262" y="236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69" y="242"/>
                    <a:pt x="273" y="243"/>
                    <a:pt x="277" y="243"/>
                  </a:cubicBezTo>
                  <a:cubicBezTo>
                    <a:pt x="283" y="243"/>
                    <a:pt x="289" y="240"/>
                    <a:pt x="293" y="236"/>
                  </a:cubicBezTo>
                  <a:cubicBezTo>
                    <a:pt x="296" y="232"/>
                    <a:pt x="297" y="227"/>
                    <a:pt x="297" y="221"/>
                  </a:cubicBezTo>
                  <a:cubicBezTo>
                    <a:pt x="296" y="216"/>
                    <a:pt x="294" y="212"/>
                    <a:pt x="290" y="208"/>
                  </a:cubicBezTo>
                  <a:cubicBezTo>
                    <a:pt x="256" y="181"/>
                    <a:pt x="256" y="181"/>
                    <a:pt x="256" y="181"/>
                  </a:cubicBezTo>
                  <a:cubicBezTo>
                    <a:pt x="253" y="178"/>
                    <a:pt x="250" y="177"/>
                    <a:pt x="246" y="177"/>
                  </a:cubicBezTo>
                  <a:cubicBezTo>
                    <a:pt x="253" y="171"/>
                    <a:pt x="257" y="163"/>
                    <a:pt x="257" y="154"/>
                  </a:cubicBezTo>
                  <a:cubicBezTo>
                    <a:pt x="257" y="138"/>
                    <a:pt x="245" y="125"/>
                    <a:pt x="229" y="125"/>
                  </a:cubicBezTo>
                  <a:cubicBezTo>
                    <a:pt x="213" y="125"/>
                    <a:pt x="200" y="138"/>
                    <a:pt x="200" y="154"/>
                  </a:cubicBezTo>
                  <a:cubicBezTo>
                    <a:pt x="200" y="163"/>
                    <a:pt x="204" y="171"/>
                    <a:pt x="211" y="177"/>
                  </a:cubicBezTo>
                  <a:cubicBezTo>
                    <a:pt x="208" y="177"/>
                    <a:pt x="205" y="178"/>
                    <a:pt x="202" y="181"/>
                  </a:cubicBezTo>
                  <a:cubicBezTo>
                    <a:pt x="201" y="181"/>
                    <a:pt x="201" y="181"/>
                    <a:pt x="201" y="182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190" y="176"/>
                    <a:pt x="186" y="173"/>
                    <a:pt x="181" y="172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68" y="109"/>
                    <a:pt x="162" y="97"/>
                    <a:pt x="145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82" y="97"/>
                    <a:pt x="74" y="110"/>
                    <a:pt x="71" y="127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1" y="201"/>
                    <a:pt x="61" y="203"/>
                    <a:pt x="62" y="204"/>
                  </a:cubicBezTo>
                  <a:cubicBezTo>
                    <a:pt x="63" y="208"/>
                    <a:pt x="66" y="211"/>
                    <a:pt x="70" y="211"/>
                  </a:cubicBezTo>
                  <a:cubicBezTo>
                    <a:pt x="76" y="212"/>
                    <a:pt x="81" y="208"/>
                    <a:pt x="82" y="202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311"/>
                    <a:pt x="93" y="311"/>
                    <a:pt x="93" y="311"/>
                  </a:cubicBezTo>
                  <a:cubicBezTo>
                    <a:pt x="46" y="283"/>
                    <a:pt x="15" y="232"/>
                    <a:pt x="15" y="174"/>
                  </a:cubicBezTo>
                  <a:cubicBezTo>
                    <a:pt x="15" y="86"/>
                    <a:pt x="87" y="15"/>
                    <a:pt x="174" y="15"/>
                  </a:cubicBezTo>
                  <a:cubicBezTo>
                    <a:pt x="262" y="15"/>
                    <a:pt x="334" y="86"/>
                    <a:pt x="334" y="174"/>
                  </a:cubicBezTo>
                  <a:cubicBezTo>
                    <a:pt x="334" y="229"/>
                    <a:pt x="305" y="278"/>
                    <a:pt x="263" y="30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6447" y="5033103"/>
              <a:ext cx="484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Prevention</a:t>
              </a:r>
              <a:endParaRPr lang="en-US" sz="1400" dirty="0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282895" y="5043288"/>
              <a:ext cx="777240" cy="777240"/>
            </a:xfrm>
            <a:custGeom>
              <a:avLst/>
              <a:gdLst>
                <a:gd name="T0" fmla="*/ 160 w 348"/>
                <a:gd name="T1" fmla="*/ 101 h 349"/>
                <a:gd name="T2" fmla="*/ 163 w 348"/>
                <a:gd name="T3" fmla="*/ 121 h 349"/>
                <a:gd name="T4" fmla="*/ 172 w 348"/>
                <a:gd name="T5" fmla="*/ 147 h 349"/>
                <a:gd name="T6" fmla="*/ 222 w 348"/>
                <a:gd name="T7" fmla="*/ 155 h 349"/>
                <a:gd name="T8" fmla="*/ 233 w 348"/>
                <a:gd name="T9" fmla="*/ 145 h 349"/>
                <a:gd name="T10" fmla="*/ 265 w 348"/>
                <a:gd name="T11" fmla="*/ 135 h 349"/>
                <a:gd name="T12" fmla="*/ 161 w 348"/>
                <a:gd name="T13" fmla="*/ 99 h 349"/>
                <a:gd name="T14" fmla="*/ 164 w 348"/>
                <a:gd name="T15" fmla="*/ 119 h 349"/>
                <a:gd name="T16" fmla="*/ 172 w 348"/>
                <a:gd name="T17" fmla="*/ 147 h 349"/>
                <a:gd name="T18" fmla="*/ 193 w 348"/>
                <a:gd name="T19" fmla="*/ 154 h 349"/>
                <a:gd name="T20" fmla="*/ 233 w 348"/>
                <a:gd name="T21" fmla="*/ 147 h 349"/>
                <a:gd name="T22" fmla="*/ 265 w 348"/>
                <a:gd name="T23" fmla="*/ 135 h 349"/>
                <a:gd name="T24" fmla="*/ 229 w 348"/>
                <a:gd name="T25" fmla="*/ 84 h 349"/>
                <a:gd name="T26" fmla="*/ 165 w 348"/>
                <a:gd name="T27" fmla="*/ 117 h 349"/>
                <a:gd name="T28" fmla="*/ 165 w 348"/>
                <a:gd name="T29" fmla="*/ 141 h 349"/>
                <a:gd name="T30" fmla="*/ 189 w 348"/>
                <a:gd name="T31" fmla="*/ 152 h 349"/>
                <a:gd name="T32" fmla="*/ 233 w 348"/>
                <a:gd name="T33" fmla="*/ 147 h 349"/>
                <a:gd name="T34" fmla="*/ 264 w 348"/>
                <a:gd name="T35" fmla="*/ 136 h 349"/>
                <a:gd name="T36" fmla="*/ 0 w 348"/>
                <a:gd name="T37" fmla="*/ 175 h 349"/>
                <a:gd name="T38" fmla="*/ 196 w 348"/>
                <a:gd name="T39" fmla="*/ 330 h 349"/>
                <a:gd name="T40" fmla="*/ 101 w 348"/>
                <a:gd name="T41" fmla="*/ 314 h 349"/>
                <a:gd name="T42" fmla="*/ 113 w 348"/>
                <a:gd name="T43" fmla="*/ 220 h 349"/>
                <a:gd name="T44" fmla="*/ 141 w 348"/>
                <a:gd name="T45" fmla="*/ 187 h 349"/>
                <a:gd name="T46" fmla="*/ 141 w 348"/>
                <a:gd name="T47" fmla="*/ 116 h 349"/>
                <a:gd name="T48" fmla="*/ 146 w 348"/>
                <a:gd name="T49" fmla="*/ 80 h 349"/>
                <a:gd name="T50" fmla="*/ 122 w 348"/>
                <a:gd name="T51" fmla="*/ 60 h 349"/>
                <a:gd name="T52" fmla="*/ 102 w 348"/>
                <a:gd name="T53" fmla="*/ 121 h 349"/>
                <a:gd name="T54" fmla="*/ 83 w 348"/>
                <a:gd name="T55" fmla="*/ 191 h 349"/>
                <a:gd name="T56" fmla="*/ 79 w 348"/>
                <a:gd name="T57" fmla="*/ 118 h 349"/>
                <a:gd name="T58" fmla="*/ 77 w 348"/>
                <a:gd name="T59" fmla="*/ 90 h 349"/>
                <a:gd name="T60" fmla="*/ 155 w 348"/>
                <a:gd name="T61" fmla="*/ 68 h 349"/>
                <a:gd name="T62" fmla="*/ 171 w 348"/>
                <a:gd name="T63" fmla="*/ 74 h 349"/>
                <a:gd name="T64" fmla="*/ 264 w 348"/>
                <a:gd name="T65" fmla="*/ 93 h 349"/>
                <a:gd name="T66" fmla="*/ 282 w 348"/>
                <a:gd name="T67" fmla="*/ 110 h 349"/>
                <a:gd name="T68" fmla="*/ 286 w 348"/>
                <a:gd name="T69" fmla="*/ 131 h 349"/>
                <a:gd name="T70" fmla="*/ 275 w 348"/>
                <a:gd name="T71" fmla="*/ 148 h 349"/>
                <a:gd name="T72" fmla="*/ 276 w 348"/>
                <a:gd name="T73" fmla="*/ 190 h 349"/>
                <a:gd name="T74" fmla="*/ 258 w 348"/>
                <a:gd name="T75" fmla="*/ 207 h 349"/>
                <a:gd name="T76" fmla="*/ 251 w 348"/>
                <a:gd name="T77" fmla="*/ 217 h 349"/>
                <a:gd name="T78" fmla="*/ 234 w 348"/>
                <a:gd name="T79" fmla="*/ 232 h 349"/>
                <a:gd name="T80" fmla="*/ 194 w 348"/>
                <a:gd name="T81" fmla="*/ 223 h 349"/>
                <a:gd name="T82" fmla="*/ 151 w 348"/>
                <a:gd name="T83" fmla="*/ 239 h 349"/>
                <a:gd name="T84" fmla="*/ 212 w 348"/>
                <a:gd name="T85" fmla="*/ 329 h 349"/>
                <a:gd name="T86" fmla="*/ 214 w 348"/>
                <a:gd name="T87" fmla="*/ 273 h 349"/>
                <a:gd name="T88" fmla="*/ 206 w 348"/>
                <a:gd name="T89" fmla="*/ 232 h 349"/>
                <a:gd name="T90" fmla="*/ 262 w 348"/>
                <a:gd name="T91" fmla="*/ 213 h 349"/>
                <a:gd name="T92" fmla="*/ 285 w 348"/>
                <a:gd name="T93" fmla="*/ 184 h 349"/>
                <a:gd name="T94" fmla="*/ 298 w 348"/>
                <a:gd name="T95" fmla="*/ 140 h 349"/>
                <a:gd name="T96" fmla="*/ 237 w 348"/>
                <a:gd name="T97" fmla="*/ 57 h 349"/>
                <a:gd name="T98" fmla="*/ 71 w 348"/>
                <a:gd name="T99" fmla="*/ 73 h 349"/>
                <a:gd name="T100" fmla="*/ 58 w 348"/>
                <a:gd name="T101" fmla="*/ 230 h 349"/>
                <a:gd name="T102" fmla="*/ 114 w 348"/>
                <a:gd name="T103" fmla="*/ 118 h 349"/>
                <a:gd name="T104" fmla="*/ 135 w 348"/>
                <a:gd name="T105" fmla="*/ 103 h 349"/>
                <a:gd name="T106" fmla="*/ 86 w 348"/>
                <a:gd name="T107" fmla="*/ 234 h 349"/>
                <a:gd name="T108" fmla="*/ 333 w 348"/>
                <a:gd name="T10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8" h="349">
                  <a:moveTo>
                    <a:pt x="266" y="116"/>
                  </a:moveTo>
                  <a:cubicBezTo>
                    <a:pt x="263" y="107"/>
                    <a:pt x="255" y="96"/>
                    <a:pt x="234" y="86"/>
                  </a:cubicBezTo>
                  <a:cubicBezTo>
                    <a:pt x="233" y="86"/>
                    <a:pt x="231" y="85"/>
                    <a:pt x="229" y="84"/>
                  </a:cubicBezTo>
                  <a:cubicBezTo>
                    <a:pt x="194" y="71"/>
                    <a:pt x="168" y="85"/>
                    <a:pt x="161" y="99"/>
                  </a:cubicBezTo>
                  <a:cubicBezTo>
                    <a:pt x="160" y="100"/>
                    <a:pt x="160" y="100"/>
                    <a:pt x="160" y="101"/>
                  </a:cubicBezTo>
                  <a:cubicBezTo>
                    <a:pt x="158" y="105"/>
                    <a:pt x="159" y="109"/>
                    <a:pt x="160" y="112"/>
                  </a:cubicBezTo>
                  <a:cubicBezTo>
                    <a:pt x="161" y="114"/>
                    <a:pt x="163" y="116"/>
                    <a:pt x="163" y="116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20"/>
                    <a:pt x="163" y="121"/>
                    <a:pt x="163" y="121"/>
                  </a:cubicBezTo>
                  <a:cubicBezTo>
                    <a:pt x="161" y="125"/>
                    <a:pt x="161" y="129"/>
                    <a:pt x="162" y="134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3" y="137"/>
                    <a:pt x="164" y="139"/>
                    <a:pt x="165" y="141"/>
                  </a:cubicBezTo>
                  <a:cubicBezTo>
                    <a:pt x="167" y="143"/>
                    <a:pt x="169" y="145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7" y="149"/>
                    <a:pt x="180" y="149"/>
                    <a:pt x="180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9" y="152"/>
                    <a:pt x="189" y="152"/>
                    <a:pt x="189" y="152"/>
                  </a:cubicBezTo>
                  <a:cubicBezTo>
                    <a:pt x="190" y="153"/>
                    <a:pt x="192" y="153"/>
                    <a:pt x="193" y="154"/>
                  </a:cubicBezTo>
                  <a:cubicBezTo>
                    <a:pt x="200" y="157"/>
                    <a:pt x="212" y="158"/>
                    <a:pt x="222" y="155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8" y="153"/>
                    <a:pt x="231" y="149"/>
                    <a:pt x="232" y="148"/>
                  </a:cubicBezTo>
                  <a:cubicBezTo>
                    <a:pt x="232" y="147"/>
                    <a:pt x="232" y="147"/>
                    <a:pt x="233" y="147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6" y="146"/>
                    <a:pt x="236" y="146"/>
                    <a:pt x="236" y="146"/>
                  </a:cubicBezTo>
                  <a:cubicBezTo>
                    <a:pt x="246" y="149"/>
                    <a:pt x="253" y="147"/>
                    <a:pt x="257" y="145"/>
                  </a:cubicBezTo>
                  <a:cubicBezTo>
                    <a:pt x="261" y="142"/>
                    <a:pt x="263" y="139"/>
                    <a:pt x="264" y="136"/>
                  </a:cubicBezTo>
                  <a:cubicBezTo>
                    <a:pt x="264" y="136"/>
                    <a:pt x="265" y="135"/>
                    <a:pt x="265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6" y="132"/>
                    <a:pt x="268" y="125"/>
                    <a:pt x="266" y="116"/>
                  </a:cubicBezTo>
                  <a:close/>
                  <a:moveTo>
                    <a:pt x="266" y="116"/>
                  </a:moveTo>
                  <a:cubicBezTo>
                    <a:pt x="263" y="107"/>
                    <a:pt x="255" y="96"/>
                    <a:pt x="234" y="86"/>
                  </a:cubicBezTo>
                  <a:cubicBezTo>
                    <a:pt x="233" y="86"/>
                    <a:pt x="231" y="85"/>
                    <a:pt x="229" y="84"/>
                  </a:cubicBezTo>
                  <a:cubicBezTo>
                    <a:pt x="194" y="71"/>
                    <a:pt x="168" y="85"/>
                    <a:pt x="161" y="99"/>
                  </a:cubicBezTo>
                  <a:cubicBezTo>
                    <a:pt x="160" y="100"/>
                    <a:pt x="160" y="100"/>
                    <a:pt x="160" y="101"/>
                  </a:cubicBezTo>
                  <a:cubicBezTo>
                    <a:pt x="158" y="105"/>
                    <a:pt x="159" y="109"/>
                    <a:pt x="160" y="112"/>
                  </a:cubicBezTo>
                  <a:cubicBezTo>
                    <a:pt x="161" y="114"/>
                    <a:pt x="163" y="116"/>
                    <a:pt x="163" y="116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20"/>
                    <a:pt x="163" y="121"/>
                    <a:pt x="163" y="121"/>
                  </a:cubicBezTo>
                  <a:cubicBezTo>
                    <a:pt x="161" y="125"/>
                    <a:pt x="161" y="129"/>
                    <a:pt x="162" y="134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3" y="137"/>
                    <a:pt x="164" y="139"/>
                    <a:pt x="165" y="141"/>
                  </a:cubicBezTo>
                  <a:cubicBezTo>
                    <a:pt x="167" y="143"/>
                    <a:pt x="169" y="145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7" y="149"/>
                    <a:pt x="180" y="149"/>
                    <a:pt x="180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9" y="152"/>
                    <a:pt x="189" y="152"/>
                    <a:pt x="189" y="152"/>
                  </a:cubicBezTo>
                  <a:cubicBezTo>
                    <a:pt x="190" y="153"/>
                    <a:pt x="192" y="153"/>
                    <a:pt x="193" y="154"/>
                  </a:cubicBezTo>
                  <a:cubicBezTo>
                    <a:pt x="200" y="157"/>
                    <a:pt x="212" y="158"/>
                    <a:pt x="222" y="155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8" y="153"/>
                    <a:pt x="231" y="149"/>
                    <a:pt x="232" y="148"/>
                  </a:cubicBezTo>
                  <a:cubicBezTo>
                    <a:pt x="232" y="147"/>
                    <a:pt x="232" y="147"/>
                    <a:pt x="233" y="147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6" y="146"/>
                    <a:pt x="236" y="146"/>
                    <a:pt x="236" y="146"/>
                  </a:cubicBezTo>
                  <a:cubicBezTo>
                    <a:pt x="246" y="149"/>
                    <a:pt x="253" y="147"/>
                    <a:pt x="257" y="145"/>
                  </a:cubicBezTo>
                  <a:cubicBezTo>
                    <a:pt x="261" y="142"/>
                    <a:pt x="263" y="139"/>
                    <a:pt x="264" y="136"/>
                  </a:cubicBezTo>
                  <a:cubicBezTo>
                    <a:pt x="264" y="136"/>
                    <a:pt x="265" y="135"/>
                    <a:pt x="265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6" y="132"/>
                    <a:pt x="268" y="125"/>
                    <a:pt x="266" y="116"/>
                  </a:cubicBezTo>
                  <a:close/>
                  <a:moveTo>
                    <a:pt x="266" y="116"/>
                  </a:moveTo>
                  <a:cubicBezTo>
                    <a:pt x="263" y="107"/>
                    <a:pt x="255" y="96"/>
                    <a:pt x="234" y="86"/>
                  </a:cubicBezTo>
                  <a:cubicBezTo>
                    <a:pt x="233" y="86"/>
                    <a:pt x="231" y="85"/>
                    <a:pt x="229" y="84"/>
                  </a:cubicBezTo>
                  <a:cubicBezTo>
                    <a:pt x="194" y="71"/>
                    <a:pt x="168" y="85"/>
                    <a:pt x="161" y="99"/>
                  </a:cubicBezTo>
                  <a:cubicBezTo>
                    <a:pt x="160" y="100"/>
                    <a:pt x="160" y="100"/>
                    <a:pt x="160" y="101"/>
                  </a:cubicBezTo>
                  <a:cubicBezTo>
                    <a:pt x="158" y="105"/>
                    <a:pt x="159" y="109"/>
                    <a:pt x="160" y="112"/>
                  </a:cubicBezTo>
                  <a:cubicBezTo>
                    <a:pt x="161" y="114"/>
                    <a:pt x="163" y="116"/>
                    <a:pt x="163" y="116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20"/>
                    <a:pt x="163" y="121"/>
                    <a:pt x="163" y="121"/>
                  </a:cubicBezTo>
                  <a:cubicBezTo>
                    <a:pt x="161" y="125"/>
                    <a:pt x="161" y="129"/>
                    <a:pt x="162" y="134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3" y="137"/>
                    <a:pt x="164" y="139"/>
                    <a:pt x="165" y="141"/>
                  </a:cubicBezTo>
                  <a:cubicBezTo>
                    <a:pt x="167" y="143"/>
                    <a:pt x="169" y="145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7" y="149"/>
                    <a:pt x="180" y="149"/>
                    <a:pt x="180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9" y="152"/>
                    <a:pt x="189" y="152"/>
                    <a:pt x="189" y="152"/>
                  </a:cubicBezTo>
                  <a:cubicBezTo>
                    <a:pt x="190" y="153"/>
                    <a:pt x="192" y="153"/>
                    <a:pt x="193" y="154"/>
                  </a:cubicBezTo>
                  <a:cubicBezTo>
                    <a:pt x="200" y="157"/>
                    <a:pt x="212" y="158"/>
                    <a:pt x="222" y="155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8" y="153"/>
                    <a:pt x="231" y="149"/>
                    <a:pt x="232" y="148"/>
                  </a:cubicBezTo>
                  <a:cubicBezTo>
                    <a:pt x="232" y="147"/>
                    <a:pt x="232" y="147"/>
                    <a:pt x="233" y="147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6" y="146"/>
                    <a:pt x="236" y="146"/>
                    <a:pt x="236" y="146"/>
                  </a:cubicBezTo>
                  <a:cubicBezTo>
                    <a:pt x="246" y="149"/>
                    <a:pt x="253" y="147"/>
                    <a:pt x="257" y="145"/>
                  </a:cubicBezTo>
                  <a:cubicBezTo>
                    <a:pt x="261" y="142"/>
                    <a:pt x="263" y="139"/>
                    <a:pt x="264" y="136"/>
                  </a:cubicBezTo>
                  <a:cubicBezTo>
                    <a:pt x="264" y="136"/>
                    <a:pt x="265" y="135"/>
                    <a:pt x="265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6" y="132"/>
                    <a:pt x="268" y="125"/>
                    <a:pt x="266" y="116"/>
                  </a:cubicBezTo>
                  <a:close/>
                  <a:moveTo>
                    <a:pt x="174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49"/>
                    <a:pt x="174" y="349"/>
                  </a:cubicBezTo>
                  <a:cubicBezTo>
                    <a:pt x="270" y="349"/>
                    <a:pt x="348" y="271"/>
                    <a:pt x="348" y="175"/>
                  </a:cubicBezTo>
                  <a:cubicBezTo>
                    <a:pt x="348" y="78"/>
                    <a:pt x="270" y="0"/>
                    <a:pt x="174" y="0"/>
                  </a:cubicBezTo>
                  <a:close/>
                  <a:moveTo>
                    <a:pt x="203" y="296"/>
                  </a:moveTo>
                  <a:cubicBezTo>
                    <a:pt x="203" y="308"/>
                    <a:pt x="200" y="320"/>
                    <a:pt x="196" y="330"/>
                  </a:cubicBezTo>
                  <a:cubicBezTo>
                    <a:pt x="168" y="334"/>
                    <a:pt x="140" y="331"/>
                    <a:pt x="114" y="320"/>
                  </a:cubicBezTo>
                  <a:cubicBezTo>
                    <a:pt x="111" y="309"/>
                    <a:pt x="110" y="294"/>
                    <a:pt x="113" y="276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2" y="294"/>
                    <a:pt x="101" y="307"/>
                    <a:pt x="101" y="314"/>
                  </a:cubicBezTo>
                  <a:cubicBezTo>
                    <a:pt x="92" y="309"/>
                    <a:pt x="82" y="303"/>
                    <a:pt x="74" y="296"/>
                  </a:cubicBezTo>
                  <a:cubicBezTo>
                    <a:pt x="78" y="278"/>
                    <a:pt x="84" y="263"/>
                    <a:pt x="91" y="251"/>
                  </a:cubicBezTo>
                  <a:cubicBezTo>
                    <a:pt x="93" y="248"/>
                    <a:pt x="95" y="246"/>
                    <a:pt x="97" y="243"/>
                  </a:cubicBezTo>
                  <a:cubicBezTo>
                    <a:pt x="99" y="240"/>
                    <a:pt x="100" y="238"/>
                    <a:pt x="102" y="235"/>
                  </a:cubicBezTo>
                  <a:cubicBezTo>
                    <a:pt x="104" y="231"/>
                    <a:pt x="110" y="223"/>
                    <a:pt x="113" y="220"/>
                  </a:cubicBezTo>
                  <a:cubicBezTo>
                    <a:pt x="118" y="220"/>
                    <a:pt x="118" y="220"/>
                    <a:pt x="118" y="220"/>
                  </a:cubicBezTo>
                  <a:cubicBezTo>
                    <a:pt x="118" y="220"/>
                    <a:pt x="118" y="220"/>
                    <a:pt x="118" y="220"/>
                  </a:cubicBezTo>
                  <a:cubicBezTo>
                    <a:pt x="120" y="219"/>
                    <a:pt x="127" y="210"/>
                    <a:pt x="127" y="210"/>
                  </a:cubicBezTo>
                  <a:cubicBezTo>
                    <a:pt x="128" y="209"/>
                    <a:pt x="129" y="208"/>
                    <a:pt x="130" y="206"/>
                  </a:cubicBezTo>
                  <a:cubicBezTo>
                    <a:pt x="135" y="201"/>
                    <a:pt x="141" y="195"/>
                    <a:pt x="141" y="187"/>
                  </a:cubicBezTo>
                  <a:cubicBezTo>
                    <a:pt x="142" y="188"/>
                    <a:pt x="144" y="187"/>
                    <a:pt x="145" y="187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36" y="172"/>
                    <a:pt x="131" y="156"/>
                    <a:pt x="133" y="141"/>
                  </a:cubicBezTo>
                  <a:cubicBezTo>
                    <a:pt x="133" y="132"/>
                    <a:pt x="136" y="124"/>
                    <a:pt x="141" y="116"/>
                  </a:cubicBezTo>
                  <a:cubicBezTo>
                    <a:pt x="143" y="112"/>
                    <a:pt x="146" y="109"/>
                    <a:pt x="149" y="105"/>
                  </a:cubicBezTo>
                  <a:cubicBezTo>
                    <a:pt x="149" y="105"/>
                    <a:pt x="150" y="104"/>
                    <a:pt x="150" y="104"/>
                  </a:cubicBezTo>
                  <a:cubicBezTo>
                    <a:pt x="152" y="102"/>
                    <a:pt x="155" y="99"/>
                    <a:pt x="154" y="94"/>
                  </a:cubicBezTo>
                  <a:cubicBezTo>
                    <a:pt x="153" y="92"/>
                    <a:pt x="152" y="90"/>
                    <a:pt x="151" y="88"/>
                  </a:cubicBezTo>
                  <a:cubicBezTo>
                    <a:pt x="150" y="85"/>
                    <a:pt x="148" y="83"/>
                    <a:pt x="146" y="80"/>
                  </a:cubicBezTo>
                  <a:cubicBezTo>
                    <a:pt x="147" y="78"/>
                    <a:pt x="149" y="75"/>
                    <a:pt x="151" y="73"/>
                  </a:cubicBezTo>
                  <a:cubicBezTo>
                    <a:pt x="151" y="72"/>
                    <a:pt x="152" y="72"/>
                    <a:pt x="152" y="70"/>
                  </a:cubicBezTo>
                  <a:cubicBezTo>
                    <a:pt x="152" y="69"/>
                    <a:pt x="151" y="69"/>
                    <a:pt x="151" y="68"/>
                  </a:cubicBezTo>
                  <a:cubicBezTo>
                    <a:pt x="149" y="65"/>
                    <a:pt x="145" y="59"/>
                    <a:pt x="139" y="58"/>
                  </a:cubicBezTo>
                  <a:cubicBezTo>
                    <a:pt x="133" y="57"/>
                    <a:pt x="127" y="58"/>
                    <a:pt x="122" y="60"/>
                  </a:cubicBezTo>
                  <a:cubicBezTo>
                    <a:pt x="113" y="64"/>
                    <a:pt x="100" y="74"/>
                    <a:pt x="98" y="85"/>
                  </a:cubicBezTo>
                  <a:cubicBezTo>
                    <a:pt x="97" y="90"/>
                    <a:pt x="98" y="96"/>
                    <a:pt x="100" y="101"/>
                  </a:cubicBezTo>
                  <a:cubicBezTo>
                    <a:pt x="100" y="104"/>
                    <a:pt x="101" y="106"/>
                    <a:pt x="101" y="108"/>
                  </a:cubicBezTo>
                  <a:cubicBezTo>
                    <a:pt x="101" y="110"/>
                    <a:pt x="101" y="112"/>
                    <a:pt x="102" y="114"/>
                  </a:cubicBezTo>
                  <a:cubicBezTo>
                    <a:pt x="102" y="117"/>
                    <a:pt x="102" y="119"/>
                    <a:pt x="102" y="121"/>
                  </a:cubicBezTo>
                  <a:cubicBezTo>
                    <a:pt x="101" y="121"/>
                    <a:pt x="100" y="120"/>
                    <a:pt x="99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3" y="134"/>
                    <a:pt x="104" y="148"/>
                    <a:pt x="99" y="162"/>
                  </a:cubicBezTo>
                  <a:cubicBezTo>
                    <a:pt x="96" y="171"/>
                    <a:pt x="91" y="181"/>
                    <a:pt x="83" y="191"/>
                  </a:cubicBezTo>
                  <a:cubicBezTo>
                    <a:pt x="85" y="179"/>
                    <a:pt x="84" y="167"/>
                    <a:pt x="81" y="156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5" y="148"/>
                    <a:pt x="74" y="139"/>
                    <a:pt x="76" y="129"/>
                  </a:cubicBezTo>
                  <a:cubicBezTo>
                    <a:pt x="76" y="126"/>
                    <a:pt x="78" y="122"/>
                    <a:pt x="79" y="118"/>
                  </a:cubicBezTo>
                  <a:cubicBezTo>
                    <a:pt x="80" y="114"/>
                    <a:pt x="81" y="111"/>
                    <a:pt x="82" y="107"/>
                  </a:cubicBezTo>
                  <a:cubicBezTo>
                    <a:pt x="82" y="104"/>
                    <a:pt x="82" y="101"/>
                    <a:pt x="80" y="99"/>
                  </a:cubicBezTo>
                  <a:cubicBezTo>
                    <a:pt x="78" y="98"/>
                    <a:pt x="75" y="100"/>
                    <a:pt x="71" y="102"/>
                  </a:cubicBezTo>
                  <a:cubicBezTo>
                    <a:pt x="72" y="101"/>
                    <a:pt x="72" y="100"/>
                    <a:pt x="72" y="100"/>
                  </a:cubicBezTo>
                  <a:cubicBezTo>
                    <a:pt x="73" y="97"/>
                    <a:pt x="75" y="93"/>
                    <a:pt x="77" y="90"/>
                  </a:cubicBezTo>
                  <a:cubicBezTo>
                    <a:pt x="80" y="83"/>
                    <a:pt x="85" y="77"/>
                    <a:pt x="90" y="72"/>
                  </a:cubicBezTo>
                  <a:cubicBezTo>
                    <a:pt x="96" y="66"/>
                    <a:pt x="112" y="52"/>
                    <a:pt x="131" y="52"/>
                  </a:cubicBezTo>
                  <a:cubicBezTo>
                    <a:pt x="138" y="52"/>
                    <a:pt x="143" y="53"/>
                    <a:pt x="147" y="56"/>
                  </a:cubicBezTo>
                  <a:cubicBezTo>
                    <a:pt x="151" y="58"/>
                    <a:pt x="153" y="61"/>
                    <a:pt x="154" y="65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60" y="64"/>
                    <a:pt x="161" y="62"/>
                    <a:pt x="163" y="61"/>
                  </a:cubicBezTo>
                  <a:cubicBezTo>
                    <a:pt x="164" y="63"/>
                    <a:pt x="165" y="65"/>
                    <a:pt x="166" y="6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8" y="70"/>
                    <a:pt x="170" y="73"/>
                    <a:pt x="171" y="74"/>
                  </a:cubicBezTo>
                  <a:cubicBezTo>
                    <a:pt x="175" y="75"/>
                    <a:pt x="179" y="73"/>
                    <a:pt x="183" y="71"/>
                  </a:cubicBezTo>
                  <a:cubicBezTo>
                    <a:pt x="184" y="71"/>
                    <a:pt x="185" y="70"/>
                    <a:pt x="186" y="70"/>
                  </a:cubicBezTo>
                  <a:cubicBezTo>
                    <a:pt x="191" y="68"/>
                    <a:pt x="196" y="67"/>
                    <a:pt x="202" y="66"/>
                  </a:cubicBezTo>
                  <a:cubicBezTo>
                    <a:pt x="224" y="64"/>
                    <a:pt x="244" y="71"/>
                    <a:pt x="259" y="86"/>
                  </a:cubicBezTo>
                  <a:cubicBezTo>
                    <a:pt x="261" y="88"/>
                    <a:pt x="263" y="91"/>
                    <a:pt x="264" y="93"/>
                  </a:cubicBezTo>
                  <a:cubicBezTo>
                    <a:pt x="265" y="94"/>
                    <a:pt x="265" y="94"/>
                    <a:pt x="266" y="95"/>
                  </a:cubicBezTo>
                  <a:cubicBezTo>
                    <a:pt x="267" y="99"/>
                    <a:pt x="269" y="101"/>
                    <a:pt x="270" y="101"/>
                  </a:cubicBezTo>
                  <a:cubicBezTo>
                    <a:pt x="272" y="103"/>
                    <a:pt x="274" y="102"/>
                    <a:pt x="276" y="102"/>
                  </a:cubicBezTo>
                  <a:cubicBezTo>
                    <a:pt x="278" y="101"/>
                    <a:pt x="278" y="101"/>
                    <a:pt x="279" y="102"/>
                  </a:cubicBezTo>
                  <a:cubicBezTo>
                    <a:pt x="281" y="104"/>
                    <a:pt x="281" y="107"/>
                    <a:pt x="282" y="110"/>
                  </a:cubicBezTo>
                  <a:cubicBezTo>
                    <a:pt x="282" y="112"/>
                    <a:pt x="282" y="113"/>
                    <a:pt x="282" y="115"/>
                  </a:cubicBezTo>
                  <a:cubicBezTo>
                    <a:pt x="283" y="119"/>
                    <a:pt x="285" y="123"/>
                    <a:pt x="286" y="127"/>
                  </a:cubicBezTo>
                  <a:cubicBezTo>
                    <a:pt x="287" y="128"/>
                    <a:pt x="287" y="129"/>
                    <a:pt x="288" y="130"/>
                  </a:cubicBezTo>
                  <a:cubicBezTo>
                    <a:pt x="287" y="130"/>
                    <a:pt x="287" y="130"/>
                    <a:pt x="287" y="131"/>
                  </a:cubicBezTo>
                  <a:cubicBezTo>
                    <a:pt x="286" y="131"/>
                    <a:pt x="286" y="131"/>
                    <a:pt x="286" y="131"/>
                  </a:cubicBezTo>
                  <a:cubicBezTo>
                    <a:pt x="285" y="131"/>
                    <a:pt x="279" y="131"/>
                    <a:pt x="279" y="131"/>
                  </a:cubicBezTo>
                  <a:cubicBezTo>
                    <a:pt x="278" y="133"/>
                    <a:pt x="279" y="135"/>
                    <a:pt x="280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2" y="140"/>
                    <a:pt x="281" y="144"/>
                    <a:pt x="278" y="146"/>
                  </a:cubicBezTo>
                  <a:cubicBezTo>
                    <a:pt x="277" y="146"/>
                    <a:pt x="276" y="147"/>
                    <a:pt x="275" y="148"/>
                  </a:cubicBezTo>
                  <a:cubicBezTo>
                    <a:pt x="274" y="148"/>
                    <a:pt x="273" y="148"/>
                    <a:pt x="273" y="149"/>
                  </a:cubicBezTo>
                  <a:cubicBezTo>
                    <a:pt x="271" y="150"/>
                    <a:pt x="270" y="154"/>
                    <a:pt x="270" y="156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71" y="164"/>
                    <a:pt x="273" y="178"/>
                    <a:pt x="276" y="186"/>
                  </a:cubicBezTo>
                  <a:cubicBezTo>
                    <a:pt x="276" y="188"/>
                    <a:pt x="276" y="189"/>
                    <a:pt x="276" y="190"/>
                  </a:cubicBezTo>
                  <a:cubicBezTo>
                    <a:pt x="275" y="191"/>
                    <a:pt x="273" y="192"/>
                    <a:pt x="273" y="192"/>
                  </a:cubicBezTo>
                  <a:cubicBezTo>
                    <a:pt x="272" y="192"/>
                    <a:pt x="271" y="192"/>
                    <a:pt x="271" y="192"/>
                  </a:cubicBezTo>
                  <a:cubicBezTo>
                    <a:pt x="265" y="191"/>
                    <a:pt x="258" y="191"/>
                    <a:pt x="257" y="200"/>
                  </a:cubicBezTo>
                  <a:cubicBezTo>
                    <a:pt x="257" y="202"/>
                    <a:pt x="257" y="204"/>
                    <a:pt x="257" y="205"/>
                  </a:cubicBezTo>
                  <a:cubicBezTo>
                    <a:pt x="258" y="206"/>
                    <a:pt x="258" y="206"/>
                    <a:pt x="258" y="207"/>
                  </a:cubicBezTo>
                  <a:cubicBezTo>
                    <a:pt x="256" y="207"/>
                    <a:pt x="255" y="208"/>
                    <a:pt x="254" y="209"/>
                  </a:cubicBezTo>
                  <a:cubicBezTo>
                    <a:pt x="251" y="210"/>
                    <a:pt x="251" y="210"/>
                    <a:pt x="251" y="210"/>
                  </a:cubicBezTo>
                  <a:cubicBezTo>
                    <a:pt x="253" y="212"/>
                    <a:pt x="253" y="212"/>
                    <a:pt x="253" y="212"/>
                  </a:cubicBezTo>
                  <a:cubicBezTo>
                    <a:pt x="254" y="213"/>
                    <a:pt x="254" y="214"/>
                    <a:pt x="254" y="215"/>
                  </a:cubicBezTo>
                  <a:cubicBezTo>
                    <a:pt x="253" y="216"/>
                    <a:pt x="252" y="216"/>
                    <a:pt x="251" y="217"/>
                  </a:cubicBezTo>
                  <a:cubicBezTo>
                    <a:pt x="250" y="217"/>
                    <a:pt x="249" y="218"/>
                    <a:pt x="248" y="218"/>
                  </a:cubicBezTo>
                  <a:cubicBezTo>
                    <a:pt x="246" y="220"/>
                    <a:pt x="244" y="222"/>
                    <a:pt x="243" y="225"/>
                  </a:cubicBezTo>
                  <a:cubicBezTo>
                    <a:pt x="242" y="226"/>
                    <a:pt x="242" y="226"/>
                    <a:pt x="242" y="227"/>
                  </a:cubicBezTo>
                  <a:cubicBezTo>
                    <a:pt x="241" y="229"/>
                    <a:pt x="241" y="230"/>
                    <a:pt x="240" y="231"/>
                  </a:cubicBezTo>
                  <a:cubicBezTo>
                    <a:pt x="238" y="233"/>
                    <a:pt x="236" y="233"/>
                    <a:pt x="234" y="232"/>
                  </a:cubicBezTo>
                  <a:cubicBezTo>
                    <a:pt x="231" y="232"/>
                    <a:pt x="229" y="231"/>
                    <a:pt x="227" y="229"/>
                  </a:cubicBezTo>
                  <a:cubicBezTo>
                    <a:pt x="226" y="229"/>
                    <a:pt x="226" y="229"/>
                    <a:pt x="226" y="229"/>
                  </a:cubicBezTo>
                  <a:cubicBezTo>
                    <a:pt x="219" y="225"/>
                    <a:pt x="195" y="217"/>
                    <a:pt x="193" y="220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95" y="224"/>
                    <a:pt x="197" y="225"/>
                    <a:pt x="197" y="226"/>
                  </a:cubicBezTo>
                  <a:cubicBezTo>
                    <a:pt x="197" y="227"/>
                    <a:pt x="197" y="228"/>
                    <a:pt x="196" y="229"/>
                  </a:cubicBezTo>
                  <a:cubicBezTo>
                    <a:pt x="195" y="232"/>
                    <a:pt x="191" y="237"/>
                    <a:pt x="189" y="240"/>
                  </a:cubicBezTo>
                  <a:cubicBezTo>
                    <a:pt x="184" y="239"/>
                    <a:pt x="171" y="236"/>
                    <a:pt x="160" y="237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60" y="241"/>
                    <a:pt x="160" y="241"/>
                    <a:pt x="160" y="241"/>
                  </a:cubicBezTo>
                  <a:cubicBezTo>
                    <a:pt x="172" y="245"/>
                    <a:pt x="185" y="250"/>
                    <a:pt x="193" y="261"/>
                  </a:cubicBezTo>
                  <a:cubicBezTo>
                    <a:pt x="200" y="270"/>
                    <a:pt x="203" y="281"/>
                    <a:pt x="203" y="294"/>
                  </a:cubicBezTo>
                  <a:lnTo>
                    <a:pt x="203" y="296"/>
                  </a:lnTo>
                  <a:close/>
                  <a:moveTo>
                    <a:pt x="212" y="329"/>
                  </a:moveTo>
                  <a:cubicBezTo>
                    <a:pt x="215" y="318"/>
                    <a:pt x="215" y="301"/>
                    <a:pt x="213" y="283"/>
                  </a:cubicBezTo>
                  <a:cubicBezTo>
                    <a:pt x="223" y="301"/>
                    <a:pt x="230" y="313"/>
                    <a:pt x="233" y="323"/>
                  </a:cubicBezTo>
                  <a:cubicBezTo>
                    <a:pt x="226" y="325"/>
                    <a:pt x="219" y="327"/>
                    <a:pt x="212" y="329"/>
                  </a:cubicBezTo>
                  <a:close/>
                  <a:moveTo>
                    <a:pt x="242" y="319"/>
                  </a:moveTo>
                  <a:cubicBezTo>
                    <a:pt x="237" y="307"/>
                    <a:pt x="223" y="287"/>
                    <a:pt x="214" y="273"/>
                  </a:cubicBezTo>
                  <a:cubicBezTo>
                    <a:pt x="211" y="269"/>
                    <a:pt x="208" y="264"/>
                    <a:pt x="205" y="259"/>
                  </a:cubicBezTo>
                  <a:cubicBezTo>
                    <a:pt x="204" y="257"/>
                    <a:pt x="202" y="255"/>
                    <a:pt x="201" y="252"/>
                  </a:cubicBezTo>
                  <a:cubicBezTo>
                    <a:pt x="200" y="250"/>
                    <a:pt x="198" y="248"/>
                    <a:pt x="197" y="247"/>
                  </a:cubicBezTo>
                  <a:cubicBezTo>
                    <a:pt x="197" y="247"/>
                    <a:pt x="199" y="244"/>
                    <a:pt x="200" y="243"/>
                  </a:cubicBezTo>
                  <a:cubicBezTo>
                    <a:pt x="200" y="242"/>
                    <a:pt x="206" y="231"/>
                    <a:pt x="206" y="232"/>
                  </a:cubicBezTo>
                  <a:cubicBezTo>
                    <a:pt x="213" y="234"/>
                    <a:pt x="219" y="237"/>
                    <a:pt x="226" y="240"/>
                  </a:cubicBezTo>
                  <a:cubicBezTo>
                    <a:pt x="230" y="241"/>
                    <a:pt x="238" y="244"/>
                    <a:pt x="243" y="242"/>
                  </a:cubicBezTo>
                  <a:cubicBezTo>
                    <a:pt x="248" y="240"/>
                    <a:pt x="248" y="234"/>
                    <a:pt x="251" y="230"/>
                  </a:cubicBezTo>
                  <a:cubicBezTo>
                    <a:pt x="254" y="224"/>
                    <a:pt x="260" y="224"/>
                    <a:pt x="263" y="220"/>
                  </a:cubicBezTo>
                  <a:cubicBezTo>
                    <a:pt x="264" y="218"/>
                    <a:pt x="264" y="216"/>
                    <a:pt x="262" y="213"/>
                  </a:cubicBezTo>
                  <a:cubicBezTo>
                    <a:pt x="264" y="212"/>
                    <a:pt x="267" y="211"/>
                    <a:pt x="267" y="210"/>
                  </a:cubicBezTo>
                  <a:cubicBezTo>
                    <a:pt x="267" y="210"/>
                    <a:pt x="265" y="202"/>
                    <a:pt x="265" y="201"/>
                  </a:cubicBezTo>
                  <a:cubicBezTo>
                    <a:pt x="265" y="201"/>
                    <a:pt x="265" y="201"/>
                    <a:pt x="266" y="201"/>
                  </a:cubicBezTo>
                  <a:cubicBezTo>
                    <a:pt x="269" y="200"/>
                    <a:pt x="272" y="202"/>
                    <a:pt x="275" y="201"/>
                  </a:cubicBezTo>
                  <a:cubicBezTo>
                    <a:pt x="281" y="200"/>
                    <a:pt x="290" y="192"/>
                    <a:pt x="285" y="184"/>
                  </a:cubicBezTo>
                  <a:cubicBezTo>
                    <a:pt x="281" y="178"/>
                    <a:pt x="279" y="156"/>
                    <a:pt x="280" y="155"/>
                  </a:cubicBezTo>
                  <a:cubicBezTo>
                    <a:pt x="280" y="155"/>
                    <a:pt x="280" y="154"/>
                    <a:pt x="281" y="153"/>
                  </a:cubicBezTo>
                  <a:cubicBezTo>
                    <a:pt x="283" y="151"/>
                    <a:pt x="286" y="149"/>
                    <a:pt x="287" y="146"/>
                  </a:cubicBezTo>
                  <a:cubicBezTo>
                    <a:pt x="289" y="144"/>
                    <a:pt x="288" y="142"/>
                    <a:pt x="290" y="140"/>
                  </a:cubicBezTo>
                  <a:cubicBezTo>
                    <a:pt x="292" y="139"/>
                    <a:pt x="296" y="140"/>
                    <a:pt x="298" y="140"/>
                  </a:cubicBezTo>
                  <a:cubicBezTo>
                    <a:pt x="301" y="140"/>
                    <a:pt x="304" y="139"/>
                    <a:pt x="307" y="137"/>
                  </a:cubicBezTo>
                  <a:cubicBezTo>
                    <a:pt x="296" y="132"/>
                    <a:pt x="295" y="118"/>
                    <a:pt x="293" y="109"/>
                  </a:cubicBezTo>
                  <a:cubicBezTo>
                    <a:pt x="293" y="104"/>
                    <a:pt x="292" y="99"/>
                    <a:pt x="289" y="95"/>
                  </a:cubicBezTo>
                  <a:cubicBezTo>
                    <a:pt x="286" y="91"/>
                    <a:pt x="281" y="88"/>
                    <a:pt x="276" y="89"/>
                  </a:cubicBezTo>
                  <a:cubicBezTo>
                    <a:pt x="268" y="74"/>
                    <a:pt x="253" y="62"/>
                    <a:pt x="237" y="57"/>
                  </a:cubicBezTo>
                  <a:cubicBezTo>
                    <a:pt x="220" y="52"/>
                    <a:pt x="186" y="54"/>
                    <a:pt x="175" y="61"/>
                  </a:cubicBezTo>
                  <a:cubicBezTo>
                    <a:pt x="174" y="57"/>
                    <a:pt x="168" y="50"/>
                    <a:pt x="168" y="50"/>
                  </a:cubicBezTo>
                  <a:cubicBezTo>
                    <a:pt x="167" y="51"/>
                    <a:pt x="162" y="53"/>
                    <a:pt x="159" y="55"/>
                  </a:cubicBezTo>
                  <a:cubicBezTo>
                    <a:pt x="156" y="48"/>
                    <a:pt x="145" y="41"/>
                    <a:pt x="131" y="41"/>
                  </a:cubicBezTo>
                  <a:cubicBezTo>
                    <a:pt x="107" y="41"/>
                    <a:pt x="85" y="54"/>
                    <a:pt x="71" y="73"/>
                  </a:cubicBezTo>
                  <a:cubicBezTo>
                    <a:pt x="58" y="92"/>
                    <a:pt x="54" y="117"/>
                    <a:pt x="58" y="139"/>
                  </a:cubicBezTo>
                  <a:cubicBezTo>
                    <a:pt x="58" y="134"/>
                    <a:pt x="60" y="123"/>
                    <a:pt x="65" y="118"/>
                  </a:cubicBezTo>
                  <a:cubicBezTo>
                    <a:pt x="62" y="138"/>
                    <a:pt x="63" y="159"/>
                    <a:pt x="69" y="178"/>
                  </a:cubicBezTo>
                  <a:cubicBezTo>
                    <a:pt x="68" y="175"/>
                    <a:pt x="69" y="172"/>
                    <a:pt x="71" y="170"/>
                  </a:cubicBezTo>
                  <a:cubicBezTo>
                    <a:pt x="75" y="191"/>
                    <a:pt x="71" y="213"/>
                    <a:pt x="58" y="230"/>
                  </a:cubicBezTo>
                  <a:cubicBezTo>
                    <a:pt x="71" y="220"/>
                    <a:pt x="83" y="209"/>
                    <a:pt x="94" y="197"/>
                  </a:cubicBezTo>
                  <a:cubicBezTo>
                    <a:pt x="102" y="189"/>
                    <a:pt x="109" y="180"/>
                    <a:pt x="112" y="170"/>
                  </a:cubicBezTo>
                  <a:cubicBezTo>
                    <a:pt x="115" y="163"/>
                    <a:pt x="115" y="154"/>
                    <a:pt x="113" y="147"/>
                  </a:cubicBezTo>
                  <a:cubicBezTo>
                    <a:pt x="113" y="148"/>
                    <a:pt x="114" y="149"/>
                    <a:pt x="114" y="149"/>
                  </a:cubicBezTo>
                  <a:cubicBezTo>
                    <a:pt x="116" y="139"/>
                    <a:pt x="116" y="128"/>
                    <a:pt x="114" y="118"/>
                  </a:cubicBezTo>
                  <a:cubicBezTo>
                    <a:pt x="112" y="106"/>
                    <a:pt x="107" y="94"/>
                    <a:pt x="112" y="83"/>
                  </a:cubicBezTo>
                  <a:cubicBezTo>
                    <a:pt x="116" y="73"/>
                    <a:pt x="129" y="67"/>
                    <a:pt x="139" y="70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5" y="86"/>
                    <a:pt x="139" y="89"/>
                    <a:pt x="141" y="93"/>
                  </a:cubicBezTo>
                  <a:cubicBezTo>
                    <a:pt x="142" y="97"/>
                    <a:pt x="138" y="100"/>
                    <a:pt x="135" y="103"/>
                  </a:cubicBezTo>
                  <a:cubicBezTo>
                    <a:pt x="127" y="112"/>
                    <a:pt x="122" y="125"/>
                    <a:pt x="121" y="137"/>
                  </a:cubicBezTo>
                  <a:cubicBezTo>
                    <a:pt x="120" y="150"/>
                    <a:pt x="123" y="163"/>
                    <a:pt x="129" y="174"/>
                  </a:cubicBezTo>
                  <a:cubicBezTo>
                    <a:pt x="136" y="186"/>
                    <a:pt x="121" y="201"/>
                    <a:pt x="112" y="211"/>
                  </a:cubicBezTo>
                  <a:cubicBezTo>
                    <a:pt x="110" y="209"/>
                    <a:pt x="106" y="208"/>
                    <a:pt x="104" y="208"/>
                  </a:cubicBezTo>
                  <a:cubicBezTo>
                    <a:pt x="99" y="217"/>
                    <a:pt x="92" y="226"/>
                    <a:pt x="86" y="234"/>
                  </a:cubicBezTo>
                  <a:cubicBezTo>
                    <a:pt x="84" y="237"/>
                    <a:pt x="83" y="240"/>
                    <a:pt x="81" y="243"/>
                  </a:cubicBezTo>
                  <a:cubicBezTo>
                    <a:pt x="72" y="255"/>
                    <a:pt x="66" y="271"/>
                    <a:pt x="61" y="287"/>
                  </a:cubicBezTo>
                  <a:cubicBezTo>
                    <a:pt x="33" y="258"/>
                    <a:pt x="15" y="219"/>
                    <a:pt x="15" y="175"/>
                  </a:cubicBezTo>
                  <a:cubicBezTo>
                    <a:pt x="15" y="87"/>
                    <a:pt x="86" y="15"/>
                    <a:pt x="174" y="15"/>
                  </a:cubicBezTo>
                  <a:cubicBezTo>
                    <a:pt x="262" y="15"/>
                    <a:pt x="333" y="87"/>
                    <a:pt x="333" y="175"/>
                  </a:cubicBezTo>
                  <a:cubicBezTo>
                    <a:pt x="333" y="238"/>
                    <a:pt x="296" y="293"/>
                    <a:pt x="242" y="319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84330" y="3686976"/>
            <a:ext cx="5757671" cy="1717551"/>
            <a:chOff x="6284330" y="3686976"/>
            <a:chExt cx="5757671" cy="1717551"/>
          </a:xfrm>
        </p:grpSpPr>
        <p:sp>
          <p:nvSpPr>
            <p:cNvPr id="14" name="TextBox 13"/>
            <p:cNvSpPr txBox="1"/>
            <p:nvPr/>
          </p:nvSpPr>
          <p:spPr>
            <a:xfrm>
              <a:off x="7091164" y="4582365"/>
              <a:ext cx="484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Aging Population</a:t>
              </a:r>
              <a:endParaRPr lang="en-US" sz="1400" dirty="0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6284330" y="4627287"/>
              <a:ext cx="777240" cy="777240"/>
            </a:xfrm>
            <a:custGeom>
              <a:avLst/>
              <a:gdLst>
                <a:gd name="T0" fmla="*/ 34 w 348"/>
                <a:gd name="T1" fmla="*/ 277 h 348"/>
                <a:gd name="T2" fmla="*/ 44 w 348"/>
                <a:gd name="T3" fmla="*/ 290 h 348"/>
                <a:gd name="T4" fmla="*/ 174 w 348"/>
                <a:gd name="T5" fmla="*/ 348 h 348"/>
                <a:gd name="T6" fmla="*/ 174 w 348"/>
                <a:gd name="T7" fmla="*/ 0 h 348"/>
                <a:gd name="T8" fmla="*/ 174 w 348"/>
                <a:gd name="T9" fmla="*/ 333 h 348"/>
                <a:gd name="T10" fmla="*/ 96 w 348"/>
                <a:gd name="T11" fmla="*/ 204 h 348"/>
                <a:gd name="T12" fmla="*/ 108 w 348"/>
                <a:gd name="T13" fmla="*/ 184 h 348"/>
                <a:gd name="T14" fmla="*/ 119 w 348"/>
                <a:gd name="T15" fmla="*/ 127 h 348"/>
                <a:gd name="T16" fmla="*/ 106 w 348"/>
                <a:gd name="T17" fmla="*/ 117 h 348"/>
                <a:gd name="T18" fmla="*/ 111 w 348"/>
                <a:gd name="T19" fmla="*/ 88 h 348"/>
                <a:gd name="T20" fmla="*/ 133 w 348"/>
                <a:gd name="T21" fmla="*/ 64 h 348"/>
                <a:gd name="T22" fmla="*/ 204 w 348"/>
                <a:gd name="T23" fmla="*/ 45 h 348"/>
                <a:gd name="T24" fmla="*/ 204 w 348"/>
                <a:gd name="T25" fmla="*/ 46 h 348"/>
                <a:gd name="T26" fmla="*/ 156 w 348"/>
                <a:gd name="T27" fmla="*/ 101 h 348"/>
                <a:gd name="T28" fmla="*/ 166 w 348"/>
                <a:gd name="T29" fmla="*/ 145 h 348"/>
                <a:gd name="T30" fmla="*/ 157 w 348"/>
                <a:gd name="T31" fmla="*/ 122 h 348"/>
                <a:gd name="T32" fmla="*/ 246 w 348"/>
                <a:gd name="T33" fmla="*/ 126 h 348"/>
                <a:gd name="T34" fmla="*/ 256 w 348"/>
                <a:gd name="T35" fmla="*/ 164 h 348"/>
                <a:gd name="T36" fmla="*/ 227 w 348"/>
                <a:gd name="T37" fmla="*/ 199 h 348"/>
                <a:gd name="T38" fmla="*/ 212 w 348"/>
                <a:gd name="T39" fmla="*/ 206 h 348"/>
                <a:gd name="T40" fmla="*/ 147 w 348"/>
                <a:gd name="T41" fmla="*/ 218 h 348"/>
                <a:gd name="T42" fmla="*/ 144 w 348"/>
                <a:gd name="T43" fmla="*/ 228 h 348"/>
                <a:gd name="T44" fmla="*/ 198 w 348"/>
                <a:gd name="T45" fmla="*/ 287 h 348"/>
                <a:gd name="T46" fmla="*/ 220 w 348"/>
                <a:gd name="T47" fmla="*/ 326 h 348"/>
                <a:gd name="T48" fmla="*/ 227 w 348"/>
                <a:gd name="T49" fmla="*/ 304 h 348"/>
                <a:gd name="T50" fmla="*/ 190 w 348"/>
                <a:gd name="T51" fmla="*/ 241 h 348"/>
                <a:gd name="T52" fmla="*/ 184 w 348"/>
                <a:gd name="T53" fmla="*/ 219 h 348"/>
                <a:gd name="T54" fmla="*/ 205 w 348"/>
                <a:gd name="T55" fmla="*/ 218 h 348"/>
                <a:gd name="T56" fmla="*/ 247 w 348"/>
                <a:gd name="T57" fmla="*/ 216 h 348"/>
                <a:gd name="T58" fmla="*/ 249 w 348"/>
                <a:gd name="T59" fmla="*/ 180 h 348"/>
                <a:gd name="T60" fmla="*/ 269 w 348"/>
                <a:gd name="T61" fmla="*/ 166 h 348"/>
                <a:gd name="T62" fmla="*/ 266 w 348"/>
                <a:gd name="T63" fmla="*/ 152 h 348"/>
                <a:gd name="T64" fmla="*/ 283 w 348"/>
                <a:gd name="T65" fmla="*/ 113 h 348"/>
                <a:gd name="T66" fmla="*/ 260 w 348"/>
                <a:gd name="T67" fmla="*/ 121 h 348"/>
                <a:gd name="T68" fmla="*/ 125 w 348"/>
                <a:gd name="T69" fmla="*/ 52 h 348"/>
                <a:gd name="T70" fmla="*/ 99 w 348"/>
                <a:gd name="T71" fmla="*/ 87 h 348"/>
                <a:gd name="T72" fmla="*/ 105 w 348"/>
                <a:gd name="T73" fmla="*/ 132 h 348"/>
                <a:gd name="T74" fmla="*/ 100 w 348"/>
                <a:gd name="T75" fmla="*/ 167 h 348"/>
                <a:gd name="T76" fmla="*/ 86 w 348"/>
                <a:gd name="T77" fmla="*/ 180 h 348"/>
                <a:gd name="T78" fmla="*/ 54 w 348"/>
                <a:gd name="T79" fmla="*/ 230 h 348"/>
                <a:gd name="T80" fmla="*/ 174 w 348"/>
                <a:gd name="T81" fmla="*/ 15 h 348"/>
                <a:gd name="T82" fmla="*/ 258 w 348"/>
                <a:gd name="T83" fmla="*/ 133 h 348"/>
                <a:gd name="T84" fmla="*/ 261 w 348"/>
                <a:gd name="T85" fmla="*/ 14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348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13"/>
                    <a:pt x="12" y="248"/>
                    <a:pt x="34" y="277"/>
                  </a:cubicBezTo>
                  <a:cubicBezTo>
                    <a:pt x="35" y="279"/>
                    <a:pt x="36" y="281"/>
                    <a:pt x="37" y="282"/>
                  </a:cubicBezTo>
                  <a:cubicBezTo>
                    <a:pt x="38" y="283"/>
                    <a:pt x="39" y="284"/>
                    <a:pt x="40" y="285"/>
                  </a:cubicBezTo>
                  <a:cubicBezTo>
                    <a:pt x="41" y="287"/>
                    <a:pt x="43" y="288"/>
                    <a:pt x="44" y="290"/>
                  </a:cubicBezTo>
                  <a:cubicBezTo>
                    <a:pt x="74" y="324"/>
                    <a:pt x="117" y="345"/>
                    <a:pt x="164" y="348"/>
                  </a:cubicBezTo>
                  <a:cubicBezTo>
                    <a:pt x="166" y="348"/>
                    <a:pt x="168" y="348"/>
                    <a:pt x="169" y="348"/>
                  </a:cubicBezTo>
                  <a:cubicBezTo>
                    <a:pt x="171" y="348"/>
                    <a:pt x="172" y="348"/>
                    <a:pt x="174" y="348"/>
                  </a:cubicBezTo>
                  <a:cubicBezTo>
                    <a:pt x="196" y="348"/>
                    <a:pt x="217" y="344"/>
                    <a:pt x="237" y="337"/>
                  </a:cubicBezTo>
                  <a:cubicBezTo>
                    <a:pt x="302" y="312"/>
                    <a:pt x="348" y="248"/>
                    <a:pt x="348" y="174"/>
                  </a:cubicBezTo>
                  <a:cubicBezTo>
                    <a:pt x="348" y="78"/>
                    <a:pt x="270" y="0"/>
                    <a:pt x="174" y="0"/>
                  </a:cubicBezTo>
                  <a:close/>
                  <a:moveTo>
                    <a:pt x="198" y="287"/>
                  </a:moveTo>
                  <a:cubicBezTo>
                    <a:pt x="198" y="302"/>
                    <a:pt x="193" y="317"/>
                    <a:pt x="188" y="333"/>
                  </a:cubicBezTo>
                  <a:cubicBezTo>
                    <a:pt x="183" y="333"/>
                    <a:pt x="179" y="333"/>
                    <a:pt x="174" y="333"/>
                  </a:cubicBezTo>
                  <a:cubicBezTo>
                    <a:pt x="123" y="333"/>
                    <a:pt x="78" y="309"/>
                    <a:pt x="49" y="272"/>
                  </a:cubicBezTo>
                  <a:cubicBezTo>
                    <a:pt x="53" y="260"/>
                    <a:pt x="59" y="248"/>
                    <a:pt x="65" y="237"/>
                  </a:cubicBezTo>
                  <a:cubicBezTo>
                    <a:pt x="76" y="220"/>
                    <a:pt x="81" y="208"/>
                    <a:pt x="96" y="204"/>
                  </a:cubicBezTo>
                  <a:cubicBezTo>
                    <a:pt x="100" y="202"/>
                    <a:pt x="99" y="180"/>
                    <a:pt x="99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6" y="180"/>
                    <a:pt x="108" y="184"/>
                    <a:pt x="108" y="184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16" y="162"/>
                    <a:pt x="118" y="156"/>
                    <a:pt x="119" y="140"/>
                  </a:cubicBezTo>
                  <a:cubicBezTo>
                    <a:pt x="119" y="136"/>
                    <a:pt x="119" y="132"/>
                    <a:pt x="119" y="127"/>
                  </a:cubicBezTo>
                  <a:cubicBezTo>
                    <a:pt x="117" y="126"/>
                    <a:pt x="116" y="124"/>
                    <a:pt x="114" y="123"/>
                  </a:cubicBezTo>
                  <a:cubicBezTo>
                    <a:pt x="112" y="121"/>
                    <a:pt x="108" y="119"/>
                    <a:pt x="107" y="121"/>
                  </a:cubicBezTo>
                  <a:cubicBezTo>
                    <a:pt x="106" y="120"/>
                    <a:pt x="106" y="119"/>
                    <a:pt x="106" y="117"/>
                  </a:cubicBezTo>
                  <a:cubicBezTo>
                    <a:pt x="104" y="114"/>
                    <a:pt x="103" y="108"/>
                    <a:pt x="102" y="106"/>
                  </a:cubicBezTo>
                  <a:cubicBezTo>
                    <a:pt x="101" y="103"/>
                    <a:pt x="103" y="100"/>
                    <a:pt x="106" y="97"/>
                  </a:cubicBezTo>
                  <a:cubicBezTo>
                    <a:pt x="108" y="94"/>
                    <a:pt x="110" y="92"/>
                    <a:pt x="111" y="88"/>
                  </a:cubicBezTo>
                  <a:cubicBezTo>
                    <a:pt x="111" y="88"/>
                    <a:pt x="108" y="81"/>
                    <a:pt x="110" y="78"/>
                  </a:cubicBezTo>
                  <a:cubicBezTo>
                    <a:pt x="114" y="72"/>
                    <a:pt x="123" y="66"/>
                    <a:pt x="123" y="66"/>
                  </a:cubicBezTo>
                  <a:cubicBezTo>
                    <a:pt x="126" y="65"/>
                    <a:pt x="130" y="64"/>
                    <a:pt x="133" y="64"/>
                  </a:cubicBezTo>
                  <a:cubicBezTo>
                    <a:pt x="136" y="60"/>
                    <a:pt x="139" y="57"/>
                    <a:pt x="143" y="54"/>
                  </a:cubicBezTo>
                  <a:cubicBezTo>
                    <a:pt x="144" y="54"/>
                    <a:pt x="145" y="53"/>
                    <a:pt x="146" y="52"/>
                  </a:cubicBezTo>
                  <a:cubicBezTo>
                    <a:pt x="162" y="41"/>
                    <a:pt x="183" y="39"/>
                    <a:pt x="204" y="45"/>
                  </a:cubicBezTo>
                  <a:cubicBezTo>
                    <a:pt x="204" y="45"/>
                    <a:pt x="203" y="45"/>
                    <a:pt x="203" y="45"/>
                  </a:cubicBezTo>
                  <a:cubicBezTo>
                    <a:pt x="204" y="45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39" y="59"/>
                    <a:pt x="253" y="82"/>
                    <a:pt x="248" y="117"/>
                  </a:cubicBezTo>
                  <a:cubicBezTo>
                    <a:pt x="222" y="109"/>
                    <a:pt x="185" y="96"/>
                    <a:pt x="177" y="95"/>
                  </a:cubicBezTo>
                  <a:cubicBezTo>
                    <a:pt x="170" y="93"/>
                    <a:pt x="162" y="95"/>
                    <a:pt x="156" y="101"/>
                  </a:cubicBezTo>
                  <a:cubicBezTo>
                    <a:pt x="150" y="107"/>
                    <a:pt x="147" y="115"/>
                    <a:pt x="148" y="124"/>
                  </a:cubicBezTo>
                  <a:cubicBezTo>
                    <a:pt x="151" y="142"/>
                    <a:pt x="164" y="145"/>
                    <a:pt x="165" y="145"/>
                  </a:cubicBezTo>
                  <a:cubicBezTo>
                    <a:pt x="165" y="145"/>
                    <a:pt x="165" y="145"/>
                    <a:pt x="166" y="145"/>
                  </a:cubicBezTo>
                  <a:cubicBezTo>
                    <a:pt x="168" y="145"/>
                    <a:pt x="170" y="144"/>
                    <a:pt x="170" y="142"/>
                  </a:cubicBezTo>
                  <a:cubicBezTo>
                    <a:pt x="171" y="139"/>
                    <a:pt x="169" y="137"/>
                    <a:pt x="167" y="136"/>
                  </a:cubicBezTo>
                  <a:cubicBezTo>
                    <a:pt x="167" y="136"/>
                    <a:pt x="159" y="134"/>
                    <a:pt x="157" y="122"/>
                  </a:cubicBezTo>
                  <a:cubicBezTo>
                    <a:pt x="156" y="117"/>
                    <a:pt x="158" y="111"/>
                    <a:pt x="162" y="107"/>
                  </a:cubicBezTo>
                  <a:cubicBezTo>
                    <a:pt x="166" y="104"/>
                    <a:pt x="171" y="102"/>
                    <a:pt x="175" y="103"/>
                  </a:cubicBezTo>
                  <a:cubicBezTo>
                    <a:pt x="182" y="105"/>
                    <a:pt x="220" y="117"/>
                    <a:pt x="246" y="126"/>
                  </a:cubicBezTo>
                  <a:cubicBezTo>
                    <a:pt x="246" y="127"/>
                    <a:pt x="245" y="129"/>
                    <a:pt x="245" y="130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6"/>
                    <a:pt x="251" y="166"/>
                    <a:pt x="250" y="166"/>
                  </a:cubicBezTo>
                  <a:cubicBezTo>
                    <a:pt x="246" y="166"/>
                    <a:pt x="239" y="168"/>
                    <a:pt x="237" y="174"/>
                  </a:cubicBezTo>
                  <a:cubicBezTo>
                    <a:pt x="235" y="179"/>
                    <a:pt x="227" y="199"/>
                    <a:pt x="227" y="199"/>
                  </a:cubicBezTo>
                  <a:cubicBezTo>
                    <a:pt x="227" y="199"/>
                    <a:pt x="240" y="209"/>
                    <a:pt x="236" y="215"/>
                  </a:cubicBezTo>
                  <a:cubicBezTo>
                    <a:pt x="232" y="221"/>
                    <a:pt x="220" y="219"/>
                    <a:pt x="217" y="216"/>
                  </a:cubicBezTo>
                  <a:cubicBezTo>
                    <a:pt x="214" y="213"/>
                    <a:pt x="213" y="209"/>
                    <a:pt x="212" y="206"/>
                  </a:cubicBezTo>
                  <a:cubicBezTo>
                    <a:pt x="207" y="205"/>
                    <a:pt x="198" y="201"/>
                    <a:pt x="196" y="200"/>
                  </a:cubicBezTo>
                  <a:cubicBezTo>
                    <a:pt x="183" y="196"/>
                    <a:pt x="175" y="208"/>
                    <a:pt x="173" y="212"/>
                  </a:cubicBezTo>
                  <a:cubicBezTo>
                    <a:pt x="171" y="215"/>
                    <a:pt x="171" y="224"/>
                    <a:pt x="147" y="218"/>
                  </a:cubicBezTo>
                  <a:cubicBezTo>
                    <a:pt x="140" y="216"/>
                    <a:pt x="127" y="220"/>
                    <a:pt x="118" y="224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8" y="223"/>
                    <a:pt x="136" y="225"/>
                    <a:pt x="144" y="228"/>
                  </a:cubicBezTo>
                  <a:cubicBezTo>
                    <a:pt x="159" y="233"/>
                    <a:pt x="172" y="242"/>
                    <a:pt x="181" y="251"/>
                  </a:cubicBezTo>
                  <a:cubicBezTo>
                    <a:pt x="192" y="259"/>
                    <a:pt x="198" y="271"/>
                    <a:pt x="198" y="285"/>
                  </a:cubicBezTo>
                  <a:lnTo>
                    <a:pt x="198" y="287"/>
                  </a:lnTo>
                  <a:close/>
                  <a:moveTo>
                    <a:pt x="203" y="331"/>
                  </a:moveTo>
                  <a:cubicBezTo>
                    <a:pt x="205" y="324"/>
                    <a:pt x="209" y="304"/>
                    <a:pt x="210" y="297"/>
                  </a:cubicBezTo>
                  <a:cubicBezTo>
                    <a:pt x="212" y="302"/>
                    <a:pt x="219" y="320"/>
                    <a:pt x="220" y="326"/>
                  </a:cubicBezTo>
                  <a:cubicBezTo>
                    <a:pt x="217" y="328"/>
                    <a:pt x="206" y="330"/>
                    <a:pt x="203" y="331"/>
                  </a:cubicBezTo>
                  <a:close/>
                  <a:moveTo>
                    <a:pt x="233" y="322"/>
                  </a:moveTo>
                  <a:cubicBezTo>
                    <a:pt x="231" y="316"/>
                    <a:pt x="229" y="310"/>
                    <a:pt x="227" y="304"/>
                  </a:cubicBezTo>
                  <a:cubicBezTo>
                    <a:pt x="227" y="304"/>
                    <a:pt x="209" y="261"/>
                    <a:pt x="204" y="256"/>
                  </a:cubicBezTo>
                  <a:cubicBezTo>
                    <a:pt x="204" y="256"/>
                    <a:pt x="204" y="256"/>
                    <a:pt x="204" y="256"/>
                  </a:cubicBezTo>
                  <a:cubicBezTo>
                    <a:pt x="200" y="250"/>
                    <a:pt x="196" y="245"/>
                    <a:pt x="190" y="241"/>
                  </a:cubicBezTo>
                  <a:cubicBezTo>
                    <a:pt x="189" y="239"/>
                    <a:pt x="187" y="238"/>
                    <a:pt x="185" y="236"/>
                  </a:cubicBezTo>
                  <a:cubicBezTo>
                    <a:pt x="185" y="236"/>
                    <a:pt x="175" y="235"/>
                    <a:pt x="181" y="224"/>
                  </a:cubicBezTo>
                  <a:cubicBezTo>
                    <a:pt x="183" y="221"/>
                    <a:pt x="184" y="220"/>
                    <a:pt x="184" y="219"/>
                  </a:cubicBezTo>
                  <a:cubicBezTo>
                    <a:pt x="188" y="212"/>
                    <a:pt x="190" y="212"/>
                    <a:pt x="192" y="213"/>
                  </a:cubicBezTo>
                  <a:cubicBezTo>
                    <a:pt x="193" y="213"/>
                    <a:pt x="199" y="216"/>
                    <a:pt x="203" y="217"/>
                  </a:cubicBezTo>
                  <a:cubicBezTo>
                    <a:pt x="204" y="217"/>
                    <a:pt x="204" y="218"/>
                    <a:pt x="205" y="218"/>
                  </a:cubicBezTo>
                  <a:cubicBezTo>
                    <a:pt x="206" y="218"/>
                    <a:pt x="206" y="219"/>
                    <a:pt x="207" y="220"/>
                  </a:cubicBezTo>
                  <a:cubicBezTo>
                    <a:pt x="213" y="227"/>
                    <a:pt x="227" y="232"/>
                    <a:pt x="236" y="228"/>
                  </a:cubicBezTo>
                  <a:cubicBezTo>
                    <a:pt x="241" y="226"/>
                    <a:pt x="246" y="222"/>
                    <a:pt x="247" y="216"/>
                  </a:cubicBezTo>
                  <a:cubicBezTo>
                    <a:pt x="247" y="212"/>
                    <a:pt x="247" y="207"/>
                    <a:pt x="244" y="203"/>
                  </a:cubicBezTo>
                  <a:cubicBezTo>
                    <a:pt x="244" y="203"/>
                    <a:pt x="241" y="200"/>
                    <a:pt x="241" y="200"/>
                  </a:cubicBezTo>
                  <a:cubicBezTo>
                    <a:pt x="245" y="189"/>
                    <a:pt x="247" y="184"/>
                    <a:pt x="249" y="180"/>
                  </a:cubicBezTo>
                  <a:cubicBezTo>
                    <a:pt x="249" y="180"/>
                    <a:pt x="249" y="180"/>
                    <a:pt x="249" y="180"/>
                  </a:cubicBezTo>
                  <a:cubicBezTo>
                    <a:pt x="250" y="180"/>
                    <a:pt x="250" y="179"/>
                    <a:pt x="251" y="179"/>
                  </a:cubicBezTo>
                  <a:cubicBezTo>
                    <a:pt x="265" y="179"/>
                    <a:pt x="269" y="170"/>
                    <a:pt x="269" y="166"/>
                  </a:cubicBezTo>
                  <a:cubicBezTo>
                    <a:pt x="270" y="164"/>
                    <a:pt x="270" y="164"/>
                    <a:pt x="270" y="164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51"/>
                    <a:pt x="266" y="151"/>
                    <a:pt x="267" y="150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6" y="117"/>
                    <a:pt x="285" y="114"/>
                    <a:pt x="283" y="113"/>
                  </a:cubicBezTo>
                  <a:cubicBezTo>
                    <a:pt x="281" y="111"/>
                    <a:pt x="278" y="112"/>
                    <a:pt x="277" y="114"/>
                  </a:cubicBezTo>
                  <a:cubicBezTo>
                    <a:pt x="271" y="125"/>
                    <a:pt x="271" y="125"/>
                    <a:pt x="271" y="125"/>
                  </a:cubicBezTo>
                  <a:cubicBezTo>
                    <a:pt x="269" y="124"/>
                    <a:pt x="265" y="123"/>
                    <a:pt x="260" y="121"/>
                  </a:cubicBezTo>
                  <a:cubicBezTo>
                    <a:pt x="268" y="79"/>
                    <a:pt x="250" y="49"/>
                    <a:pt x="208" y="33"/>
                  </a:cubicBezTo>
                  <a:cubicBezTo>
                    <a:pt x="181" y="24"/>
                    <a:pt x="154" y="28"/>
                    <a:pt x="134" y="44"/>
                  </a:cubicBezTo>
                  <a:cubicBezTo>
                    <a:pt x="131" y="46"/>
                    <a:pt x="128" y="49"/>
                    <a:pt x="125" y="52"/>
                  </a:cubicBezTo>
                  <a:cubicBezTo>
                    <a:pt x="121" y="54"/>
                    <a:pt x="117" y="56"/>
                    <a:pt x="112" y="60"/>
                  </a:cubicBezTo>
                  <a:cubicBezTo>
                    <a:pt x="101" y="68"/>
                    <a:pt x="86" y="86"/>
                    <a:pt x="84" y="99"/>
                  </a:cubicBezTo>
                  <a:cubicBezTo>
                    <a:pt x="87" y="93"/>
                    <a:pt x="93" y="89"/>
                    <a:pt x="99" y="87"/>
                  </a:cubicBezTo>
                  <a:cubicBezTo>
                    <a:pt x="93" y="94"/>
                    <a:pt x="88" y="103"/>
                    <a:pt x="90" y="112"/>
                  </a:cubicBezTo>
                  <a:cubicBezTo>
                    <a:pt x="92" y="120"/>
                    <a:pt x="100" y="127"/>
                    <a:pt x="99" y="135"/>
                  </a:cubicBezTo>
                  <a:cubicBezTo>
                    <a:pt x="100" y="134"/>
                    <a:pt x="103" y="132"/>
                    <a:pt x="105" y="132"/>
                  </a:cubicBezTo>
                  <a:cubicBezTo>
                    <a:pt x="105" y="132"/>
                    <a:pt x="105" y="132"/>
                    <a:pt x="106" y="132"/>
                  </a:cubicBezTo>
                  <a:cubicBezTo>
                    <a:pt x="105" y="153"/>
                    <a:pt x="104" y="158"/>
                    <a:pt x="101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5"/>
                    <a:pt x="86" y="190"/>
                    <a:pt x="86" y="193"/>
                  </a:cubicBezTo>
                  <a:cubicBezTo>
                    <a:pt x="73" y="199"/>
                    <a:pt x="67" y="210"/>
                    <a:pt x="60" y="221"/>
                  </a:cubicBezTo>
                  <a:cubicBezTo>
                    <a:pt x="58" y="224"/>
                    <a:pt x="56" y="227"/>
                    <a:pt x="54" y="230"/>
                  </a:cubicBezTo>
                  <a:cubicBezTo>
                    <a:pt x="48" y="239"/>
                    <a:pt x="44" y="249"/>
                    <a:pt x="40" y="259"/>
                  </a:cubicBezTo>
                  <a:cubicBezTo>
                    <a:pt x="24" y="235"/>
                    <a:pt x="15" y="205"/>
                    <a:pt x="15" y="174"/>
                  </a:cubicBezTo>
                  <a:cubicBezTo>
                    <a:pt x="15" y="86"/>
                    <a:pt x="86" y="15"/>
                    <a:pt x="174" y="15"/>
                  </a:cubicBezTo>
                  <a:cubicBezTo>
                    <a:pt x="262" y="15"/>
                    <a:pt x="333" y="86"/>
                    <a:pt x="333" y="174"/>
                  </a:cubicBezTo>
                  <a:cubicBezTo>
                    <a:pt x="333" y="241"/>
                    <a:pt x="292" y="299"/>
                    <a:pt x="233" y="322"/>
                  </a:cubicBezTo>
                  <a:close/>
                  <a:moveTo>
                    <a:pt x="258" y="133"/>
                  </a:moveTo>
                  <a:cubicBezTo>
                    <a:pt x="258" y="132"/>
                    <a:pt x="258" y="131"/>
                    <a:pt x="259" y="130"/>
                  </a:cubicBezTo>
                  <a:cubicBezTo>
                    <a:pt x="262" y="131"/>
                    <a:pt x="265" y="132"/>
                    <a:pt x="267" y="133"/>
                  </a:cubicBezTo>
                  <a:cubicBezTo>
                    <a:pt x="261" y="142"/>
                    <a:pt x="261" y="142"/>
                    <a:pt x="261" y="142"/>
                  </a:cubicBezTo>
                  <a:lnTo>
                    <a:pt x="258" y="133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1164" y="4881307"/>
              <a:ext cx="4688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Facing clinical and fiscal challenges resulting from aging individuals and caregivers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91164" y="4001962"/>
              <a:ext cx="49508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Ensuring viable facilities and workforce; Addressing growing population of individuals involved with court systems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1164" y="3686976"/>
              <a:ext cx="484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accent5"/>
                  </a:solidFill>
                </a:rPr>
                <a:t>Forensic Population</a:t>
              </a:r>
              <a:endParaRPr lang="en-US" sz="1400" dirty="0"/>
            </a:p>
          </p:txBody>
        </p:sp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6284330" y="3724649"/>
              <a:ext cx="777240" cy="777240"/>
            </a:xfrm>
            <a:custGeom>
              <a:avLst/>
              <a:gdLst>
                <a:gd name="T0" fmla="*/ 334 w 349"/>
                <a:gd name="T1" fmla="*/ 174 h 348"/>
                <a:gd name="T2" fmla="*/ 15 w 349"/>
                <a:gd name="T3" fmla="*/ 174 h 348"/>
                <a:gd name="T4" fmla="*/ 174 w 349"/>
                <a:gd name="T5" fmla="*/ 0 h 348"/>
                <a:gd name="T6" fmla="*/ 174 w 349"/>
                <a:gd name="T7" fmla="*/ 348 h 348"/>
                <a:gd name="T8" fmla="*/ 174 w 349"/>
                <a:gd name="T9" fmla="*/ 0 h 348"/>
                <a:gd name="T10" fmla="*/ 50 w 349"/>
                <a:gd name="T11" fmla="*/ 232 h 348"/>
                <a:gd name="T12" fmla="*/ 105 w 349"/>
                <a:gd name="T13" fmla="*/ 255 h 348"/>
                <a:gd name="T14" fmla="*/ 75 w 349"/>
                <a:gd name="T15" fmla="*/ 199 h 348"/>
                <a:gd name="T16" fmla="*/ 114 w 349"/>
                <a:gd name="T17" fmla="*/ 248 h 348"/>
                <a:gd name="T18" fmla="*/ 112 w 349"/>
                <a:gd name="T19" fmla="*/ 264 h 348"/>
                <a:gd name="T20" fmla="*/ 80 w 349"/>
                <a:gd name="T21" fmla="*/ 289 h 348"/>
                <a:gd name="T22" fmla="*/ 41 w 349"/>
                <a:gd name="T23" fmla="*/ 239 h 348"/>
                <a:gd name="T24" fmla="*/ 43 w 349"/>
                <a:gd name="T25" fmla="*/ 223 h 348"/>
                <a:gd name="T26" fmla="*/ 75 w 349"/>
                <a:gd name="T27" fmla="*/ 199 h 348"/>
                <a:gd name="T28" fmla="*/ 249 w 349"/>
                <a:gd name="T29" fmla="*/ 225 h 348"/>
                <a:gd name="T30" fmla="*/ 207 w 349"/>
                <a:gd name="T31" fmla="*/ 190 h 348"/>
                <a:gd name="T32" fmla="*/ 205 w 349"/>
                <a:gd name="T33" fmla="*/ 171 h 348"/>
                <a:gd name="T34" fmla="*/ 107 w 349"/>
                <a:gd name="T35" fmla="*/ 234 h 348"/>
                <a:gd name="T36" fmla="*/ 181 w 349"/>
                <a:gd name="T37" fmla="*/ 150 h 348"/>
                <a:gd name="T38" fmla="*/ 88 w 349"/>
                <a:gd name="T39" fmla="*/ 209 h 348"/>
                <a:gd name="T40" fmla="*/ 169 w 349"/>
                <a:gd name="T41" fmla="*/ 125 h 348"/>
                <a:gd name="T42" fmla="*/ 128 w 349"/>
                <a:gd name="T43" fmla="*/ 89 h 348"/>
                <a:gd name="T44" fmla="*/ 236 w 349"/>
                <a:gd name="T45" fmla="*/ 73 h 348"/>
                <a:gd name="T46" fmla="*/ 273 w 349"/>
                <a:gd name="T47" fmla="*/ 138 h 348"/>
                <a:gd name="T48" fmla="*/ 314 w 349"/>
                <a:gd name="T49" fmla="*/ 174 h 348"/>
                <a:gd name="T50" fmla="*/ 216 w 349"/>
                <a:gd name="T51" fmla="*/ 71 h 348"/>
                <a:gd name="T52" fmla="*/ 148 w 349"/>
                <a:gd name="T53" fmla="*/ 91 h 348"/>
                <a:gd name="T54" fmla="*/ 167 w 349"/>
                <a:gd name="T55" fmla="*/ 109 h 348"/>
                <a:gd name="T56" fmla="*/ 232 w 349"/>
                <a:gd name="T57" fmla="*/ 181 h 348"/>
                <a:gd name="T58" fmla="*/ 211 w 349"/>
                <a:gd name="T59" fmla="*/ 82 h 348"/>
                <a:gd name="T60" fmla="*/ 232 w 349"/>
                <a:gd name="T61" fmla="*/ 181 h 348"/>
                <a:gd name="T62" fmla="*/ 279 w 349"/>
                <a:gd name="T63" fmla="*/ 152 h 348"/>
                <a:gd name="T64" fmla="*/ 231 w 349"/>
                <a:gd name="T65" fmla="*/ 189 h 348"/>
                <a:gd name="T66" fmla="*/ 243 w 349"/>
                <a:gd name="T67" fmla="*/ 21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9" h="348">
                  <a:moveTo>
                    <a:pt x="174" y="15"/>
                  </a:moveTo>
                  <a:cubicBezTo>
                    <a:pt x="262" y="15"/>
                    <a:pt x="334" y="86"/>
                    <a:pt x="334" y="174"/>
                  </a:cubicBezTo>
                  <a:cubicBezTo>
                    <a:pt x="334" y="262"/>
                    <a:pt x="262" y="333"/>
                    <a:pt x="174" y="333"/>
                  </a:cubicBezTo>
                  <a:cubicBezTo>
                    <a:pt x="87" y="333"/>
                    <a:pt x="15" y="262"/>
                    <a:pt x="15" y="174"/>
                  </a:cubicBezTo>
                  <a:cubicBezTo>
                    <a:pt x="15" y="86"/>
                    <a:pt x="87" y="15"/>
                    <a:pt x="174" y="15"/>
                  </a:cubicBezTo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70"/>
                    <a:pt x="78" y="348"/>
                    <a:pt x="174" y="348"/>
                  </a:cubicBezTo>
                  <a:cubicBezTo>
                    <a:pt x="271" y="348"/>
                    <a:pt x="349" y="270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  <a:moveTo>
                    <a:pt x="73" y="215"/>
                  </a:moveTo>
                  <a:cubicBezTo>
                    <a:pt x="50" y="232"/>
                    <a:pt x="50" y="232"/>
                    <a:pt x="50" y="232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73" y="215"/>
                    <a:pt x="73" y="215"/>
                    <a:pt x="73" y="215"/>
                  </a:cubicBezTo>
                  <a:moveTo>
                    <a:pt x="75" y="199"/>
                  </a:moveTo>
                  <a:cubicBezTo>
                    <a:pt x="82" y="208"/>
                    <a:pt x="82" y="208"/>
                    <a:pt x="82" y="208"/>
                  </a:cubicBezTo>
                  <a:cubicBezTo>
                    <a:pt x="114" y="248"/>
                    <a:pt x="114" y="248"/>
                    <a:pt x="114" y="248"/>
                  </a:cubicBezTo>
                  <a:cubicBezTo>
                    <a:pt x="121" y="257"/>
                    <a:pt x="121" y="257"/>
                    <a:pt x="121" y="257"/>
                  </a:cubicBezTo>
                  <a:cubicBezTo>
                    <a:pt x="112" y="264"/>
                    <a:pt x="112" y="264"/>
                    <a:pt x="112" y="264"/>
                  </a:cubicBezTo>
                  <a:cubicBezTo>
                    <a:pt x="89" y="282"/>
                    <a:pt x="89" y="282"/>
                    <a:pt x="89" y="282"/>
                  </a:cubicBezTo>
                  <a:cubicBezTo>
                    <a:pt x="80" y="289"/>
                    <a:pt x="80" y="289"/>
                    <a:pt x="80" y="289"/>
                  </a:cubicBezTo>
                  <a:cubicBezTo>
                    <a:pt x="73" y="280"/>
                    <a:pt x="73" y="280"/>
                    <a:pt x="73" y="280"/>
                  </a:cubicBezTo>
                  <a:cubicBezTo>
                    <a:pt x="41" y="239"/>
                    <a:pt x="41" y="239"/>
                    <a:pt x="41" y="239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75" y="199"/>
                    <a:pt x="75" y="199"/>
                    <a:pt x="75" y="199"/>
                  </a:cubicBezTo>
                  <a:close/>
                  <a:moveTo>
                    <a:pt x="314" y="174"/>
                  </a:moveTo>
                  <a:cubicBezTo>
                    <a:pt x="249" y="225"/>
                    <a:pt x="249" y="225"/>
                    <a:pt x="249" y="225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07" y="234"/>
                    <a:pt x="107" y="234"/>
                    <a:pt x="107" y="234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88" y="209"/>
                    <a:pt x="88" y="209"/>
                    <a:pt x="88" y="209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73" y="138"/>
                    <a:pt x="273" y="138"/>
                    <a:pt x="273" y="138"/>
                  </a:cubicBezTo>
                  <a:cubicBezTo>
                    <a:pt x="281" y="132"/>
                    <a:pt x="281" y="132"/>
                    <a:pt x="281" y="132"/>
                  </a:cubicBezTo>
                  <a:lnTo>
                    <a:pt x="314" y="174"/>
                  </a:lnTo>
                  <a:close/>
                  <a:moveTo>
                    <a:pt x="212" y="74"/>
                  </a:moveTo>
                  <a:cubicBezTo>
                    <a:pt x="216" y="71"/>
                    <a:pt x="216" y="71"/>
                    <a:pt x="216" y="7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7" y="109"/>
                    <a:pt x="167" y="109"/>
                    <a:pt x="167" y="109"/>
                  </a:cubicBezTo>
                  <a:lnTo>
                    <a:pt x="212" y="74"/>
                  </a:lnTo>
                  <a:close/>
                  <a:moveTo>
                    <a:pt x="232" y="181"/>
                  </a:moveTo>
                  <a:cubicBezTo>
                    <a:pt x="267" y="153"/>
                    <a:pt x="267" y="153"/>
                    <a:pt x="267" y="153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175" y="110"/>
                    <a:pt x="175" y="110"/>
                    <a:pt x="175" y="110"/>
                  </a:cubicBezTo>
                  <a:lnTo>
                    <a:pt x="232" y="181"/>
                  </a:lnTo>
                  <a:close/>
                  <a:moveTo>
                    <a:pt x="294" y="172"/>
                  </a:moveTo>
                  <a:cubicBezTo>
                    <a:pt x="279" y="152"/>
                    <a:pt x="279" y="152"/>
                    <a:pt x="279" y="152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31" y="189"/>
                    <a:pt x="231" y="189"/>
                    <a:pt x="231" y="189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3" y="212"/>
                    <a:pt x="243" y="212"/>
                    <a:pt x="243" y="212"/>
                  </a:cubicBezTo>
                  <a:lnTo>
                    <a:pt x="294" y="172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5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61" y="16783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Then: 2009…A New Department is Formed</a:t>
            </a:r>
          </a:p>
        </p:txBody>
      </p:sp>
      <p:sp>
        <p:nvSpPr>
          <p:cNvPr id="84" name="Rectangle 83"/>
          <p:cNvSpPr/>
          <p:nvPr/>
        </p:nvSpPr>
        <p:spPr>
          <a:xfrm>
            <a:off x="0" y="1192434"/>
            <a:ext cx="12191999" cy="57417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24000">
                <a:schemeClr val="bg1">
                  <a:lumMod val="75000"/>
                </a:schemeClr>
              </a:gs>
              <a:gs pos="47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12046" y="2413337"/>
            <a:ext cx="3367909" cy="3118792"/>
            <a:chOff x="4412046" y="2413337"/>
            <a:chExt cx="3367909" cy="3118792"/>
          </a:xfrm>
        </p:grpSpPr>
        <p:sp>
          <p:nvSpPr>
            <p:cNvPr id="3" name="Oval 2"/>
            <p:cNvSpPr/>
            <p:nvPr/>
          </p:nvSpPr>
          <p:spPr>
            <a:xfrm>
              <a:off x="4412046" y="2413337"/>
              <a:ext cx="3367909" cy="31187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24219" y="2794902"/>
              <a:ext cx="24381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/>
                <a:t>ACKNOWLEDGEMENT</a:t>
              </a:r>
              <a:endParaRPr lang="en-US" sz="1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05725" y="2480640"/>
            <a:ext cx="3045083" cy="1512824"/>
            <a:chOff x="1167706" y="1408517"/>
            <a:chExt cx="3045083" cy="13643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F42885-E8D0-CE49-A865-5F452A8D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252" y="1408517"/>
              <a:ext cx="1195537" cy="1364319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1167706" y="1790472"/>
              <a:ext cx="1849546" cy="54244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365467" y="2700878"/>
            <a:ext cx="3058251" cy="916336"/>
            <a:chOff x="965533" y="2966245"/>
            <a:chExt cx="3058251" cy="9163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B76C4B-3174-2D49-B6D6-555082FF4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33" y="2966245"/>
              <a:ext cx="1890023" cy="548251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>
            <a:xfrm flipH="1" flipV="1">
              <a:off x="2855558" y="3365771"/>
              <a:ext cx="1168226" cy="51681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90737" y="4317292"/>
            <a:ext cx="2807942" cy="1277248"/>
            <a:chOff x="1194331" y="3715236"/>
            <a:chExt cx="2807942" cy="12772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9E0D3A-363F-4049-B0E6-0AEDD65D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4331" y="3715236"/>
              <a:ext cx="1432427" cy="1277248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H="1">
              <a:off x="2633928" y="3968027"/>
              <a:ext cx="1368345" cy="26786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7369767" y="5004356"/>
            <a:ext cx="1590949" cy="1394030"/>
            <a:chOff x="1932727" y="4855429"/>
            <a:chExt cx="1590949" cy="13940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7229719-9A10-6C44-B82F-F51750B8E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0233" y="5517727"/>
              <a:ext cx="1523443" cy="731732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1932727" y="4855429"/>
              <a:ext cx="606008" cy="55785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65603" y="5562208"/>
            <a:ext cx="1598969" cy="1116795"/>
            <a:chOff x="8931918" y="2412389"/>
            <a:chExt cx="1598969" cy="11167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2DB46E-C46D-F04C-9AB9-4DA64F526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1918" y="2729699"/>
              <a:ext cx="1598969" cy="799485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9375476" y="2412389"/>
              <a:ext cx="0" cy="26549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181634" y="3505662"/>
            <a:ext cx="3221032" cy="664683"/>
            <a:chOff x="8409565" y="3805594"/>
            <a:chExt cx="3221032" cy="66468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6EA6B8-3E81-3B46-9CA9-ACE74C4D5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09565" y="3805594"/>
              <a:ext cx="1730153" cy="664683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>
              <a:stCxn id="3" idx="2"/>
            </p:cNvCxnSpPr>
            <p:nvPr/>
          </p:nvCxnSpPr>
          <p:spPr>
            <a:xfrm flipH="1" flipV="1">
              <a:off x="10204196" y="4271775"/>
              <a:ext cx="1426401" cy="4069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798716" y="4012532"/>
            <a:ext cx="2133386" cy="1601899"/>
            <a:chOff x="7154974" y="4841941"/>
            <a:chExt cx="2133386" cy="16018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C457042-F9E2-F643-BEA0-0E09167B1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8492" y="5091128"/>
              <a:ext cx="1099868" cy="1352712"/>
            </a:xfrm>
            <a:prstGeom prst="rect">
              <a:avLst/>
            </a:prstGeom>
          </p:spPr>
        </p:pic>
        <p:cxnSp>
          <p:nvCxnSpPr>
            <p:cNvPr id="56" name="Straight Arrow Connector 55"/>
            <p:cNvCxnSpPr>
              <a:stCxn id="3" idx="6"/>
            </p:cNvCxnSpPr>
            <p:nvPr/>
          </p:nvCxnSpPr>
          <p:spPr>
            <a:xfrm>
              <a:off x="7154974" y="4841941"/>
              <a:ext cx="986273" cy="1578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133703" y="1324721"/>
            <a:ext cx="2605723" cy="1393301"/>
            <a:chOff x="7206038" y="1579394"/>
            <a:chExt cx="2605723" cy="13933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485C30B-429E-D94D-A617-FA49D847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6353" y="1579394"/>
              <a:ext cx="1565408" cy="1022565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 flipV="1">
              <a:off x="7206038" y="2211098"/>
              <a:ext cx="962805" cy="76159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3B1E680-69CD-A745-88BE-A2867B00E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5425" y="1259109"/>
            <a:ext cx="1581150" cy="997122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2957761" y="1627530"/>
            <a:ext cx="1805675" cy="1366883"/>
            <a:chOff x="4521669" y="5802745"/>
            <a:chExt cx="1805675" cy="13668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E63A2A3-33E7-184A-BB6D-154BF51ED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21669" y="5802745"/>
              <a:ext cx="1094323" cy="950111"/>
            </a:xfrm>
            <a:prstGeom prst="rect">
              <a:avLst/>
            </a:prstGeom>
          </p:spPr>
        </p:pic>
        <p:cxnSp>
          <p:nvCxnSpPr>
            <p:cNvPr id="68" name="Straight Arrow Connector 67"/>
            <p:cNvCxnSpPr/>
            <p:nvPr/>
          </p:nvCxnSpPr>
          <p:spPr>
            <a:xfrm flipH="1" flipV="1">
              <a:off x="5736116" y="6609467"/>
              <a:ext cx="591228" cy="560161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756686" y="5075392"/>
            <a:ext cx="2148579" cy="1544159"/>
            <a:chOff x="5987760" y="5376561"/>
            <a:chExt cx="2148579" cy="142639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787F17-FE28-7B41-9AB7-62BB3F9A1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7760" y="5976298"/>
              <a:ext cx="1639759" cy="826655"/>
            </a:xfrm>
            <a:prstGeom prst="rect">
              <a:avLst/>
            </a:prstGeom>
          </p:spPr>
        </p:pic>
        <p:cxnSp>
          <p:nvCxnSpPr>
            <p:cNvPr id="71" name="Straight Arrow Connector 70"/>
            <p:cNvCxnSpPr>
              <a:stCxn id="3" idx="3"/>
            </p:cNvCxnSpPr>
            <p:nvPr/>
          </p:nvCxnSpPr>
          <p:spPr>
            <a:xfrm flipH="1">
              <a:off x="7225338" y="5376561"/>
              <a:ext cx="911001" cy="59973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628023" y="3214813"/>
            <a:ext cx="29208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Inconsistent and fragmented system</a:t>
            </a:r>
          </a:p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Underfunded </a:t>
            </a:r>
          </a:p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Lacked accountability</a:t>
            </a:r>
          </a:p>
          <a:p>
            <a:pPr marL="457200" indent="-220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Poor customer service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6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3184"/>
            <a:ext cx="12192000" cy="56742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57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145205"/>
            <a:ext cx="111929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89C1B"/>
                </a:solidFill>
              </a:rPr>
              <a:t>Now: OUR ACHIEVEMENT</a:t>
            </a:r>
          </a:p>
        </p:txBody>
      </p:sp>
      <p:sp>
        <p:nvSpPr>
          <p:cNvPr id="14" name="Oval 13"/>
          <p:cNvSpPr/>
          <p:nvPr/>
        </p:nvSpPr>
        <p:spPr>
          <a:xfrm>
            <a:off x="4544661" y="2417257"/>
            <a:ext cx="3330810" cy="310509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93800" y="2459567"/>
            <a:ext cx="3350861" cy="2022530"/>
            <a:chOff x="2703862" y="1185686"/>
            <a:chExt cx="3517823" cy="2058750"/>
          </a:xfrm>
        </p:grpSpPr>
        <p:cxnSp>
          <p:nvCxnSpPr>
            <p:cNvPr id="30" name="Straight Arrow Connector 29"/>
            <p:cNvCxnSpPr>
              <a:stCxn id="14" idx="2"/>
              <a:endCxn id="37" idx="3"/>
            </p:cNvCxnSpPr>
            <p:nvPr/>
          </p:nvCxnSpPr>
          <p:spPr>
            <a:xfrm flipH="1" flipV="1">
              <a:off x="4211362" y="2215061"/>
              <a:ext cx="2010323" cy="480861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3862" y="1185686"/>
              <a:ext cx="1507500" cy="20587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5878" y="4758957"/>
            <a:ext cx="4313555" cy="1199312"/>
            <a:chOff x="841252" y="2958058"/>
            <a:chExt cx="4464698" cy="1332800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2982397" y="2958058"/>
              <a:ext cx="2323553" cy="799266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252" y="3075858"/>
              <a:ext cx="1935000" cy="1215000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/>
          <p:nvPr/>
        </p:nvCxnSpPr>
        <p:spPr>
          <a:xfrm>
            <a:off x="6959570" y="5405581"/>
            <a:ext cx="1016366" cy="464829"/>
          </a:xfrm>
          <a:prstGeom prst="straightConnector1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869" y="5958269"/>
            <a:ext cx="2295000" cy="855000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5619756" y="1258747"/>
            <a:ext cx="1345930" cy="1260000"/>
            <a:chOff x="5619756" y="1258747"/>
            <a:chExt cx="1345930" cy="1260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/>
            <a:srcRect l="75248"/>
            <a:stretch/>
          </p:blipFill>
          <p:spPr>
            <a:xfrm>
              <a:off x="5619756" y="1258747"/>
              <a:ext cx="1345930" cy="126000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>
              <a:stCxn id="14" idx="0"/>
            </p:cNvCxnSpPr>
            <p:nvPr/>
          </p:nvCxnSpPr>
          <p:spPr>
            <a:xfrm flipV="1">
              <a:off x="6210066" y="2280035"/>
              <a:ext cx="0" cy="13722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53911" y="5203681"/>
            <a:ext cx="3923197" cy="1663801"/>
            <a:chOff x="4323156" y="5123711"/>
            <a:chExt cx="3923197" cy="1663801"/>
          </a:xfrm>
        </p:grpSpPr>
        <p:cxnSp>
          <p:nvCxnSpPr>
            <p:cNvPr id="34" name="Straight Arrow Connector 33"/>
            <p:cNvCxnSpPr>
              <a:endCxn id="41" idx="0"/>
            </p:cNvCxnSpPr>
            <p:nvPr/>
          </p:nvCxnSpPr>
          <p:spPr>
            <a:xfrm flipH="1">
              <a:off x="6284755" y="5123711"/>
              <a:ext cx="674284" cy="403801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/>
            <a:srcRect r="24024"/>
            <a:stretch/>
          </p:blipFill>
          <p:spPr>
            <a:xfrm>
              <a:off x="4323156" y="5527512"/>
              <a:ext cx="3923197" cy="1260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707442" y="4661890"/>
            <a:ext cx="4296903" cy="1208520"/>
            <a:chOff x="7056897" y="4147882"/>
            <a:chExt cx="4296903" cy="120852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7056897" y="4147882"/>
              <a:ext cx="1301091" cy="591013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453" y="4249736"/>
              <a:ext cx="2895347" cy="1106666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189" y="3262360"/>
            <a:ext cx="2597204" cy="1495359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14" idx="1"/>
          </p:cNvCxnSpPr>
          <p:nvPr/>
        </p:nvCxnSpPr>
        <p:spPr>
          <a:xfrm flipH="1" flipV="1">
            <a:off x="4085133" y="2237567"/>
            <a:ext cx="947314" cy="634420"/>
          </a:xfrm>
          <a:prstGeom prst="straightConnector1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735" y="1285291"/>
            <a:ext cx="1879225" cy="1078244"/>
          </a:xfrm>
          <a:prstGeom prst="rect">
            <a:avLst/>
          </a:prstGeom>
        </p:spPr>
      </p:pic>
      <p:grpSp>
        <p:nvGrpSpPr>
          <p:cNvPr id="177" name="Group 176"/>
          <p:cNvGrpSpPr/>
          <p:nvPr/>
        </p:nvGrpSpPr>
        <p:grpSpPr>
          <a:xfrm>
            <a:off x="7875471" y="3221270"/>
            <a:ext cx="4590607" cy="1260827"/>
            <a:chOff x="7875471" y="3221270"/>
            <a:chExt cx="4590607" cy="1260827"/>
          </a:xfrm>
        </p:grpSpPr>
        <p:cxnSp>
          <p:nvCxnSpPr>
            <p:cNvPr id="43" name="Straight Arrow Connector 42"/>
            <p:cNvCxnSpPr>
              <a:stCxn id="14" idx="6"/>
            </p:cNvCxnSpPr>
            <p:nvPr/>
          </p:nvCxnSpPr>
          <p:spPr>
            <a:xfrm flipV="1">
              <a:off x="7875471" y="3903221"/>
              <a:ext cx="1133062" cy="665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998" y="3221270"/>
              <a:ext cx="3357080" cy="1260827"/>
            </a:xfrm>
            <a:prstGeom prst="rect">
              <a:avLst/>
            </a:prstGeom>
          </p:spPr>
        </p:pic>
      </p:grpSp>
      <p:grpSp>
        <p:nvGrpSpPr>
          <p:cNvPr id="176" name="Group 175"/>
          <p:cNvGrpSpPr/>
          <p:nvPr/>
        </p:nvGrpSpPr>
        <p:grpSpPr>
          <a:xfrm>
            <a:off x="7387685" y="1241079"/>
            <a:ext cx="3441453" cy="1715653"/>
            <a:chOff x="7387685" y="1241079"/>
            <a:chExt cx="3441453" cy="1715653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018" y="1241079"/>
              <a:ext cx="2600120" cy="1715653"/>
            </a:xfrm>
            <a:prstGeom prst="rect">
              <a:avLst/>
            </a:prstGeom>
          </p:spPr>
        </p:pic>
        <p:cxnSp>
          <p:nvCxnSpPr>
            <p:cNvPr id="143" name="Straight Arrow Connector 142"/>
            <p:cNvCxnSpPr>
              <a:stCxn id="14" idx="7"/>
            </p:cNvCxnSpPr>
            <p:nvPr/>
          </p:nvCxnSpPr>
          <p:spPr>
            <a:xfrm flipV="1">
              <a:off x="7387685" y="2111960"/>
              <a:ext cx="766408" cy="760027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3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Chair’s Report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Kim Ryan 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Chair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30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143914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Next Board Meeting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Thursday, June 14, 2018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1:00 p.m.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9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Recovery Speaker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Lauren </a:t>
            </a:r>
            <a:r>
              <a:rPr lang="en-US" sz="4800" dirty="0" err="1">
                <a:solidFill>
                  <a:schemeClr val="accent4"/>
                </a:solidFill>
              </a:rPr>
              <a:t>Pearse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Action Item:</a:t>
            </a: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5400" dirty="0">
                <a:solidFill>
                  <a:schemeClr val="accent4"/>
                </a:solidFill>
              </a:rPr>
              <a:t>- Approval of Minutes</a:t>
            </a:r>
          </a:p>
        </p:txBody>
      </p:sp>
    </p:spTree>
    <p:extLst>
      <p:ext uri="{BB962C8B-B14F-4D97-AF65-F5344CB8AC3E}">
        <p14:creationId xmlns:p14="http://schemas.microsoft.com/office/powerpoint/2010/main" val="16748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9700953" cy="2852737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Commissioner’s Report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Judy Fitzgerald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Commissioner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64993"/>
            <a:ext cx="12192000" cy="5666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Commissioner’s Report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7235" y="4209163"/>
            <a:ext cx="640080" cy="640080"/>
            <a:chOff x="2057400" y="2514600"/>
            <a:chExt cx="640080" cy="640080"/>
          </a:xfrm>
        </p:grpSpPr>
        <p:sp>
          <p:nvSpPr>
            <p:cNvPr id="16" name="Oval 15"/>
            <p:cNvSpPr/>
            <p:nvPr/>
          </p:nvSpPr>
          <p:spPr>
            <a:xfrm>
              <a:off x="2057400" y="251460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1675" y="2643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772986" y="2874979"/>
            <a:ext cx="10031088" cy="17235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Monitoring the Safety Net</a:t>
            </a:r>
          </a:p>
          <a:p>
            <a:pPr marL="0" indent="0">
              <a:lnSpc>
                <a:spcPct val="100000"/>
              </a:lnSpc>
              <a:spcAft>
                <a:spcPts val="1500"/>
              </a:spcAft>
              <a:buNone/>
            </a:pP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 Decade of Transformation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87235" y="2773602"/>
            <a:ext cx="640080" cy="640080"/>
            <a:chOff x="2057400" y="2514600"/>
            <a:chExt cx="640080" cy="640080"/>
          </a:xfrm>
        </p:grpSpPr>
        <p:sp>
          <p:nvSpPr>
            <p:cNvPr id="44" name="Oval 43"/>
            <p:cNvSpPr/>
            <p:nvPr/>
          </p:nvSpPr>
          <p:spPr>
            <a:xfrm>
              <a:off x="2057400" y="251460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21675" y="2643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26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4646" y="1709738"/>
            <a:ext cx="10993041" cy="2852737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accent4"/>
                </a:solidFill>
              </a:rPr>
              <a:t>Monitoring the Safety Net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Robert Dorr, Director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Division of Accountability and Compliance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6599" y="742600"/>
            <a:ext cx="8916325" cy="5334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chemeClr val="bg1"/>
                </a:solidFill>
              </a:rPr>
              <a:t>A Strong Public Safety Net Anchored by the network of Community Service Boards</a:t>
            </a:r>
          </a:p>
        </p:txBody>
      </p:sp>
    </p:spTree>
    <p:extLst>
      <p:ext uri="{BB962C8B-B14F-4D97-AF65-F5344CB8AC3E}">
        <p14:creationId xmlns:p14="http://schemas.microsoft.com/office/powerpoint/2010/main" val="168545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1D1953"/>
      </a:dk2>
      <a:lt2>
        <a:srgbClr val="E7E6E6"/>
      </a:lt2>
      <a:accent1>
        <a:srgbClr val="00ADEE"/>
      </a:accent1>
      <a:accent2>
        <a:srgbClr val="8CC63F"/>
      </a:accent2>
      <a:accent3>
        <a:srgbClr val="A5A5A5"/>
      </a:accent3>
      <a:accent4>
        <a:srgbClr val="F89C1B"/>
      </a:accent4>
      <a:accent5>
        <a:srgbClr val="016AB5"/>
      </a:accent5>
      <a:accent6>
        <a:srgbClr val="F87A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68A53029C37488465A8CCD66004F6" ma:contentTypeVersion="213" ma:contentTypeDescription="Create a new document." ma:contentTypeScope="" ma:versionID="220582ab42f5a9d63dada110a94bba16">
  <xsd:schema xmlns:xsd="http://www.w3.org/2001/XMLSchema" xmlns:xs="http://www.w3.org/2001/XMLSchema" xmlns:p="http://schemas.microsoft.com/office/2006/metadata/properties" xmlns:ns2="5742d57d-2c17-4fb0-91f0-23904aa490a0" xmlns:ns3="78371316-3e78-4180-b0d5-699864d5ce10" xmlns:ns4="8785fc8e-c1e5-4208-a619-9ac82625e617" targetNamespace="http://schemas.microsoft.com/office/2006/metadata/properties" ma:root="true" ma:fieldsID="c2cc0a9850253dc2a12db17953d80280" ns2:_="" ns3:_="" ns4:_="">
    <xsd:import namespace="5742d57d-2c17-4fb0-91f0-23904aa490a0"/>
    <xsd:import namespace="78371316-3e78-4180-b0d5-699864d5ce10"/>
    <xsd:import namespace="8785fc8e-c1e5-4208-a619-9ac82625e6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Description0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2d57d-2c17-4fb0-91f0-23904aa490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71316-3e78-4180-b0d5-699864d5ce10" elementFormDefault="qualified">
    <xsd:import namespace="http://schemas.microsoft.com/office/2006/documentManagement/types"/>
    <xsd:import namespace="http://schemas.microsoft.com/office/infopath/2007/PartnerControls"/>
    <xsd:element name="Description0" ma:index="13" nillable="true" ma:displayName="Description" ma:internalName="Description0">
      <xsd:simpleType>
        <xsd:restriction base="dms:Text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5fc8e-c1e5-4208-a619-9ac82625e617" elementFormDefault="qualified">
    <xsd:import namespace="http://schemas.microsoft.com/office/2006/documentManagement/types"/>
    <xsd:import namespace="http://schemas.microsoft.com/office/infopath/2007/PartnerControls"/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8371316-3e78-4180-b0d5-699864d5ce10" xsi:nil="true"/>
    <_dlc_DocId xmlns="5742d57d-2c17-4fb0-91f0-23904aa490a0">DRQURPSXRXJR-1639828013-72</_dlc_DocId>
    <_dlc_DocIdUrl xmlns="5742d57d-2c17-4fb0-91f0-23904aa490a0">
      <Url>https://gets.sharepoint.com/sites/DBHDDCollab/adminops/PublicRelations/_layouts/15/DocIdRedir.aspx?ID=DRQURPSXRXJR-1639828013-72</Url>
      <Description>DRQURPSXRXJR-1639828013-72</Description>
    </_dlc_DocIdUrl>
  </documentManagement>
</p:properties>
</file>

<file path=customXml/itemProps1.xml><?xml version="1.0" encoding="utf-8"?>
<ds:datastoreItem xmlns:ds="http://schemas.openxmlformats.org/officeDocument/2006/customXml" ds:itemID="{3F27F2C5-C5E3-469C-9825-5D4369B28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2d57d-2c17-4fb0-91f0-23904aa490a0"/>
    <ds:schemaRef ds:uri="78371316-3e78-4180-b0d5-699864d5ce10"/>
    <ds:schemaRef ds:uri="8785fc8e-c1e5-4208-a619-9ac82625e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17B5FB-F099-4DFA-81DE-8D413A20064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6625036-0997-4E05-8E2A-5EC5074B29E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1076635-377C-4E49-BFB7-B48C3977587C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78371316-3e78-4180-b0d5-699864d5ce10"/>
    <ds:schemaRef ds:uri="http://purl.org/dc/elements/1.1/"/>
    <ds:schemaRef ds:uri="http://schemas.openxmlformats.org/package/2006/metadata/core-properties"/>
    <ds:schemaRef ds:uri="8785fc8e-c1e5-4208-a619-9ac82625e617"/>
    <ds:schemaRef ds:uri="5742d57d-2c17-4fb0-91f0-23904aa490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106736</TotalTime>
  <Words>1108</Words>
  <Application>Microsoft Office PowerPoint</Application>
  <PresentationFormat>Widescreen</PresentationFormat>
  <Paragraphs>295</Paragraphs>
  <Slides>35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</vt:lpstr>
      <vt:lpstr>Arial Black</vt:lpstr>
      <vt:lpstr>Arial Rounded MT Bold</vt:lpstr>
      <vt:lpstr>Calibri</vt:lpstr>
      <vt:lpstr>Georgia</vt:lpstr>
      <vt:lpstr>Wingdings</vt:lpstr>
      <vt:lpstr>Office Theme</vt:lpstr>
      <vt:lpstr>Worksheet</vt:lpstr>
      <vt:lpstr>PowerPoint Presentation</vt:lpstr>
      <vt:lpstr>Agenda </vt:lpstr>
      <vt:lpstr>Call to Order  Kim Ryan  Chair</vt:lpstr>
      <vt:lpstr>Recovery Speaker  Lauren Pearse</vt:lpstr>
      <vt:lpstr>Action Item: - Approval of Minutes</vt:lpstr>
      <vt:lpstr>Commissioner’s Report  Judy Fitzgerald Commissioner</vt:lpstr>
      <vt:lpstr>Commissioner’s Report</vt:lpstr>
      <vt:lpstr>Monitoring the Safety Net  Robert Dorr, Director Division of Accountability and Compliance</vt:lpstr>
      <vt:lpstr>A Strong Public Safety Net Anchored by the network of Community Service Boards</vt:lpstr>
      <vt:lpstr>Monitoring the Safety Net</vt:lpstr>
      <vt:lpstr>Monitoring the Safety Net</vt:lpstr>
      <vt:lpstr>Example</vt:lpstr>
      <vt:lpstr>PowerPoint Presentation</vt:lpstr>
      <vt:lpstr>PowerPoint Presentation</vt:lpstr>
      <vt:lpstr>Monitoring the Safety Net</vt:lpstr>
      <vt:lpstr>PowerPoint Presentation</vt:lpstr>
      <vt:lpstr>Monitoring the Safety Net</vt:lpstr>
      <vt:lpstr>PowerPoint Presentation</vt:lpstr>
      <vt:lpstr>Then: 2009…A New Department is Formed</vt:lpstr>
      <vt:lpstr>Transformation: Telling OUR Story</vt:lpstr>
      <vt:lpstr>Our Transformation: Enterprise </vt:lpstr>
      <vt:lpstr>Our Transformation: Hospital </vt:lpstr>
      <vt:lpstr>Our Transformation: Intellectual and Developmental Disabilities</vt:lpstr>
      <vt:lpstr>Our Transformation: Behavioral Health</vt:lpstr>
      <vt:lpstr>Top 10 Measureable Achievements</vt:lpstr>
      <vt:lpstr>Top 10 Measureable Achievements</vt:lpstr>
      <vt:lpstr>Top 10 Measureable Achievements</vt:lpstr>
      <vt:lpstr>Top 10 Measureable Achievements</vt:lpstr>
      <vt:lpstr>Top 10 Measureable Achievements</vt:lpstr>
      <vt:lpstr>Advancement: Beyond Compliance — Looking to 2019</vt:lpstr>
      <vt:lpstr>Then: 2009…A New Department is Formed</vt:lpstr>
      <vt:lpstr>Now: OUR ACHIEVEMENT</vt:lpstr>
      <vt:lpstr>Chair’s Report  Kim Ryan  Chair</vt:lpstr>
      <vt:lpstr>Public Comment</vt:lpstr>
      <vt:lpstr>Next Board Meeting  Thursday, June 14, 2018 1:00 p.m.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Klare</dc:creator>
  <cp:lastModifiedBy>Calliet, LaRue</cp:lastModifiedBy>
  <cp:revision>879</cp:revision>
  <cp:lastPrinted>2018-04-19T13:14:24Z</cp:lastPrinted>
  <dcterms:created xsi:type="dcterms:W3CDTF">2017-05-12T16:59:34Z</dcterms:created>
  <dcterms:modified xsi:type="dcterms:W3CDTF">2018-04-19T21:16:57Z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0x01010008168A53029C37488465A8CCD66004F6</vt:lpwstr>
  </property>
  <property fmtid="{D5CDD505-2E9C-101B-9397-08002B2CF9AE}" pid="3" name="_dlc_DocIdItemGuid">
    <vt:lpwstr>89ca3d3e-28d0-41a2-a7f7-098a4c8316b3</vt:lpwstr>
  </property>
</Properties>
</file>