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42" r:id="rId3"/>
    <p:sldId id="343" r:id="rId4"/>
    <p:sldId id="344" r:id="rId5"/>
    <p:sldId id="345" r:id="rId6"/>
    <p:sldId id="346" r:id="rId7"/>
    <p:sldId id="347" r:id="rId8"/>
    <p:sldId id="348" r:id="rId9"/>
    <p:sldId id="352" r:id="rId10"/>
    <p:sldId id="353" r:id="rId11"/>
    <p:sldId id="358" r:id="rId12"/>
    <p:sldId id="359" r:id="rId13"/>
    <p:sldId id="360" r:id="rId14"/>
    <p:sldId id="361" r:id="rId15"/>
    <p:sldId id="362" r:id="rId16"/>
    <p:sldId id="363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B7AFAB6-92B2-450C-9C9F-CD6C0CB6CF28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BDDE7C-3304-48D0-BD76-4551FD2545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469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C743EF38-906C-42FD-85EB-0F65F503CD05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BCC7089-44DD-4686-9890-3E2BCEA09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46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B0BD6FA-7BE5-428D-9E54-A09831DCF5E8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EF56EE6-AF3F-4EBE-867D-86C7DCA1863D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BF0D45-21D7-48F0-B71F-65B31746FA62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30E2CAA4-6099-4A03-AE95-CFAA7448E53A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46853B8-0AE8-48C4-BE5E-5FDB7E676F04}" type="slidenum">
              <a:rPr lang="en-US" smtClean="0">
                <a:latin typeface="Calibri" charset="0"/>
              </a:rPr>
              <a:pPr eaLnBrk="1" hangingPunct="1"/>
              <a:t>14</a:t>
            </a:fld>
            <a:endParaRPr lang="en-US" smtClean="0">
              <a:latin typeface="Calibri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1209D47-00E5-4611-9D3C-F1A870064EBD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07E7E8A-C908-457E-BFE0-D97255F707A3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A6898C1-3183-4419-AA50-A1752456BB4F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E97AE69-20A8-46F0-BC39-C436406C97C5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C05370D-1D04-47DA-B004-55F9ADD12B3C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8B4A669A-ACB6-4FB7-BFCD-9DBD2B07962A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0E3B455-798C-4CDD-82D1-A87D91DC18A8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80C87D6-84E8-4911-B34E-E0694DCE4F48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FB32-C332-4EB2-802F-362A5DD5648F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388"/>
            <a:ext cx="563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7DD4-5395-46D6-A0BB-A182AF180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0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1725-0DBB-4DC6-B323-1C0F6F6FEA6F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D1D89-4B1A-4C28-8222-A775C319D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5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5027F-68E9-44A5-B0E2-E3EF7B247873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4F79A-2061-4A9E-9467-E61225D5C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A5A4B-99D7-453C-A928-E28D442A1A52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ADA76-3217-47B3-9AFB-B00F28B457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5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370AB-A89F-477F-AC9F-CD5A34F5ECB3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27FB8-E26E-41DC-A9E6-4A84E1B22E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A20CC-0B8D-4054-986A-584A5FECFDCD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E2D2-9E5E-4FF5-B41B-2145F8944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16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A7AC4-8A5C-4D90-992E-76F951642E1A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2BE7-5A03-4716-99F7-8B7ABE89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4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45681-6661-45E3-BCA6-B61150CB1FE0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905CE-A606-499D-BE26-8F139F962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804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2077670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92616-21AA-403F-A312-4F02F0232C5E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857C-C1D9-49F9-8CF3-605C52757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3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4573588" y="1693863"/>
            <a:ext cx="19050" cy="4389437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2402-F1E9-42FA-A548-F0CBD582DE08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08115-1C18-4AA2-A053-12609B97F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7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318A0-1B76-4009-80B1-40DAF703763D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0D740-8C76-4FEB-9313-4FBF3BFB6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60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A157-029A-42B4-B767-D0B06DA1FBED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977A-3C61-43C6-B302-EB05ACE7F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00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7FAAA-45C1-44E3-B308-F2EACF4D43BF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B6412-F7FE-4732-8A1A-8011F4137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8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2775" y="582613"/>
            <a:ext cx="7918450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89013" y="2044700"/>
            <a:ext cx="7165975" cy="408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388"/>
            <a:ext cx="1600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pPr>
              <a:defRPr/>
            </a:pPr>
            <a:fld id="{97163C76-97DC-48C3-A675-501CD4F5BC6A}" type="datetime1">
              <a:rPr lang="en-US"/>
              <a:pPr>
                <a:defRPr/>
              </a:pPr>
              <a:t>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038" y="6275388"/>
            <a:ext cx="56435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388"/>
            <a:ext cx="609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Century Gothic" charset="0"/>
              </a:defRPr>
            </a:lvl1pPr>
          </a:lstStyle>
          <a:p>
            <a:pPr>
              <a:defRPr/>
            </a:pPr>
            <a:fld id="{A320F37F-8C6E-4428-90AB-DF3109160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91" r:id="rId3"/>
    <p:sldLayoutId id="2147483792" r:id="rId4"/>
    <p:sldLayoutId id="2147483780" r:id="rId5"/>
    <p:sldLayoutId id="2147483793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accent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accent1"/>
          </a:solidFill>
          <a:latin typeface="Century Gothic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sz="2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charset="2"/>
        <a:buChar char="Ü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0350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371600" indent="-336550" algn="l" rtl="0" eaLnBrk="0" fontAlgn="base" hangingPunct="0">
        <a:spcBef>
          <a:spcPct val="20000"/>
        </a:spcBef>
        <a:spcAft>
          <a:spcPct val="0"/>
        </a:spcAft>
        <a:buClr>
          <a:srgbClr val="949FBF"/>
        </a:buClr>
        <a:buSzPct val="90000"/>
        <a:buFont typeface="Wingdings 2" charset="2"/>
        <a:buChar char="Ü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720850" indent="-3492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90000"/>
        <a:buFont typeface="Wingdings 2" charset="2"/>
        <a:buChar char="Ü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775"/>
            <a:ext cx="8513762" cy="27289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3600" b="0" dirty="0" smtClean="0"/>
              <a:t>Overview of Mental Health Medications for Children and Adolescents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06388" y="3733800"/>
            <a:ext cx="4683125" cy="205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200" smtClean="0"/>
              <a:t>Module 5</a:t>
            </a:r>
          </a:p>
          <a:p>
            <a:pPr eaLnBrk="1" hangingPunct="1">
              <a:lnSpc>
                <a:spcPct val="80000"/>
              </a:lnSpc>
            </a:pPr>
            <a:r>
              <a:rPr lang="en-US" sz="3200" smtClean="0"/>
              <a:t>ADHD and Disruptive Behavior Disorders</a:t>
            </a:r>
          </a:p>
          <a:p>
            <a:pPr eaLnBrk="1" hangingPunct="1">
              <a:lnSpc>
                <a:spcPct val="80000"/>
              </a:lnSpc>
            </a:pPr>
            <a:endParaRPr lang="en-US" sz="290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E93C107-C6DC-4D31-99A7-9A4CF0B88ECF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Stimulants:  Rx Interactions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Additive effects with other stimulants with increased occurrence of: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Insomnia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Sympathomimetic effects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CNS –irritability, nervousness, seizure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Interaction with dietary supplements and herbs possible</a:t>
            </a:r>
          </a:p>
          <a:p>
            <a:pPr lvl="1" eaLnBrk="1" hangingPunct="1"/>
            <a:endParaRPr lang="en-US" smtClean="0">
              <a:latin typeface="Arial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BB0F810-C3C3-487F-90FB-807128A36CA2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10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Choosing the right Medication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989013" y="1676400"/>
            <a:ext cx="7165975" cy="4081463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Most patients will benefit from stimulants that have been approved by the FDA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Most will respond to either methylphenidate or amphetamine but some will respond better to one than the other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No single drug preparation meets the needs of all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048C1FF-1457-4761-999A-EF48C1A567CA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11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Choosing the Right Medication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Not all patients need to be treated for 12 or more hrs each day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Medication after school may not be required if child can get homework done in quiet environment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Afterschool programs may require tweaking of extended release drugs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F8D5C3E-17BD-4D18-963C-C618A08E90C4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12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Choosing the Right Medication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989013" y="1736725"/>
            <a:ext cx="7165975" cy="49037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Titration may be difficult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No relationship between age or body weight and dose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Marked individual variability in dose response relationship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Specific dose may improve symptoms but higher dose may be needed to improve function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Arial" charset="0"/>
              </a:rPr>
              <a:t>Optimal dose improves symptoms and functionality with minimal adverse effects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E0695489-516A-4667-A896-F1BCF5464AE7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13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Concerta</a:t>
            </a:r>
            <a:r>
              <a:rPr lang="en-US" b="1" smtClean="0">
                <a:latin typeface="Comic Sans MS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8229600" cy="1981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/>
              <a:t>Extended release methylphenidate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Tablet uses osmotic technology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Duration 12 hrs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/>
              <a:t>Peak plasma levels 6-8 hrs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sz="2800" b="1" smtClean="0"/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76400" y="3886200"/>
            <a:ext cx="5943600" cy="2238375"/>
          </a:xfrm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EC27C39-99B0-4448-862A-4B48215B9932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14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Oppositional Defiant Disorder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1"/>
          </p:nvPr>
        </p:nvSpPr>
        <p:spPr>
          <a:xfrm>
            <a:off x="989013" y="1736725"/>
            <a:ext cx="7165975" cy="4903788"/>
          </a:xfrm>
        </p:spPr>
        <p:txBody>
          <a:bodyPr/>
          <a:lstStyle/>
          <a:p>
            <a:pPr eaLnBrk="1" hangingPunct="1"/>
            <a:r>
              <a:rPr lang="en-US" sz="2600" smtClean="0"/>
              <a:t>Negative, hostile or defiant behavior</a:t>
            </a:r>
          </a:p>
          <a:p>
            <a:pPr eaLnBrk="1" hangingPunct="1"/>
            <a:r>
              <a:rPr lang="en-US" sz="2600" smtClean="0"/>
              <a:t>Symptoms emerge before 8 yrs of age</a:t>
            </a:r>
          </a:p>
          <a:p>
            <a:pPr eaLnBrk="1" hangingPunct="1"/>
            <a:r>
              <a:rPr lang="en-US" sz="2600" smtClean="0"/>
              <a:t>Can emerge to conduct disorder</a:t>
            </a:r>
          </a:p>
          <a:p>
            <a:pPr lvl="1" eaLnBrk="1" hangingPunct="1"/>
            <a:r>
              <a:rPr lang="en-US" sz="2600" smtClean="0"/>
              <a:t>Repetitive, persistent pattern of conduct that  violates rights of others</a:t>
            </a:r>
          </a:p>
          <a:p>
            <a:pPr lvl="1" eaLnBrk="1" hangingPunct="1"/>
            <a:r>
              <a:rPr lang="en-US" sz="2600" smtClean="0"/>
              <a:t>Aggression, property destruction, lying, theft</a:t>
            </a:r>
          </a:p>
          <a:p>
            <a:pPr lvl="1" eaLnBrk="1" hangingPunct="1"/>
            <a:r>
              <a:rPr lang="en-US" sz="2600" smtClean="0"/>
              <a:t>Poor interpersonal skills</a:t>
            </a:r>
          </a:p>
          <a:p>
            <a:pPr lvl="1" eaLnBrk="1" hangingPunct="1"/>
            <a:r>
              <a:rPr lang="en-US" sz="2600" smtClean="0"/>
              <a:t>Peer rejection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522BA492-EC56-43E8-AC31-BA7F7FF85748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15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582613"/>
            <a:ext cx="7918450" cy="1093787"/>
          </a:xfrm>
        </p:spPr>
        <p:txBody>
          <a:bodyPr/>
          <a:lstStyle/>
          <a:p>
            <a:pPr eaLnBrk="1" hangingPunct="1"/>
            <a:r>
              <a:rPr lang="en-US" sz="3200" smtClean="0"/>
              <a:t>Mental Health Medications for </a:t>
            </a:r>
            <a:br>
              <a:rPr lang="en-US" sz="3200" smtClean="0"/>
            </a:br>
            <a:r>
              <a:rPr lang="en-US" sz="3200" smtClean="0"/>
              <a:t>Conduct Disorders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89013" y="1931988"/>
            <a:ext cx="7165975" cy="4343400"/>
          </a:xfrm>
        </p:spPr>
        <p:txBody>
          <a:bodyPr/>
          <a:lstStyle/>
          <a:p>
            <a:pPr eaLnBrk="1" hangingPunct="1"/>
            <a:r>
              <a:rPr lang="en-US" sz="2800" smtClean="0"/>
              <a:t>Aggression – stimulants</a:t>
            </a:r>
          </a:p>
          <a:p>
            <a:pPr eaLnBrk="1" hangingPunct="1"/>
            <a:r>
              <a:rPr lang="en-US" sz="2800" smtClean="0"/>
              <a:t>Rage, temper outbursts – anti-convulsants</a:t>
            </a:r>
          </a:p>
          <a:p>
            <a:pPr eaLnBrk="1" hangingPunct="1"/>
            <a:r>
              <a:rPr lang="en-US" sz="2800" smtClean="0"/>
              <a:t>Aggression – lithium</a:t>
            </a:r>
          </a:p>
          <a:p>
            <a:pPr eaLnBrk="1" hangingPunct="1"/>
            <a:r>
              <a:rPr lang="en-US" sz="2800" smtClean="0"/>
              <a:t>Over-arousal – clonidine</a:t>
            </a:r>
          </a:p>
          <a:p>
            <a:pPr eaLnBrk="1" hangingPunct="1"/>
            <a:r>
              <a:rPr lang="en-US" sz="2800" smtClean="0"/>
              <a:t>Severe conduct disorder – atypical antipsychotics, neuroleptics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BEAA72C-12E2-4755-AA6B-2B82F3391F16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16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ADHD:  Pharmacotherapy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Stimulants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Methylphenidate		Vyvanse (lisdexamfetamine)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Amphetamines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Atomoxetine (Strattera)</a:t>
            </a:r>
          </a:p>
          <a:p>
            <a:pPr eaLnBrk="1" hangingPunct="1"/>
            <a:r>
              <a:rPr lang="en-US" smtClean="0">
                <a:latin typeface="Arial" charset="0"/>
              </a:rPr>
              <a:t>Other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TCAs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Welbutrin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SSRIs</a:t>
            </a:r>
          </a:p>
          <a:p>
            <a:pPr lvl="1" eaLnBrk="1" hangingPunct="1"/>
            <a:r>
              <a:rPr lang="en-US" smtClean="0">
                <a:latin typeface="Arial" charset="0"/>
              </a:rPr>
              <a:t>Modenifil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9E8F62CD-94DD-4984-8359-1DE8C66E34FC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2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914400"/>
            <a:ext cx="6818313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E4D6FFF-4F55-48E2-B3BD-F115B25F76B6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3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909638"/>
            <a:ext cx="6789737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A859A3C-2EF9-442F-8E68-5F212D9421D2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4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19163"/>
            <a:ext cx="6770687" cy="501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2E2ED33-D5BD-4CA2-8CEE-954735628B66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5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900113"/>
            <a:ext cx="6761163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98BC1B8-9AE9-43CE-9F2E-DA2AF68C274B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6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ADHD:  Stimulants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Produce behavioral effects by increasing synaptic activity of monoamines (DA/NE)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“Excite inhibitory pathways” = greater control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Act as indirect agonists – increase the ability of the transmitter to act without a direct action on postsynaptic receptors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All enhance executive functioning in the prefrontal cortex which corrects the deficits in inhibitory control and working memory</a:t>
            </a:r>
          </a:p>
          <a:p>
            <a:pPr eaLnBrk="1" hangingPunct="1"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DDA3B89-2221-4398-9F49-6E7848EA0473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7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ADHD:  Stimulants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89013" y="1371600"/>
            <a:ext cx="7165975" cy="4903788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Advantages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“Safest” of the available medications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Considered to have a robust short term effect with &gt; 80% benefit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Wide therapeutic window in dosing schedules and doses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Disadvantages</a:t>
            </a:r>
          </a:p>
          <a:p>
            <a:pPr lvl="1" eaLnBrk="1" hangingPunct="1"/>
            <a:r>
              <a:rPr lang="en-US" sz="2800" smtClean="0">
                <a:solidFill>
                  <a:srgbClr val="FFFF00"/>
                </a:solidFill>
                <a:latin typeface="Arial" charset="0"/>
              </a:rPr>
              <a:t>Schedule II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Abuse and diversion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41B87B6-CB0A-4367-B658-B1FAD6BF50D5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8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Stimulants:  Adverse Effects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Arial" charset="0"/>
              </a:rPr>
              <a:t>Extensions of pharmacology</a:t>
            </a:r>
          </a:p>
          <a:p>
            <a:pPr eaLnBrk="1" hangingPunct="1"/>
            <a:r>
              <a:rPr lang="en-US" sz="2800" smtClean="0">
                <a:latin typeface="Arial" charset="0"/>
              </a:rPr>
              <a:t>Common side effects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Anxiety, irritability, insomnia – dose related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Anorexia – worse with d-amphetamine and sustained release preparations</a:t>
            </a:r>
          </a:p>
          <a:p>
            <a:pPr lvl="1" eaLnBrk="1" hangingPunct="1"/>
            <a:r>
              <a:rPr lang="en-US" sz="2800" smtClean="0">
                <a:latin typeface="Arial" charset="0"/>
              </a:rPr>
              <a:t>Sympathomimetic effects – BP, HR, headaches 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314893-AF3C-48C1-8D1B-6E653DCE0E43}" type="slidenum">
              <a:rPr lang="en-US" smtClean="0">
                <a:solidFill>
                  <a:schemeClr val="tx2"/>
                </a:solidFill>
                <a:latin typeface="Century Gothic" charset="0"/>
              </a:rPr>
              <a:pPr eaLnBrk="1" hangingPunct="1"/>
              <a:t>9</a:t>
            </a:fld>
            <a:endParaRPr lang="en-US" smtClean="0">
              <a:solidFill>
                <a:schemeClr val="tx2"/>
              </a:solidFill>
              <a:latin typeface="Century Gothic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Twilight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Twilight.thmx</Template>
  <TotalTime>113</TotalTime>
  <Words>438</Words>
  <Application>Microsoft Office PowerPoint</Application>
  <PresentationFormat>On-screen Show (4:3)</PresentationFormat>
  <Paragraphs>100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Twilight</vt:lpstr>
      <vt:lpstr>Overview of Mental Health Medications for Children and Adolescents</vt:lpstr>
      <vt:lpstr>ADHD:  Pharmacotherapy</vt:lpstr>
      <vt:lpstr>PowerPoint Presentation</vt:lpstr>
      <vt:lpstr>PowerPoint Presentation</vt:lpstr>
      <vt:lpstr>PowerPoint Presentation</vt:lpstr>
      <vt:lpstr>PowerPoint Presentation</vt:lpstr>
      <vt:lpstr>ADHD:  Stimulants</vt:lpstr>
      <vt:lpstr>ADHD:  Stimulants</vt:lpstr>
      <vt:lpstr>Stimulants:  Adverse Effects</vt:lpstr>
      <vt:lpstr>Stimulants:  Rx Interactions</vt:lpstr>
      <vt:lpstr>Choosing the right Medication</vt:lpstr>
      <vt:lpstr>Choosing the Right Medication</vt:lpstr>
      <vt:lpstr>Choosing the Right Medication</vt:lpstr>
      <vt:lpstr>Concerta </vt:lpstr>
      <vt:lpstr>Oppositional Defiant Disorder</vt:lpstr>
      <vt:lpstr>Mental Health Medications for  Conduct Disorders</vt:lpstr>
    </vt:vector>
  </TitlesOfParts>
  <Company>University of Georgia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Psychopharmacology Tool Kit</dc:title>
  <dc:creator>Randall Tackett</dc:creator>
  <cp:lastModifiedBy>user</cp:lastModifiedBy>
  <cp:revision>17</cp:revision>
  <dcterms:created xsi:type="dcterms:W3CDTF">2010-11-10T19:58:00Z</dcterms:created>
  <dcterms:modified xsi:type="dcterms:W3CDTF">2012-01-13T21:56:23Z</dcterms:modified>
</cp:coreProperties>
</file>