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31"/>
  </p:notesMasterIdLst>
  <p:handoutMasterIdLst>
    <p:handoutMasterId r:id="rId32"/>
  </p:handoutMasterIdLst>
  <p:sldIdLst>
    <p:sldId id="256" r:id="rId6"/>
    <p:sldId id="257" r:id="rId7"/>
    <p:sldId id="258" r:id="rId8"/>
    <p:sldId id="279" r:id="rId9"/>
    <p:sldId id="259" r:id="rId10"/>
    <p:sldId id="260" r:id="rId11"/>
    <p:sldId id="280" r:id="rId12"/>
    <p:sldId id="261" r:id="rId13"/>
    <p:sldId id="262" r:id="rId14"/>
    <p:sldId id="263" r:id="rId15"/>
    <p:sldId id="264" r:id="rId16"/>
    <p:sldId id="282" r:id="rId17"/>
    <p:sldId id="266" r:id="rId18"/>
    <p:sldId id="281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vy, Catherine" initials="I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58A7"/>
    <a:srgbClr val="E6E7E8"/>
    <a:srgbClr val="414042"/>
    <a:srgbClr val="183319"/>
    <a:srgbClr val="991B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4660"/>
  </p:normalViewPr>
  <p:slideViewPr>
    <p:cSldViewPr>
      <p:cViewPr>
        <p:scale>
          <a:sx n="70" d="100"/>
          <a:sy n="70" d="100"/>
        </p:scale>
        <p:origin x="-1284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78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D77C6-407B-42B9-954D-495B0AC9BC81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9A0D4-9B29-4A37-9530-A6A0D3977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561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E2045-D472-45D9-9763-9976FF3C4983}" type="datetimeFigureOut">
              <a:rPr lang="en-US" smtClean="0"/>
              <a:t>3/15/2017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2108D0-3CDA-4E00-A1A9-0EEC177F0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27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3D58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42011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581400"/>
            <a:ext cx="7924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bg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143000"/>
          </a:xfrm>
        </p:spPr>
        <p:txBody>
          <a:bodyPr anchor="b"/>
          <a:lstStyle>
            <a:lvl1pPr>
              <a:defRPr sz="4200">
                <a:solidFill>
                  <a:srgbClr val="3D58A7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5166" y="1673352"/>
            <a:ext cx="1030234" cy="15270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52400"/>
            <a:ext cx="8833104" cy="2296048"/>
          </a:xfrm>
          <a:prstGeom prst="rect">
            <a:avLst/>
          </a:prstGeom>
          <a:solidFill>
            <a:srgbClr val="3D58A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rgbClr val="3D58A7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155448" y="6391656"/>
            <a:ext cx="882396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pPr algn="r"/>
              <a:t>‹#›</a:t>
            </a:fld>
            <a:endParaRPr kumimoji="0" lang="en-US" sz="1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04800" y="1450848"/>
            <a:ext cx="8534400" cy="75895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152400" y="6391656"/>
            <a:ext cx="548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Georgia Department of Behavioral Health and Developmental Disabilities</a:t>
            </a:r>
            <a:endParaRPr lang="en-US" sz="1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 anchor="ctr"/>
          <a:lstStyle>
            <a:lvl1pPr>
              <a:buClrTx/>
              <a:defRPr/>
            </a:lvl1pPr>
            <a:lvl2pPr>
              <a:buClr>
                <a:srgbClr val="3D58A7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3pPr marL="822960" indent="-228600">
              <a:buClr>
                <a:srgbClr val="414042"/>
              </a:buClr>
              <a:buFont typeface="Wingdings" panose="05000000000000000000" pitchFamily="2" charset="2"/>
              <a:buChar char="v"/>
              <a:defRPr/>
            </a:lvl3pPr>
            <a:lvl4pPr>
              <a:buClr>
                <a:srgbClr val="183319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4pPr>
            <a:lvl5pPr>
              <a:buClr>
                <a:srgbClr val="3D58A7"/>
              </a:buClr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55448" y="6391656"/>
            <a:ext cx="882396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pPr algn="r"/>
              <a:t>‹#›</a:t>
            </a:fld>
            <a:endParaRPr kumimoji="0" lang="en-US" sz="1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152400" y="6391656"/>
            <a:ext cx="548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Georgia Department of Behavioral Health and Developmental Disabilities</a:t>
            </a:r>
            <a:endParaRPr lang="en-US" sz="1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72001" y="1280160"/>
            <a:ext cx="0" cy="5099808"/>
          </a:xfrm>
          <a:prstGeom prst="line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307848"/>
            <a:ext cx="8534400" cy="758952"/>
          </a:xfrm>
        </p:spPr>
        <p:txBody>
          <a:bodyPr/>
          <a:lstStyle>
            <a:lvl1pPr>
              <a:defRPr>
                <a:solidFill>
                  <a:srgbClr val="3D58A7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  <a:lvl2pP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4pPr>
              <a:defRPr>
                <a:solidFill>
                  <a:schemeClr val="accent5">
                    <a:lumMod val="25000"/>
                  </a:schemeClr>
                </a:solidFill>
              </a:defRPr>
            </a:lvl4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55448" y="6391656"/>
            <a:ext cx="882396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pPr algn="r"/>
              <a:t>‹#›</a:t>
            </a:fld>
            <a:endParaRPr kumimoji="0" lang="en-US" sz="1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152400" y="6391656"/>
            <a:ext cx="548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Georgia Department of Behavioral Health and Developmental Disabilities</a:t>
            </a:r>
            <a:endParaRPr lang="en-US" sz="1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158496" y="6391656"/>
            <a:ext cx="8833104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155448" y="6391656"/>
            <a:ext cx="8823960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fld id="{FF5E4FCA-AA37-4C6B-AF08-C256E9988BBB}" type="slidenum">
              <a:rPr kumimoji="0" lang="en-US" sz="120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pPr algn="r"/>
              <a:t>‹#›</a:t>
            </a:fld>
            <a:endParaRPr kumimoji="0" lang="en-US" sz="14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52400" y="6391656"/>
            <a:ext cx="5486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Georgia Department of Behavioral Health and Developmental Disabilities</a:t>
            </a:r>
            <a:endParaRPr lang="en-US" sz="1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304800"/>
            <a:ext cx="8503920" cy="5943600"/>
          </a:xfrm>
        </p:spPr>
        <p:txBody>
          <a:bodyPr anchor="ctr"/>
          <a:lstStyle>
            <a:lvl1pPr>
              <a:buClrTx/>
              <a:defRPr/>
            </a:lvl1pPr>
            <a:lvl2pPr>
              <a:buClr>
                <a:srgbClr val="3D58A7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2pPr>
            <a:lvl3pPr marL="822960" indent="-228600">
              <a:buClr>
                <a:srgbClr val="414042"/>
              </a:buClr>
              <a:buFont typeface="Wingdings" panose="05000000000000000000" pitchFamily="2" charset="2"/>
              <a:buChar char="v"/>
              <a:defRPr/>
            </a:lvl3pPr>
            <a:lvl4pPr>
              <a:buClr>
                <a:srgbClr val="183319"/>
              </a:buClr>
              <a:defRPr>
                <a:solidFill>
                  <a:schemeClr val="accent5">
                    <a:lumMod val="25000"/>
                  </a:schemeClr>
                </a:solidFill>
              </a:defRPr>
            </a:lvl4pPr>
            <a:lvl5pPr>
              <a:buClr>
                <a:srgbClr val="3D58A7"/>
              </a:buClr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-22860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6388385"/>
            <a:ext cx="8830056" cy="309563"/>
          </a:xfrm>
          <a:prstGeom prst="rect">
            <a:avLst/>
          </a:prstGeom>
          <a:solidFill>
            <a:srgbClr val="41404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pPr algn="r"/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rgbClr val="E6E7E8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rgbClr val="E6E7E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  <p:sldLayoutId id="2147483667" r:id="rId5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Tx/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rgbClr val="3D58A7"/>
        </a:buClr>
        <a:buSzPct val="70000"/>
        <a:buFont typeface="Wingdings"/>
        <a:buChar char=""/>
        <a:defRPr kumimoji="0" sz="2200" kern="1200">
          <a:solidFill>
            <a:schemeClr val="accent5">
              <a:lumMod val="25000"/>
            </a:schemeClr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rgbClr val="414042"/>
        </a:buClr>
        <a:buSzPct val="75000"/>
        <a:buFont typeface="Wingdings" panose="05000000000000000000" pitchFamily="2" charset="2"/>
        <a:buChar char="v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rgbClr val="183319"/>
        </a:buClr>
        <a:buSzPct val="70000"/>
        <a:buFont typeface="Wingdings"/>
        <a:buChar char=""/>
        <a:defRPr kumimoji="0" sz="2000" kern="1200">
          <a:solidFill>
            <a:schemeClr val="accent5">
              <a:lumMod val="25000"/>
            </a:schemeClr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rgbClr val="3D58A7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733800"/>
            <a:ext cx="7924800" cy="2362200"/>
          </a:xfrm>
        </p:spPr>
        <p:txBody>
          <a:bodyPr/>
          <a:lstStyle/>
          <a:p>
            <a:r>
              <a:rPr lang="en-US" dirty="0" smtClean="0"/>
              <a:t>Catherine ivy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Division of developmental disabilities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/>
              <a:t>Georgia department of behavioral health and developmental disabilities</a:t>
            </a:r>
            <a:endParaRPr lang="en-US" dirty="0"/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2017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COMP Waiver Renewal:</a:t>
            </a:r>
            <a:br>
              <a:rPr lang="en-US" sz="4400" dirty="0"/>
            </a:br>
            <a:r>
              <a:rPr lang="en-US" sz="4400" dirty="0"/>
              <a:t>Implementation of Program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1143000"/>
          </a:xfrm>
        </p:spPr>
        <p:txBody>
          <a:bodyPr>
            <a:normAutofit fontScale="90000"/>
          </a:bodyPr>
          <a:lstStyle/>
          <a:p>
            <a:pPr>
              <a:tabLst>
                <a:tab pos="7942263" algn="l"/>
              </a:tabLst>
            </a:pPr>
            <a:r>
              <a:rPr lang="en-US" altLang="en-US" sz="3600" dirty="0" smtClean="0">
                <a:solidFill>
                  <a:schemeClr val="tx1"/>
                </a:solidFill>
                <a:cs typeface="Arial" pitchFamily="34" charset="0"/>
              </a:rPr>
              <a:t>Staff Expectations Consistent </a:t>
            </a:r>
            <a:r>
              <a:rPr lang="en-US" altLang="en-US" sz="3600" dirty="0">
                <a:solidFill>
                  <a:schemeClr val="tx1"/>
                </a:solidFill>
                <a:cs typeface="Arial" pitchFamily="34" charset="0"/>
              </a:rPr>
              <a:t>with </a:t>
            </a:r>
            <a:r>
              <a:rPr lang="en-US" altLang="en-US" sz="3600" dirty="0" smtClean="0">
                <a:solidFill>
                  <a:schemeClr val="tx1"/>
                </a:solidFill>
                <a:cs typeface="Arial" pitchFamily="34" charset="0"/>
              </a:rPr>
              <a:t/>
            </a:r>
            <a:br>
              <a:rPr lang="en-US" altLang="en-US" sz="3600" dirty="0" smtClean="0">
                <a:solidFill>
                  <a:schemeClr val="tx1"/>
                </a:solidFill>
                <a:cs typeface="Arial" pitchFamily="34" charset="0"/>
              </a:rPr>
            </a:br>
            <a:r>
              <a:rPr lang="en-US" altLang="en-US" sz="3600" dirty="0" smtClean="0">
                <a:solidFill>
                  <a:schemeClr val="tx1"/>
                </a:solidFill>
                <a:cs typeface="Arial" pitchFamily="34" charset="0"/>
              </a:rPr>
              <a:t>Rate </a:t>
            </a:r>
            <a:r>
              <a:rPr lang="en-US" altLang="en-US" sz="3600" dirty="0">
                <a:solidFill>
                  <a:schemeClr val="tx1"/>
                </a:solidFill>
                <a:cs typeface="Arial" pitchFamily="34" charset="0"/>
              </a:rPr>
              <a:t>Categories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99431624"/>
              </p:ext>
            </p:extLst>
          </p:nvPr>
        </p:nvGraphicFramePr>
        <p:xfrm>
          <a:off x="457200" y="2118358"/>
          <a:ext cx="8153400" cy="32918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02095"/>
                <a:gridCol w="4051305"/>
              </a:tblGrid>
              <a:tr h="5548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Levels – 4-person residence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Allocated Staff Hours Per Week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effectLst/>
                        </a:rPr>
                        <a:t>Category 1</a:t>
                      </a:r>
                      <a:endParaRPr lang="en-US" sz="16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45.3 per person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>
                          <a:effectLst/>
                        </a:rPr>
                        <a:t>Category 2</a:t>
                      </a:r>
                      <a:endParaRPr lang="en-US" sz="1600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55.3 per person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effectLst/>
                        </a:rPr>
                        <a:t>Category 3</a:t>
                      </a:r>
                      <a:endParaRPr lang="en-US" sz="16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66.5 per person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>
                          <a:effectLst/>
                        </a:rPr>
                        <a:t>Category 4</a:t>
                      </a:r>
                      <a:endParaRPr lang="en-US" sz="1600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80.5 per person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</a:rPr>
                        <a:t>Levels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– 3-person residence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</a:rPr>
                        <a:t>Allocated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Staff Hours Per Week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Category 1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53.7 per person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Category 2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60.3 per person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Category 3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73.7 per person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Category 4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88.7 per person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4522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Specifics</a:t>
            </a:r>
            <a:r>
              <a:rPr lang="en-US" dirty="0"/>
              <a:t> </a:t>
            </a:r>
            <a:r>
              <a:rPr lang="en-US" dirty="0" smtClean="0"/>
              <a:t>of Residential Reimbursement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Changes </a:t>
            </a:r>
            <a:r>
              <a:rPr lang="en-US" dirty="0"/>
              <a:t>the current billing limit of 27 days per </a:t>
            </a:r>
            <a:r>
              <a:rPr lang="en-US" dirty="0" smtClean="0"/>
              <a:t>month/324 days/year </a:t>
            </a:r>
            <a:r>
              <a:rPr lang="en-US" dirty="0"/>
              <a:t>to </a:t>
            </a:r>
            <a:r>
              <a:rPr lang="en-US" i="1" dirty="0"/>
              <a:t>344 days per </a:t>
            </a:r>
            <a:r>
              <a:rPr lang="en-US" i="1" dirty="0" smtClean="0"/>
              <a:t>year</a:t>
            </a:r>
          </a:p>
          <a:p>
            <a:endParaRPr lang="en-US" i="1" dirty="0" smtClean="0"/>
          </a:p>
          <a:p>
            <a:r>
              <a:rPr lang="en-US" dirty="0" smtClean="0"/>
              <a:t>Providers can submit claims for all days of the month when the individual is present overnight but will expend all units with 21 days remaining in the plan year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Requires that host home </a:t>
            </a:r>
            <a:r>
              <a:rPr lang="en-US" dirty="0" smtClean="0"/>
              <a:t>provider agencies </a:t>
            </a:r>
            <a:r>
              <a:rPr lang="en-US" dirty="0"/>
              <a:t>pass through at least 60 percent of the payment that they receive to the home provider </a:t>
            </a:r>
          </a:p>
        </p:txBody>
      </p:sp>
    </p:spTree>
    <p:extLst>
      <p:ext uri="{BB962C8B-B14F-4D97-AF65-F5344CB8AC3E}">
        <p14:creationId xmlns:p14="http://schemas.microsoft.com/office/powerpoint/2010/main" val="10053141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Reimbursement Timelines and Exceptional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503920" cy="487984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All </a:t>
            </a:r>
            <a:r>
              <a:rPr lang="en-US" dirty="0"/>
              <a:t>community residential alternative services will be assigned a rate category through prior authorization </a:t>
            </a:r>
            <a:r>
              <a:rPr lang="en-US" dirty="0" smtClean="0"/>
              <a:t>retroactive to March </a:t>
            </a:r>
            <a:r>
              <a:rPr lang="en-US" dirty="0"/>
              <a:t>1, 2017, except for individuals approved for an exceptional rate. </a:t>
            </a:r>
            <a:endParaRPr lang="en-US" dirty="0" smtClean="0"/>
          </a:p>
          <a:p>
            <a:pPr lvl="1"/>
            <a:r>
              <a:rPr lang="en-US" b="1" dirty="0" smtClean="0"/>
              <a:t>ER </a:t>
            </a:r>
            <a:r>
              <a:rPr lang="en-US" b="1" dirty="0"/>
              <a:t>R</a:t>
            </a:r>
            <a:r>
              <a:rPr lang="en-US" b="1" dirty="0" smtClean="0"/>
              <a:t>enewal </a:t>
            </a:r>
            <a:r>
              <a:rPr lang="en-US" b="1" dirty="0"/>
              <a:t>R</a:t>
            </a:r>
            <a:r>
              <a:rPr lang="en-US" b="1" dirty="0" smtClean="0"/>
              <a:t>equests </a:t>
            </a:r>
            <a:r>
              <a:rPr lang="en-US" dirty="0" smtClean="0"/>
              <a:t>for those </a:t>
            </a:r>
            <a:r>
              <a:rPr lang="en-US" i="1" dirty="0" smtClean="0"/>
              <a:t>expiring before March 31</a:t>
            </a:r>
            <a:r>
              <a:rPr lang="en-US" dirty="0" smtClean="0"/>
              <a:t> will be honored and processed</a:t>
            </a:r>
          </a:p>
          <a:p>
            <a:pPr lvl="1"/>
            <a:r>
              <a:rPr lang="en-US" b="1" dirty="0"/>
              <a:t>N</a:t>
            </a:r>
            <a:r>
              <a:rPr lang="en-US" b="1" dirty="0" smtClean="0"/>
              <a:t>ew ER Requests </a:t>
            </a:r>
            <a:r>
              <a:rPr lang="en-US" dirty="0" smtClean="0"/>
              <a:t>beginning March 1 will be processed per the new method</a:t>
            </a:r>
          </a:p>
          <a:p>
            <a:pPr lvl="1"/>
            <a:r>
              <a:rPr lang="en-US" dirty="0" smtClean="0"/>
              <a:t>Webinar training scheduled for 3/17 and 3/24 for providers with current  exceptional rates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Current ERs less </a:t>
            </a:r>
            <a:r>
              <a:rPr lang="en-US" dirty="0"/>
              <a:t>than </a:t>
            </a:r>
            <a:r>
              <a:rPr lang="en-US" dirty="0" smtClean="0"/>
              <a:t>the </a:t>
            </a:r>
            <a:r>
              <a:rPr lang="en-US" dirty="0"/>
              <a:t>new assessed </a:t>
            </a:r>
            <a:r>
              <a:rPr lang="en-US" dirty="0" smtClean="0"/>
              <a:t>rate: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W</a:t>
            </a:r>
            <a:r>
              <a:rPr lang="en-US" dirty="0" smtClean="0"/>
              <a:t>ill </a:t>
            </a:r>
            <a:r>
              <a:rPr lang="en-US" dirty="0"/>
              <a:t>be moved to the new rate </a:t>
            </a:r>
            <a:r>
              <a:rPr lang="en-US" dirty="0" smtClean="0"/>
              <a:t>retroactively to begin </a:t>
            </a:r>
            <a:r>
              <a:rPr lang="en-US" dirty="0"/>
              <a:t>March 1, </a:t>
            </a:r>
            <a:r>
              <a:rPr lang="en-US" dirty="0" smtClean="0"/>
              <a:t>2017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Current ERs greater than the new assessed rate:</a:t>
            </a:r>
          </a:p>
          <a:p>
            <a:pPr lvl="1"/>
            <a:r>
              <a:rPr lang="en-US" dirty="0" smtClean="0"/>
              <a:t>Will be maintained at the current rate until the </a:t>
            </a:r>
            <a:r>
              <a:rPr lang="en-US" dirty="0"/>
              <a:t>waiver participant’s reevaluation </a:t>
            </a:r>
            <a:r>
              <a:rPr lang="en-US" dirty="0" smtClean="0"/>
              <a:t>and development of the new annual  </a:t>
            </a:r>
            <a:r>
              <a:rPr lang="en-US" dirty="0"/>
              <a:t>individual service plan (ISP). </a:t>
            </a:r>
            <a:endParaRPr lang="en-US" dirty="0" smtClean="0"/>
          </a:p>
          <a:p>
            <a:pPr lvl="1"/>
            <a:r>
              <a:rPr lang="en-US" dirty="0" smtClean="0"/>
              <a:t>The beginning of the new Plan Year will move reimbursement to the new rate model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8288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Significant changes: </a:t>
            </a:r>
          </a:p>
          <a:p>
            <a:r>
              <a:rPr lang="en-US" dirty="0" smtClean="0"/>
              <a:t>Shared CLS</a:t>
            </a:r>
          </a:p>
          <a:p>
            <a:r>
              <a:rPr lang="en-US" dirty="0" smtClean="0"/>
              <a:t>Basic CLs</a:t>
            </a:r>
          </a:p>
          <a:p>
            <a:r>
              <a:rPr lang="en-US" dirty="0" smtClean="0"/>
              <a:t>Extended </a:t>
            </a:r>
            <a:r>
              <a:rPr lang="en-US" dirty="0" err="1" smtClean="0"/>
              <a:t>cls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Living Support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263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to CLS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44811385"/>
              </p:ext>
            </p:extLst>
          </p:nvPr>
        </p:nvGraphicFramePr>
        <p:xfrm>
          <a:off x="334960" y="1447800"/>
          <a:ext cx="8504240" cy="48253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1229915"/>
                <a:gridCol w="762000"/>
                <a:gridCol w="4386265"/>
              </a:tblGrid>
              <a:tr h="66357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Service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Unit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Rate</a:t>
                      </a:r>
                      <a:endParaRPr lang="en-US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Notes</a:t>
                      </a:r>
                      <a:endParaRPr lang="en-US" sz="1800" dirty="0"/>
                    </a:p>
                  </a:txBody>
                  <a:tcPr anchor="ctr"/>
                </a:tc>
              </a:tr>
              <a:tr h="6635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</a:rPr>
                        <a:t>Basic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15-minute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$</a:t>
                      </a:r>
                      <a:r>
                        <a:rPr lang="en-US" sz="1600" dirty="0" smtClean="0">
                          <a:effectLst/>
                          <a:latin typeface="+mj-lt"/>
                        </a:rPr>
                        <a:t>6.35</a:t>
                      </a:r>
                      <a:endParaRPr lang="en-US" sz="16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  <a:ea typeface="Times New Roman"/>
                        </a:rPr>
                        <a:t>Basic service = 11 or fewer units/visit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635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</a:rPr>
                        <a:t>Extended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15-minute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$</a:t>
                      </a:r>
                      <a:r>
                        <a:rPr lang="en-US" sz="1600" dirty="0" smtClean="0">
                          <a:effectLst/>
                          <a:latin typeface="+mj-lt"/>
                        </a:rPr>
                        <a:t>5.74</a:t>
                      </a:r>
                      <a:endParaRPr lang="en-US" sz="16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  <a:ea typeface="Times New Roman"/>
                        </a:rPr>
                        <a:t>Extended service = 12 or more units/visit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6635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</a:rPr>
                        <a:t>2 </a:t>
                      </a:r>
                      <a:r>
                        <a:rPr lang="en-US" sz="1800" dirty="0">
                          <a:effectLst/>
                          <a:latin typeface="+mj-lt"/>
                        </a:rPr>
                        <a:t>Members - Basic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15-minute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$</a:t>
                      </a:r>
                      <a:r>
                        <a:rPr lang="en-US" sz="1600" dirty="0" smtClean="0">
                          <a:effectLst/>
                          <a:latin typeface="+mj-lt"/>
                        </a:rPr>
                        <a:t>3.49</a:t>
                      </a:r>
                      <a:endParaRPr lang="en-US" sz="16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/>
                        <a:t>Allows waiver participants to share one DSP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/>
                        <a:t>Designed for voluntary staff sharing to allow purchase of more hours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/>
                        <a:t>Clinical need, different needs, or significant difference in assessment levels may require continuation of individual model, even if participants live in the same home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</a:tr>
              <a:tr h="6635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</a:rPr>
                        <a:t>2 </a:t>
                      </a:r>
                      <a:r>
                        <a:rPr lang="en-US" sz="1800" dirty="0">
                          <a:effectLst/>
                          <a:latin typeface="+mj-lt"/>
                        </a:rPr>
                        <a:t>Members - Extended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15-minute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$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Times New Roman"/>
                          <a:cs typeface="+mn-cs"/>
                        </a:rPr>
                        <a:t>3.16</a:t>
                      </a:r>
                      <a:endParaRPr kumimoji="0" lang="en-US" sz="18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Times New Roman"/>
                        <a:cs typeface="+mn-cs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6635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</a:rPr>
                        <a:t>3 </a:t>
                      </a:r>
                      <a:r>
                        <a:rPr lang="en-US" sz="1800" dirty="0">
                          <a:effectLst/>
                          <a:latin typeface="+mj-lt"/>
                        </a:rPr>
                        <a:t>Members - Basic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15-minute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$</a:t>
                      </a:r>
                      <a:r>
                        <a:rPr lang="en-US" sz="1600" dirty="0" smtClean="0">
                          <a:effectLst/>
                          <a:latin typeface="+mj-lt"/>
                        </a:rPr>
                        <a:t>2.54</a:t>
                      </a:r>
                      <a:endParaRPr lang="en-US" sz="16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6635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</a:rPr>
                        <a:t>3 </a:t>
                      </a:r>
                      <a:r>
                        <a:rPr lang="en-US" sz="1800" dirty="0">
                          <a:effectLst/>
                          <a:latin typeface="+mj-lt"/>
                        </a:rPr>
                        <a:t>Members - Extended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15-minute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j-lt"/>
                        </a:rPr>
                        <a:t>$</a:t>
                      </a:r>
                      <a:r>
                        <a:rPr lang="en-US" sz="1600" dirty="0" smtClean="0">
                          <a:effectLst/>
                          <a:latin typeface="+mj-lt"/>
                        </a:rPr>
                        <a:t>2.30</a:t>
                      </a:r>
                      <a:endParaRPr lang="en-US" sz="16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7135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CLS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4000"/>
            <a:ext cx="850392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Daily CLS rate will be converted to equivalent 15-minute units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CLS Cap: $</a:t>
            </a:r>
            <a:r>
              <a:rPr lang="en-US" dirty="0" smtClean="0"/>
              <a:t>51,300</a:t>
            </a:r>
          </a:p>
          <a:p>
            <a:endParaRPr lang="en-US" dirty="0" smtClean="0"/>
          </a:p>
          <a:p>
            <a:r>
              <a:rPr lang="en-US" dirty="0" smtClean="0"/>
              <a:t>No daily maximum; no monthly maximum</a:t>
            </a:r>
          </a:p>
          <a:p>
            <a:pPr lvl="1"/>
            <a:r>
              <a:rPr lang="en-US" dirty="0" smtClean="0"/>
              <a:t>Providers and families must manage carefully to avoid exhausting available funds prematurely</a:t>
            </a:r>
          </a:p>
          <a:p>
            <a:pPr lvl="1"/>
            <a:r>
              <a:rPr lang="en-US" dirty="0" smtClean="0"/>
              <a:t>The division will analyze claims data to assist management through support coordination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New procedure code for personal assistance retainer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426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New service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Residential Staffing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766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106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Replaces </a:t>
            </a:r>
            <a:r>
              <a:rPr lang="en-US" sz="3200" dirty="0"/>
              <a:t>E</a:t>
            </a:r>
            <a:r>
              <a:rPr lang="en-US" sz="3200" dirty="0" smtClean="0"/>
              <a:t>nhanced Staffing in CRA and CLS Provided through Exceptional Rate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47800"/>
            <a:ext cx="8503920" cy="4797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700" dirty="0" smtClean="0"/>
              <a:t>Eligibility:</a:t>
            </a:r>
          </a:p>
          <a:p>
            <a:pPr lvl="0"/>
            <a:r>
              <a:rPr lang="en-US" sz="1700" dirty="0"/>
              <a:t>Waiver participant exhibits current high level needs as evidenced by</a:t>
            </a:r>
            <a:r>
              <a:rPr lang="en-US" sz="1700" dirty="0" smtClean="0"/>
              <a:t>:</a:t>
            </a:r>
            <a:endParaRPr lang="en-US" sz="1700" dirty="0"/>
          </a:p>
          <a:p>
            <a:pPr lvl="1"/>
            <a:r>
              <a:rPr lang="en-US" sz="1700" dirty="0"/>
              <a:t>HRST healthcare level 5 or 6 indicating high medical and/or functional needs verified by DBHDD staff</a:t>
            </a:r>
          </a:p>
          <a:p>
            <a:pPr lvl="1"/>
            <a:r>
              <a:rPr lang="en-US" sz="1700" dirty="0"/>
              <a:t>Exceptional behavioral needs identified by SIS assessment</a:t>
            </a:r>
          </a:p>
          <a:p>
            <a:pPr lvl="1"/>
            <a:r>
              <a:rPr lang="en-US" sz="1700" dirty="0"/>
              <a:t>A DBHDD-performed evaluation or assessment indicating need for enhanced staffing, or</a:t>
            </a:r>
          </a:p>
          <a:p>
            <a:pPr marL="0" indent="0">
              <a:buNone/>
            </a:pPr>
            <a:endParaRPr lang="en-US" sz="1700" dirty="0"/>
          </a:p>
          <a:p>
            <a:pPr lvl="0"/>
            <a:r>
              <a:rPr lang="en-US" sz="1700" dirty="0"/>
              <a:t>Waiver participant has an active court order which requires specific staffing requirements beyond the scope of traditional CLS or CRA services, </a:t>
            </a:r>
            <a:r>
              <a:rPr lang="en-US" sz="1700" dirty="0" smtClean="0"/>
              <a:t>or</a:t>
            </a:r>
          </a:p>
          <a:p>
            <a:pPr lvl="0"/>
            <a:endParaRPr lang="en-US" sz="1700" dirty="0"/>
          </a:p>
          <a:p>
            <a:pPr lvl="0"/>
            <a:r>
              <a:rPr lang="en-US" sz="1700" dirty="0" smtClean="0"/>
              <a:t>Waiver participant has transitioned from an ICF-ID or other institution within the past six months and transition needs may necessitate additional residential staffing</a:t>
            </a:r>
            <a:endParaRPr lang="en-US" sz="1700" dirty="0"/>
          </a:p>
          <a:p>
            <a:pPr marL="0" indent="0">
              <a:buNone/>
            </a:pPr>
            <a:r>
              <a:rPr lang="en-US" sz="1700" dirty="0"/>
              <a:t> </a:t>
            </a:r>
          </a:p>
          <a:p>
            <a:pPr lvl="0"/>
            <a:r>
              <a:rPr lang="en-US" sz="1700" dirty="0"/>
              <a:t>Waiver participant has documented history of </a:t>
            </a:r>
            <a:r>
              <a:rPr lang="en-US" sz="1700" dirty="0" smtClean="0"/>
              <a:t>significant behavior challenges which present </a:t>
            </a:r>
            <a:r>
              <a:rPr lang="en-US" sz="1700" dirty="0"/>
              <a:t>risk to </a:t>
            </a:r>
            <a:r>
              <a:rPr lang="en-US" sz="1700" dirty="0" smtClean="0"/>
              <a:t>him/herself or others </a:t>
            </a:r>
            <a:r>
              <a:rPr lang="en-US" sz="1700" dirty="0"/>
              <a:t>in the residential </a:t>
            </a:r>
            <a:r>
              <a:rPr lang="en-US" sz="1700" dirty="0" smtClean="0"/>
              <a:t>setting</a:t>
            </a:r>
          </a:p>
        </p:txBody>
      </p:sp>
    </p:spTree>
    <p:extLst>
      <p:ext uri="{BB962C8B-B14F-4D97-AF65-F5344CB8AC3E}">
        <p14:creationId xmlns:p14="http://schemas.microsoft.com/office/powerpoint/2010/main" val="28468606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about Additional Residential Staffing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Requires field office clinical assessment and central office review</a:t>
            </a:r>
          </a:p>
          <a:p>
            <a:endParaRPr lang="en-US" sz="1400" dirty="0" smtClean="0"/>
          </a:p>
          <a:p>
            <a:r>
              <a:rPr lang="en-US" dirty="0" smtClean="0"/>
              <a:t>Must be supported through description of need in the nursing and/or behavioral assessment and ISP</a:t>
            </a:r>
          </a:p>
          <a:p>
            <a:endParaRPr lang="en-US" sz="1400" dirty="0" smtClean="0"/>
          </a:p>
          <a:p>
            <a:r>
              <a:rPr lang="en-US" dirty="0" smtClean="0"/>
              <a:t>Complete process description available in Medicaid manual Appendix H on April 1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225123"/>
              </p:ext>
            </p:extLst>
          </p:nvPr>
        </p:nvGraphicFramePr>
        <p:xfrm>
          <a:off x="609600" y="4953000"/>
          <a:ext cx="7924800" cy="1219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0200"/>
                <a:gridCol w="1105746"/>
                <a:gridCol w="1408854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Service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Unit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Rate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Additional Residential Staffing, Basic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15-min</a:t>
                      </a:r>
                      <a:r>
                        <a:rPr lang="en-US" sz="1600" dirty="0">
                          <a:effectLst/>
                        </a:rPr>
                        <a:t>.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$4.67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Additional Residential Staffing, Enhanced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15-min</a:t>
                      </a:r>
                      <a:r>
                        <a:rPr lang="en-US" sz="1600" dirty="0">
                          <a:effectLst/>
                        </a:rPr>
                        <a:t>.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$5.01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8019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altLang="en-US" sz="3600" dirty="0" smtClean="0">
                <a:solidFill>
                  <a:schemeClr val="tx1"/>
                </a:solidFill>
                <a:cs typeface="Arial" pitchFamily="34" charset="0"/>
              </a:rPr>
              <a:t>Staff Expectations </a:t>
            </a:r>
            <a:r>
              <a:rPr lang="en-US" altLang="en-US" sz="3600" dirty="0">
                <a:solidFill>
                  <a:schemeClr val="tx1"/>
                </a:solidFill>
                <a:cs typeface="Arial" pitchFamily="34" charset="0"/>
              </a:rPr>
              <a:t>C</a:t>
            </a:r>
            <a:r>
              <a:rPr lang="en-US" altLang="en-US" sz="3600" dirty="0" smtClean="0">
                <a:solidFill>
                  <a:schemeClr val="tx1"/>
                </a:solidFill>
                <a:cs typeface="Arial" pitchFamily="34" charset="0"/>
              </a:rPr>
              <a:t>onsistent </a:t>
            </a:r>
            <a:r>
              <a:rPr lang="en-US" altLang="en-US" sz="3600" dirty="0">
                <a:solidFill>
                  <a:schemeClr val="tx1"/>
                </a:solidFill>
                <a:cs typeface="Arial" pitchFamily="34" charset="0"/>
              </a:rPr>
              <a:t>with Rate Categories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72872491"/>
              </p:ext>
            </p:extLst>
          </p:nvPr>
        </p:nvGraphicFramePr>
        <p:xfrm>
          <a:off x="533400" y="2743200"/>
          <a:ext cx="8153400" cy="32918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02095"/>
                <a:gridCol w="4051305"/>
              </a:tblGrid>
              <a:tr h="5548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Levels – 4-person residence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Allocated Staff Hours Per Week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effectLst/>
                        </a:rPr>
                        <a:t>Category 1</a:t>
                      </a:r>
                      <a:endParaRPr lang="en-US" sz="16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45.3 per person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effectLst/>
                        </a:rPr>
                        <a:t>Category 2</a:t>
                      </a:r>
                      <a:endParaRPr lang="en-US" sz="1600" dirty="0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55.3 per person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>
                          <a:effectLst/>
                        </a:rPr>
                        <a:t>Category 3</a:t>
                      </a:r>
                      <a:endParaRPr lang="en-US" sz="1600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66.5 per person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>
                          <a:effectLst/>
                        </a:rPr>
                        <a:t>Category 4</a:t>
                      </a:r>
                      <a:endParaRPr lang="en-US" sz="1600"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80.5 per person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</a:rPr>
                        <a:t>Levels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– 3-person residence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effectLst/>
                        </a:rPr>
                        <a:t>Allocated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Staff Hours Per Week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Category 1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53.7 per person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Category 2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60.3 per person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Category 3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73.7 per person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</a:tr>
              <a:tr h="3041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Category 4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2514600" algn="l"/>
                        </a:tabLs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88.7 per person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>
                    <a:solidFill>
                      <a:srgbClr val="3D58A7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4800" y="1524000"/>
            <a:ext cx="853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spcBef>
                <a:spcPct val="20000"/>
              </a:spcBef>
              <a:buSzPct val="85000"/>
              <a:buFont typeface="Wingdings 2"/>
              <a:buChar char=""/>
            </a:pPr>
            <a:r>
              <a:rPr lang="en-US" sz="2000" dirty="0"/>
              <a:t>Provider submits request on behalf of one individual in the home</a:t>
            </a:r>
          </a:p>
          <a:p>
            <a:pPr marL="274320" indent="-274320">
              <a:spcBef>
                <a:spcPct val="20000"/>
              </a:spcBef>
              <a:buSzPct val="85000"/>
              <a:buFont typeface="Wingdings 2"/>
              <a:buChar char=""/>
            </a:pPr>
            <a:r>
              <a:rPr lang="en-US" sz="2000" dirty="0"/>
              <a:t>Requires that allocated staff hours for all individuals served in the home are provided as a baseline for additional staffing request</a:t>
            </a:r>
          </a:p>
        </p:txBody>
      </p:sp>
    </p:spTree>
    <p:extLst>
      <p:ext uri="{BB962C8B-B14F-4D97-AF65-F5344CB8AC3E}">
        <p14:creationId xmlns:p14="http://schemas.microsoft.com/office/powerpoint/2010/main" val="967039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Significant Changes </a:t>
            </a:r>
            <a:r>
              <a:rPr lang="en-US" dirty="0"/>
              <a:t>to the COMP </a:t>
            </a:r>
            <a:r>
              <a:rPr lang="en-US" dirty="0" smtClean="0"/>
              <a:t>Waiver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95400"/>
            <a:ext cx="850392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Establishes </a:t>
            </a:r>
            <a:r>
              <a:rPr lang="en-US" dirty="0"/>
              <a:t>11 different </a:t>
            </a:r>
            <a:r>
              <a:rPr lang="en-US" dirty="0" smtClean="0"/>
              <a:t>residential rates</a:t>
            </a:r>
            <a:r>
              <a:rPr lang="en-US" dirty="0"/>
              <a:t>, based on </a:t>
            </a:r>
          </a:p>
          <a:p>
            <a:pPr lvl="1"/>
            <a:r>
              <a:rPr lang="en-US" dirty="0" smtClean="0"/>
              <a:t>Setting </a:t>
            </a:r>
            <a:r>
              <a:rPr lang="en-US" dirty="0"/>
              <a:t>(group home or host </a:t>
            </a:r>
            <a:r>
              <a:rPr lang="en-US" dirty="0" smtClean="0"/>
              <a:t>home),</a:t>
            </a:r>
          </a:p>
          <a:p>
            <a:pPr lvl="1"/>
            <a:r>
              <a:rPr lang="en-US" dirty="0" smtClean="0"/>
              <a:t>Size </a:t>
            </a:r>
            <a:r>
              <a:rPr lang="en-US" dirty="0"/>
              <a:t>of the </a:t>
            </a:r>
            <a:r>
              <a:rPr lang="en-US" dirty="0" smtClean="0"/>
              <a:t>home, and </a:t>
            </a:r>
          </a:p>
          <a:p>
            <a:pPr lvl="1"/>
            <a:r>
              <a:rPr lang="en-US" dirty="0" smtClean="0"/>
              <a:t>Support </a:t>
            </a:r>
            <a:r>
              <a:rPr lang="en-US" dirty="0"/>
              <a:t>needs of the individual </a:t>
            </a:r>
          </a:p>
          <a:p>
            <a:endParaRPr lang="en-US" i="1" dirty="0" smtClean="0"/>
          </a:p>
          <a:p>
            <a:r>
              <a:rPr lang="en-US" dirty="0" smtClean="0"/>
              <a:t>Adds </a:t>
            </a:r>
            <a:r>
              <a:rPr lang="en-US" i="1" dirty="0"/>
              <a:t>nutrition services </a:t>
            </a:r>
            <a:r>
              <a:rPr lang="en-US" dirty="0"/>
              <a:t>to the list of services available through the waiver (</a:t>
            </a:r>
            <a:r>
              <a:rPr lang="en-US" dirty="0" smtClean="0"/>
              <a:t>maximum: $1,800)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55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Significant Changes:</a:t>
            </a:r>
          </a:p>
          <a:p>
            <a:r>
              <a:rPr lang="en-US" dirty="0" smtClean="0"/>
              <a:t>Multiple in-home respite options</a:t>
            </a:r>
          </a:p>
          <a:p>
            <a:r>
              <a:rPr lang="en-US" dirty="0" smtClean="0"/>
              <a:t>Two levels of overnight/daily respite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Respite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5817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Respite Changes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23603931"/>
              </p:ext>
            </p:extLst>
          </p:nvPr>
        </p:nvGraphicFramePr>
        <p:xfrm>
          <a:off x="304800" y="1737360"/>
          <a:ext cx="8534400" cy="4206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3600"/>
                <a:gridCol w="1066800"/>
                <a:gridCol w="1447800"/>
                <a:gridCol w="3886200"/>
              </a:tblGrid>
              <a:tr h="2819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Service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j-lt"/>
                        </a:rPr>
                        <a:t>Unit </a:t>
                      </a:r>
                      <a:endParaRPr lang="en-US" sz="180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Rate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  <a:ea typeface="Times New Roman"/>
                        </a:rPr>
                        <a:t>Notes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458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Respite-15-Minutes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1 Member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</a:rPr>
                        <a:t>15-min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$4.83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effectLst/>
                          <a:latin typeface="+mj-lt"/>
                          <a:ea typeface="Times New Roman"/>
                        </a:rPr>
                        <a:t>Allows sharing</a:t>
                      </a:r>
                      <a:r>
                        <a:rPr lang="en-US" sz="1800" baseline="0" dirty="0" smtClean="0">
                          <a:effectLst/>
                          <a:latin typeface="+mj-lt"/>
                          <a:ea typeface="Times New Roman"/>
                        </a:rPr>
                        <a:t> of in-home respite for maximum hours  </a:t>
                      </a:r>
                      <a:br>
                        <a:rPr lang="en-US" sz="1800" baseline="0" dirty="0" smtClean="0">
                          <a:effectLst/>
                          <a:latin typeface="+mj-lt"/>
                          <a:ea typeface="Times New Roman"/>
                        </a:rPr>
                      </a:br>
                      <a:endParaRPr lang="en-US" sz="1800" baseline="0" dirty="0" smtClean="0">
                        <a:effectLst/>
                        <a:latin typeface="+mj-lt"/>
                        <a:ea typeface="Times New Roman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800" baseline="0" dirty="0" smtClean="0">
                          <a:effectLst/>
                          <a:latin typeface="+mj-lt"/>
                          <a:ea typeface="Times New Roman"/>
                        </a:rPr>
                        <a:t>Can be used for siblings living together or by individuals living with family who are compatible and choose to share services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458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Respite-15-Minutes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2 Member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</a:rPr>
                        <a:t>15-min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$2.66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458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Respite-15-Minutes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3 Member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</a:rPr>
                        <a:t>15-min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$1.93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3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Respite-Daily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Category 1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One day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$153.61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j-lt"/>
                          <a:ea typeface="Times New Roman"/>
                        </a:rPr>
                        <a:t>Follows same assessment level</a:t>
                      </a:r>
                      <a:r>
                        <a:rPr lang="en-US" sz="1800" baseline="0" dirty="0" smtClean="0">
                          <a:effectLst/>
                          <a:latin typeface="+mj-lt"/>
                          <a:ea typeface="Times New Roman"/>
                        </a:rPr>
                        <a:t> as Category 1 host home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3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j-lt"/>
                        </a:rPr>
                        <a:t>Respite-Daily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+mj-lt"/>
                        </a:rPr>
                        <a:t>Category 2</a:t>
                      </a:r>
                      <a:endParaRPr lang="en-US" sz="180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One day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+mj-lt"/>
                        </a:rPr>
                        <a:t>$209.51</a:t>
                      </a: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+mj-lt"/>
                          <a:ea typeface="Times New Roman"/>
                        </a:rPr>
                        <a:t>Follows same assessment level</a:t>
                      </a:r>
                      <a:r>
                        <a:rPr lang="en-US" sz="1800" baseline="0" dirty="0" smtClean="0">
                          <a:effectLst/>
                          <a:latin typeface="+mj-lt"/>
                          <a:ea typeface="Times New Roman"/>
                        </a:rPr>
                        <a:t> as Category 2 host home</a:t>
                      </a:r>
                      <a:endParaRPr lang="en-US" sz="1800" dirty="0" smtClean="0">
                        <a:effectLst/>
                        <a:latin typeface="+mj-lt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+mj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89853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Respite Information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Annual </a:t>
            </a:r>
            <a:r>
              <a:rPr lang="en-US" dirty="0" smtClean="0"/>
              <a:t>Limit Day Service: </a:t>
            </a:r>
            <a:r>
              <a:rPr lang="en-US" dirty="0"/>
              <a:t>30 units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Annual limit is as authorized in the individual budget up to the annual maximum of </a:t>
            </a:r>
            <a:endParaRPr lang="en-US" dirty="0" smtClean="0"/>
          </a:p>
          <a:p>
            <a:pPr lvl="1"/>
            <a:r>
              <a:rPr lang="en-US" dirty="0" smtClean="0"/>
              <a:t>$</a:t>
            </a:r>
            <a:r>
              <a:rPr lang="en-US" dirty="0"/>
              <a:t>6,285 for Category 2 </a:t>
            </a:r>
            <a:r>
              <a:rPr lang="en-US" dirty="0" smtClean="0"/>
              <a:t>Respite</a:t>
            </a:r>
          </a:p>
          <a:p>
            <a:pPr lvl="1"/>
            <a:r>
              <a:rPr lang="en-US" dirty="0" smtClean="0"/>
              <a:t>$4,608 for Category 1 Respite</a:t>
            </a:r>
          </a:p>
          <a:p>
            <a:endParaRPr lang="en-US" dirty="0"/>
          </a:p>
          <a:p>
            <a:r>
              <a:rPr lang="en-US" dirty="0" smtClean="0"/>
              <a:t>Annual limit can be used for in-home respite, daily/overnight respite, or combination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0915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7848"/>
            <a:ext cx="8534400" cy="9113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Information about Prior Authorization and Claims Reimbursement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444752"/>
            <a:ext cx="8503920" cy="480364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Prior </a:t>
            </a:r>
            <a:r>
              <a:rPr lang="en-US" dirty="0"/>
              <a:t>authorization updates for residential services will be accomplished electronically, allowing providers to bill claims for services rendered on or after March 1, </a:t>
            </a:r>
            <a:r>
              <a:rPr lang="en-US" dirty="0" smtClean="0"/>
              <a:t>2017  </a:t>
            </a:r>
          </a:p>
          <a:p>
            <a:endParaRPr lang="en-US" dirty="0"/>
          </a:p>
          <a:p>
            <a:r>
              <a:rPr lang="en-US" dirty="0" smtClean="0"/>
              <a:t>Prior </a:t>
            </a:r>
            <a:r>
              <a:rPr lang="en-US" dirty="0"/>
              <a:t>authorization on behalf of most individuals receiving residential services will be available by March 15, </a:t>
            </a:r>
            <a:r>
              <a:rPr lang="en-US" dirty="0" smtClean="0"/>
              <a:t>2017 </a:t>
            </a:r>
            <a:endParaRPr lang="en-US" dirty="0"/>
          </a:p>
          <a:p>
            <a:endParaRPr lang="en-US" dirty="0"/>
          </a:p>
          <a:p>
            <a:r>
              <a:rPr lang="en-US" dirty="0"/>
              <a:t>Prior authorization updates for other services, such as respite and </a:t>
            </a:r>
            <a:r>
              <a:rPr lang="en-US" dirty="0" smtClean="0"/>
              <a:t>CLS, </a:t>
            </a:r>
            <a:r>
              <a:rPr lang="en-US" dirty="0"/>
              <a:t>may be delayed until as late as March 31, 2017, but all rate changes will be retroactively effective as of March 1, </a:t>
            </a:r>
            <a:r>
              <a:rPr lang="en-US" dirty="0" smtClean="0"/>
              <a:t>2017 </a:t>
            </a:r>
            <a:endParaRPr lang="en-US" dirty="0"/>
          </a:p>
          <a:p>
            <a:endParaRPr lang="en-US" dirty="0"/>
          </a:p>
          <a:p>
            <a:r>
              <a:rPr lang="en-US" dirty="0"/>
              <a:t>DCH will post banner messages related to specific instructions about claims submissions and adjustments </a:t>
            </a:r>
          </a:p>
          <a:p>
            <a:pPr lvl="1"/>
            <a:r>
              <a:rPr lang="en-US" dirty="0" smtClean="0"/>
              <a:t>Banner message will advise providers </a:t>
            </a:r>
            <a:r>
              <a:rPr lang="en-US" dirty="0" smtClean="0">
                <a:solidFill>
                  <a:srgbClr val="FF0000"/>
                </a:solidFill>
              </a:rPr>
              <a:t>to adjust claims versus voiding and resubmitting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6869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Change in Specialized Medical Supplies</a:t>
            </a:r>
          </a:p>
          <a:p>
            <a:pPr lvl="1"/>
            <a:r>
              <a:rPr lang="en-US" dirty="0" smtClean="0"/>
              <a:t>Cost cap increase to $3,800 annually</a:t>
            </a:r>
          </a:p>
          <a:p>
            <a:endParaRPr lang="en-US" dirty="0" smtClean="0"/>
          </a:p>
          <a:p>
            <a:r>
              <a:rPr lang="en-US" dirty="0" smtClean="0"/>
              <a:t>Additional Units request for Specialized Medical Supplies </a:t>
            </a:r>
          </a:p>
          <a:p>
            <a:pPr lvl="1"/>
            <a:r>
              <a:rPr lang="en-US" dirty="0" smtClean="0"/>
              <a:t>Processing requests as usual.  No changes</a:t>
            </a:r>
          </a:p>
          <a:p>
            <a:endParaRPr lang="en-US" dirty="0" smtClean="0"/>
          </a:p>
          <a:p>
            <a:r>
              <a:rPr lang="en-US" dirty="0" smtClean="0"/>
              <a:t>Enhanced support </a:t>
            </a:r>
            <a:r>
              <a:rPr lang="en-US" dirty="0" smtClean="0"/>
              <a:t>requests for Community Access Group</a:t>
            </a:r>
          </a:p>
          <a:p>
            <a:pPr lvl="1"/>
            <a:r>
              <a:rPr lang="en-US" dirty="0"/>
              <a:t>Processing requests as </a:t>
            </a:r>
            <a:r>
              <a:rPr lang="en-US" dirty="0" smtClean="0"/>
              <a:t>usual</a:t>
            </a:r>
            <a:endParaRPr lang="en-US" dirty="0"/>
          </a:p>
          <a:p>
            <a:pPr lvl="1"/>
            <a:r>
              <a:rPr lang="en-US" dirty="0" smtClean="0"/>
              <a:t>Phase 2 of the Rate Study to focus on Community Access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1613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You can continue to submit questions about new policy or waiver implementation to: COMPImplementationQuestions@dbhdd.ga.gov </a:t>
            </a:r>
          </a:p>
          <a:p>
            <a:endParaRPr lang="en-US" dirty="0"/>
          </a:p>
          <a:p>
            <a:r>
              <a:rPr lang="en-US" dirty="0" smtClean="0"/>
              <a:t>Questions will be categorized and compiled; then posted as FAQs on the DBHDD website</a:t>
            </a:r>
          </a:p>
        </p:txBody>
      </p:sp>
    </p:spTree>
    <p:extLst>
      <p:ext uri="{BB962C8B-B14F-4D97-AF65-F5344CB8AC3E}">
        <p14:creationId xmlns:p14="http://schemas.microsoft.com/office/powerpoint/2010/main" val="349600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Significant Changes to the COMP Waiver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Increases the cap on physical, occupational, and speech therapies </a:t>
            </a:r>
            <a:r>
              <a:rPr lang="en-US" dirty="0"/>
              <a:t>from a total therapy cap of $1,800 to $5,400 annually </a:t>
            </a:r>
          </a:p>
          <a:p>
            <a:endParaRPr lang="en-US" sz="1400" dirty="0"/>
          </a:p>
          <a:p>
            <a:r>
              <a:rPr lang="en-US" dirty="0"/>
              <a:t>Moves </a:t>
            </a:r>
            <a:r>
              <a:rPr lang="en-US" i="1" dirty="0" smtClean="0"/>
              <a:t>community living support </a:t>
            </a:r>
            <a:r>
              <a:rPr lang="en-US" i="1" dirty="0"/>
              <a:t>from a </a:t>
            </a:r>
            <a:r>
              <a:rPr lang="en-US" i="1" dirty="0" smtClean="0"/>
              <a:t>two-rate </a:t>
            </a:r>
            <a:r>
              <a:rPr lang="en-US" i="1" dirty="0"/>
              <a:t>to a </a:t>
            </a:r>
            <a:r>
              <a:rPr lang="en-US" i="1" dirty="0" smtClean="0"/>
              <a:t>six-rate </a:t>
            </a:r>
            <a:r>
              <a:rPr lang="en-US" i="1" dirty="0"/>
              <a:t>model</a:t>
            </a:r>
            <a:endParaRPr lang="en-US" dirty="0"/>
          </a:p>
          <a:p>
            <a:endParaRPr lang="en-US" i="1" dirty="0" smtClean="0"/>
          </a:p>
          <a:p>
            <a:r>
              <a:rPr lang="en-US" i="1" dirty="0" smtClean="0"/>
              <a:t>Restructures respite </a:t>
            </a:r>
            <a:r>
              <a:rPr lang="en-US" i="1" dirty="0"/>
              <a:t>rates </a:t>
            </a:r>
            <a:r>
              <a:rPr lang="en-US" dirty="0" smtClean="0"/>
              <a:t>to </a:t>
            </a:r>
            <a:r>
              <a:rPr lang="en-US" dirty="0"/>
              <a:t>accommodate one waiver participant, or two-to-three waiver participants served concurrently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15595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Significant Changes to the COMP Waiver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/>
              <a:t>Expands overnight/daily respite </a:t>
            </a:r>
            <a:r>
              <a:rPr lang="en-US" dirty="0"/>
              <a:t>to two levels following the host home levels</a:t>
            </a:r>
          </a:p>
          <a:p>
            <a:endParaRPr lang="en-US" dirty="0"/>
          </a:p>
          <a:p>
            <a:r>
              <a:rPr lang="en-US" i="1" dirty="0"/>
              <a:t>Adds a new service</a:t>
            </a:r>
            <a:r>
              <a:rPr lang="en-US" dirty="0"/>
              <a:t>, </a:t>
            </a:r>
            <a:r>
              <a:rPr lang="en-US" dirty="0" smtClean="0"/>
              <a:t>additional residential staffing,</a:t>
            </a:r>
            <a:endParaRPr lang="en-US" dirty="0"/>
          </a:p>
          <a:p>
            <a:pPr lvl="1"/>
            <a:r>
              <a:rPr lang="en-US" dirty="0" smtClean="0"/>
              <a:t>Removes </a:t>
            </a:r>
            <a:r>
              <a:rPr lang="en-US" dirty="0"/>
              <a:t>enhanced staffing from </a:t>
            </a:r>
            <a:r>
              <a:rPr lang="en-US" dirty="0" smtClean="0"/>
              <a:t>an exceptional </a:t>
            </a:r>
            <a:r>
              <a:rPr lang="en-US" dirty="0"/>
              <a:t>rate </a:t>
            </a:r>
            <a:r>
              <a:rPr lang="en-US" dirty="0" smtClean="0"/>
              <a:t>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554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Significant changes:</a:t>
            </a:r>
          </a:p>
          <a:p>
            <a:r>
              <a:rPr lang="en-US" dirty="0" smtClean="0"/>
              <a:t>Creates rate categories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Residential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420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Begins with Level of </a:t>
            </a:r>
            <a:r>
              <a:rPr lang="en-US" dirty="0"/>
              <a:t>Assessed </a:t>
            </a:r>
            <a:r>
              <a:rPr lang="en-US" dirty="0" smtClean="0"/>
              <a:t>Need</a:t>
            </a:r>
            <a:endParaRPr lang="en-US" sz="1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0952"/>
            <a:ext cx="8503920" cy="4727448"/>
          </a:xfrm>
        </p:spPr>
        <p:txBody>
          <a:bodyPr/>
          <a:lstStyle/>
          <a:p>
            <a:r>
              <a:rPr lang="en-US" dirty="0" smtClean="0"/>
              <a:t>Determined using specific information discovered through administration of the HRST and the SIS</a:t>
            </a:r>
          </a:p>
          <a:p>
            <a:endParaRPr lang="en-US" dirty="0" smtClean="0"/>
          </a:p>
          <a:p>
            <a:r>
              <a:rPr lang="en-US" dirty="0" smtClean="0"/>
              <a:t>Examples:</a:t>
            </a:r>
            <a:endParaRPr lang="en-US" dirty="0"/>
          </a:p>
          <a:p>
            <a:pPr lvl="1"/>
            <a:r>
              <a:rPr lang="en-US" dirty="0" smtClean="0"/>
              <a:t>If </a:t>
            </a:r>
            <a:r>
              <a:rPr lang="en-US" dirty="0"/>
              <a:t>an individual is classified by the HRST as Health Care Levels (HCL) 3 or 4 (moderate risk), </a:t>
            </a:r>
            <a:r>
              <a:rPr lang="en-US" dirty="0" smtClean="0"/>
              <a:t>he/she </a:t>
            </a:r>
            <a:r>
              <a:rPr lang="en-US" dirty="0"/>
              <a:t>will be eligible for assessment </a:t>
            </a:r>
            <a:r>
              <a:rPr lang="en-US" dirty="0" smtClean="0"/>
              <a:t>level 3</a:t>
            </a:r>
          </a:p>
          <a:p>
            <a:endParaRPr lang="en-US" dirty="0"/>
          </a:p>
          <a:p>
            <a:pPr lvl="1"/>
            <a:r>
              <a:rPr lang="en-US" dirty="0" smtClean="0"/>
              <a:t>If </a:t>
            </a:r>
            <a:r>
              <a:rPr lang="en-US" dirty="0"/>
              <a:t>an individual is classified as HCL 5 or 6 (high risk), </a:t>
            </a:r>
            <a:r>
              <a:rPr lang="en-US" dirty="0" smtClean="0"/>
              <a:t>he/she </a:t>
            </a:r>
            <a:r>
              <a:rPr lang="en-US" dirty="0"/>
              <a:t>will be eligible for assessment l</a:t>
            </a:r>
            <a:r>
              <a:rPr lang="en-US" dirty="0" smtClean="0"/>
              <a:t>evel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235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Begins with Level </a:t>
            </a:r>
            <a:r>
              <a:rPr lang="en-US" dirty="0"/>
              <a:t>of Assessed Need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 rotWithShape="1">
          <a:blip r:embed="rId2"/>
          <a:srcRect l="6027" t="11331" r="19672" b="6492"/>
          <a:stretch/>
        </p:blipFill>
        <p:spPr bwMode="auto">
          <a:xfrm>
            <a:off x="967737" y="1371600"/>
            <a:ext cx="7172013" cy="445970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838200" y="5955268"/>
            <a:ext cx="7467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 smtClean="0"/>
              <a:t>http://</a:t>
            </a:r>
            <a:r>
              <a:rPr lang="en-US" i="1" dirty="0"/>
              <a:t>dbhdd.georgia.gov/residential-and-respite-cost-study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980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Certain Assessment Levels Require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Verification: reviews additional information </a:t>
            </a:r>
            <a:r>
              <a:rPr lang="en-US" dirty="0"/>
              <a:t>provided by SIS </a:t>
            </a:r>
            <a:r>
              <a:rPr lang="en-US" dirty="0" smtClean="0"/>
              <a:t>supplemental questions about behavioral needs</a:t>
            </a:r>
          </a:p>
          <a:p>
            <a:pPr lvl="1"/>
            <a:r>
              <a:rPr lang="en-US" dirty="0" smtClean="0"/>
              <a:t>Purpose: to determine most appropriate rate tier based on additional information collected through the SIS supplemental questions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Confirmation: reviews HRST changes from baseline that change the individual assessment level</a:t>
            </a:r>
          </a:p>
          <a:p>
            <a:pPr lvl="1"/>
            <a:r>
              <a:rPr lang="en-US" dirty="0" smtClean="0"/>
              <a:t>Purpose: to review clinical information affecting individual need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006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Further Calculates Using Type of Setting and Size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19682121"/>
              </p:ext>
            </p:extLst>
          </p:nvPr>
        </p:nvGraphicFramePr>
        <p:xfrm>
          <a:off x="838200" y="1737360"/>
          <a:ext cx="7467601" cy="3291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7216"/>
                <a:gridCol w="2970984"/>
                <a:gridCol w="1447800"/>
                <a:gridCol w="1371601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Residential Capacity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Category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Unit of Service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Rate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4-Person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Category 1 (Level </a:t>
                      </a:r>
                      <a:r>
                        <a:rPr lang="en-US" sz="1800" dirty="0" smtClean="0">
                          <a:effectLst/>
                        </a:rPr>
                        <a:t>1)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 Day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$154.74*</a:t>
                      </a:r>
                      <a:endParaRPr kumimoji="0"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4-Person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Category 2 (Level 2)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 Day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$214.80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4-Person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Category 3 (Level 3, 4)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 Day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$239.73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4-Person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Category 4 (Level 5, 6, 7)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 Day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$254.36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3-Person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Category 1 (Level 1)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 Day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$178.53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3-Person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Category 2 (Level 2)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 Day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$235.05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3-Person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Category 3 (Level 3, 4)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$261.48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3-Person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Category 4 (Level 5, 6, 7)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$277.44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1-2 </a:t>
                      </a:r>
                      <a:r>
                        <a:rPr lang="en-US" sz="1800" dirty="0" smtClean="0">
                          <a:effectLst/>
                        </a:rPr>
                        <a:t>Person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Category 1 (Level 1, 2, 3, 4)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$149.45 *</a:t>
                      </a:r>
                      <a:endParaRPr kumimoji="0"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1-2 </a:t>
                      </a:r>
                      <a:r>
                        <a:rPr lang="en-US" sz="1800" dirty="0" smtClean="0">
                          <a:effectLst/>
                        </a:rPr>
                        <a:t>Person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Category 2 (Level 5, 6, 7)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</a:t>
                      </a:r>
                      <a:r>
                        <a:rPr lang="en-US" sz="1800" dirty="0" smtClean="0">
                          <a:effectLst/>
                        </a:rPr>
                        <a:t>185.25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53340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*These two rates annualize to the current rate, $158.56, representing no reduction in reimbursement rate </a:t>
            </a:r>
          </a:p>
          <a:p>
            <a:r>
              <a:rPr lang="en-US" sz="1600" dirty="0"/>
              <a:t>**Home </a:t>
            </a:r>
            <a:r>
              <a:rPr lang="en-US" sz="1600" i="1" dirty="0"/>
              <a:t>capacity </a:t>
            </a:r>
            <a:r>
              <a:rPr lang="en-US" sz="1600" dirty="0"/>
              <a:t>refers to the HFR license capacity </a:t>
            </a:r>
          </a:p>
        </p:txBody>
      </p:sp>
    </p:spTree>
    <p:extLst>
      <p:ext uri="{BB962C8B-B14F-4D97-AF65-F5344CB8AC3E}">
        <p14:creationId xmlns:p14="http://schemas.microsoft.com/office/powerpoint/2010/main" val="20014272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BHDDPPTemplate">
  <a:themeElements>
    <a:clrScheme name="Custom 1">
      <a:dk1>
        <a:srgbClr val="4258A7"/>
      </a:dk1>
      <a:lt1>
        <a:srgbClr val="FFFFFF"/>
      </a:lt1>
      <a:dk2>
        <a:srgbClr val="7F7F7F"/>
      </a:dk2>
      <a:lt2>
        <a:srgbClr val="FFFFFF"/>
      </a:lt2>
      <a:accent1>
        <a:srgbClr val="4258A7"/>
      </a:accent1>
      <a:accent2>
        <a:srgbClr val="A6BCDE"/>
      </a:accent2>
      <a:accent3>
        <a:srgbClr val="CCD4EC"/>
      </a:accent3>
      <a:accent4>
        <a:srgbClr val="E5E5E5"/>
      </a:accent4>
      <a:accent5>
        <a:srgbClr val="D8D8D8"/>
      </a:accent5>
      <a:accent6>
        <a:srgbClr val="FFFFFF"/>
      </a:accent6>
      <a:hlink>
        <a:srgbClr val="4258A7"/>
      </a:hlink>
      <a:folHlink>
        <a:srgbClr val="4258A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BHDD-Template-Final-5 [Read-Only]" id="{5C2B039B-707C-43A9-A4A0-8538D08FA76B}" vid="{9EE9DFDC-E9F7-41D5-9B56-92F2B83109A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5742d57d-2c17-4fb0-91f0-23904aa490a0">DRQURPSXRXJR-353-100</_dlc_DocId>
    <_dlc_DocIdUrl xmlns="5742d57d-2c17-4fb0-91f0-23904aa490a0">
      <Url>https://gets.sharepoint.com/sites/DBHDDCollab/adminops/PublicRelations/_layouts/15/DocIdRedir.aspx?ID=DRQURPSXRXJR-353-100</Url>
      <Description>DRQURPSXRXJR-353-100</Description>
    </_dlc_DocIdUrl>
    <SharedWithUsers xmlns="5742d57d-2c17-4fb0-91f0-23904aa490a0">
      <UserInfo>
        <DisplayName>Bailey, Chris</DisplayName>
        <AccountId>307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D2BD4C9083E444AF2A5D3847F5F9E1" ma:contentTypeVersion="9" ma:contentTypeDescription="Create a new document." ma:contentTypeScope="" ma:versionID="5780e2c2d118b9ed50481be703a93dde">
  <xsd:schema xmlns:xsd="http://www.w3.org/2001/XMLSchema" xmlns:xs="http://www.w3.org/2001/XMLSchema" xmlns:p="http://schemas.microsoft.com/office/2006/metadata/properties" xmlns:ns2="5742d57d-2c17-4fb0-91f0-23904aa490a0" targetNamespace="http://schemas.microsoft.com/office/2006/metadata/properties" ma:root="true" ma:fieldsID="90fed9906b5cf73aa8d0ce080859188b" ns2:_="">
    <xsd:import namespace="5742d57d-2c17-4fb0-91f0-23904aa490a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2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42d57d-2c17-4fb0-91f0-23904aa490a0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9756711C-C071-40FE-AA0C-357EDE5FB9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9E29E9-354D-400A-91B3-D922B4129671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5742d57d-2c17-4fb0-91f0-23904aa490a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ADE0A5D-AA50-4FF9-B18E-8C1095F162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42d57d-2c17-4fb0-91f0-23904aa490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DC91E2E-47C6-4964-B586-BAA4AF7232E1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- PowerPoint</Template>
  <TotalTime>92</TotalTime>
  <Words>1480</Words>
  <Application>Microsoft Office PowerPoint</Application>
  <PresentationFormat>On-screen Show (4:3)</PresentationFormat>
  <Paragraphs>291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DBHDDPPTemplate</vt:lpstr>
      <vt:lpstr>COMP Waiver Renewal: Implementation of Program Changes</vt:lpstr>
      <vt:lpstr>Significant Changes to the COMP Waiver </vt:lpstr>
      <vt:lpstr>Significant Changes to the COMP Waiver</vt:lpstr>
      <vt:lpstr>Significant Changes to the COMP Waiver</vt:lpstr>
      <vt:lpstr>Residential Services</vt:lpstr>
      <vt:lpstr>Begins with Level of Assessed Need</vt:lpstr>
      <vt:lpstr>Begins with Level of Assessed Need</vt:lpstr>
      <vt:lpstr>Certain Assessment Levels Require Review</vt:lpstr>
      <vt:lpstr>Further Calculates Using Type of Setting and Size</vt:lpstr>
      <vt:lpstr>Staff Expectations Consistent with  Rate Categories</vt:lpstr>
      <vt:lpstr>Specifics of Residential Reimbursement </vt:lpstr>
      <vt:lpstr>Reimbursement Timelines and Exceptional Rates</vt:lpstr>
      <vt:lpstr>Community Living Support Services</vt:lpstr>
      <vt:lpstr>Changes to CLS</vt:lpstr>
      <vt:lpstr>Other CLS Changes</vt:lpstr>
      <vt:lpstr>Additional Residential Staffing</vt:lpstr>
      <vt:lpstr>Replaces Enhanced Staffing in CRA and CLS Provided through Exceptional Rate</vt:lpstr>
      <vt:lpstr>More about Additional Residential Staffing</vt:lpstr>
      <vt:lpstr>Staff Expectations Consistent with Rate Categories</vt:lpstr>
      <vt:lpstr>Respite Services</vt:lpstr>
      <vt:lpstr>Respite Changes</vt:lpstr>
      <vt:lpstr>Other Respite Information</vt:lpstr>
      <vt:lpstr>Information about Prior Authorization and Claims Reimbursement</vt:lpstr>
      <vt:lpstr>Other</vt:lpstr>
      <vt:lpstr>Questions?</vt:lpstr>
    </vt:vector>
  </TitlesOfParts>
  <Company>Georgia Dept of Behavioral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Dionysatos, Angelyn</dc:creator>
  <cp:lastModifiedBy>Ivy, Catherine</cp:lastModifiedBy>
  <cp:revision>15</cp:revision>
  <cp:lastPrinted>2014-12-09T20:55:43Z</cp:lastPrinted>
  <dcterms:created xsi:type="dcterms:W3CDTF">2015-06-18T21:31:43Z</dcterms:created>
  <dcterms:modified xsi:type="dcterms:W3CDTF">2017-03-15T15:45:39Z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0x01010042D2BD4C9083E444AF2A5D3847F5F9E1</vt:lpwstr>
  </property>
  <property fmtid="{D5CDD505-2E9C-101B-9397-08002B2CF9AE}" pid="3" name="_dlc_DocIdItemGuid">
    <vt:lpwstr>35aefdc0-0caf-4887-bf2c-72d6da88ac3b</vt:lpwstr>
  </property>
</Properties>
</file>