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tiff" ContentType="image/tif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7" r:id="rId1"/>
  </p:sldMasterIdLst>
  <p:notesMasterIdLst>
    <p:notesMasterId r:id="rId53"/>
  </p:notesMasterIdLst>
  <p:sldIdLst>
    <p:sldId id="280" r:id="rId2"/>
    <p:sldId id="282" r:id="rId3"/>
    <p:sldId id="483" r:id="rId4"/>
    <p:sldId id="580" r:id="rId5"/>
    <p:sldId id="581" r:id="rId6"/>
    <p:sldId id="582" r:id="rId7"/>
    <p:sldId id="484" r:id="rId8"/>
    <p:sldId id="583" r:id="rId9"/>
    <p:sldId id="585" r:id="rId10"/>
    <p:sldId id="586" r:id="rId11"/>
    <p:sldId id="587" r:id="rId12"/>
    <p:sldId id="643" r:id="rId13"/>
    <p:sldId id="644" r:id="rId14"/>
    <p:sldId id="647" r:id="rId15"/>
    <p:sldId id="645" r:id="rId16"/>
    <p:sldId id="646" r:id="rId17"/>
    <p:sldId id="648" r:id="rId18"/>
    <p:sldId id="588" r:id="rId19"/>
    <p:sldId id="597" r:id="rId20"/>
    <p:sldId id="599" r:id="rId21"/>
    <p:sldId id="598" r:id="rId22"/>
    <p:sldId id="600" r:id="rId23"/>
    <p:sldId id="601" r:id="rId24"/>
    <p:sldId id="589" r:id="rId25"/>
    <p:sldId id="603" r:id="rId26"/>
    <p:sldId id="604" r:id="rId27"/>
    <p:sldId id="605" r:id="rId28"/>
    <p:sldId id="606" r:id="rId29"/>
    <p:sldId id="607" r:id="rId30"/>
    <p:sldId id="590" r:id="rId31"/>
    <p:sldId id="608" r:id="rId32"/>
    <p:sldId id="609" r:id="rId33"/>
    <p:sldId id="612" r:id="rId34"/>
    <p:sldId id="614" r:id="rId35"/>
    <p:sldId id="615" r:id="rId36"/>
    <p:sldId id="616" r:id="rId37"/>
    <p:sldId id="617" r:id="rId38"/>
    <p:sldId id="618" r:id="rId39"/>
    <p:sldId id="620" r:id="rId40"/>
    <p:sldId id="622" r:id="rId41"/>
    <p:sldId id="623" r:id="rId42"/>
    <p:sldId id="636" r:id="rId43"/>
    <p:sldId id="637" r:id="rId44"/>
    <p:sldId id="626" r:id="rId45"/>
    <p:sldId id="651" r:id="rId46"/>
    <p:sldId id="649" r:id="rId47"/>
    <p:sldId id="650" r:id="rId48"/>
    <p:sldId id="591" r:id="rId49"/>
    <p:sldId id="594" r:id="rId50"/>
    <p:sldId id="593" r:id="rId51"/>
    <p:sldId id="579" r:id="rId5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my Roberts" initials="AR" lastIdx="10" clrIdx="0">
    <p:extLst/>
  </p:cmAuthor>
  <p:cmAuthor id="2" name="Anne Malone" initials="AM" lastIdx="63" clrIdx="1"/>
  <p:cmAuthor id="3" name="Lloyd, Wallace L." initials="LWL" lastIdx="3"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A635"/>
    <a:srgbClr val="72FF62"/>
    <a:srgbClr val="8CC63F"/>
    <a:srgbClr val="F9A519"/>
    <a:srgbClr val="00ADEE"/>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35"/>
    <p:restoredTop sz="88897" autoAdjust="0"/>
  </p:normalViewPr>
  <p:slideViewPr>
    <p:cSldViewPr snapToGrid="0" snapToObjects="1">
      <p:cViewPr varScale="1">
        <p:scale>
          <a:sx n="103" d="100"/>
          <a:sy n="103" d="100"/>
        </p:scale>
        <p:origin x="840" y="114"/>
      </p:cViewPr>
      <p:guideLst/>
    </p:cSldViewPr>
  </p:slideViewPr>
  <p:notesTextViewPr>
    <p:cViewPr>
      <p:scale>
        <a:sx n="3" d="2"/>
        <a:sy n="3" d="2"/>
      </p:scale>
      <p:origin x="0" y="0"/>
    </p:cViewPr>
  </p:notesTextViewPr>
  <p:sorterViewPr>
    <p:cViewPr>
      <p:scale>
        <a:sx n="100" d="100"/>
        <a:sy n="100" d="100"/>
      </p:scale>
      <p:origin x="0" y="-198"/>
    </p:cViewPr>
  </p:sorterViewPr>
  <p:notesViewPr>
    <p:cSldViewPr snapToGrid="0" snapToObjects="1">
      <p:cViewPr>
        <p:scale>
          <a:sx n="110" d="100"/>
          <a:sy n="110" d="100"/>
        </p:scale>
        <p:origin x="2054" y="-1459"/>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67" tIns="46584" rIns="93167" bIns="46584"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970939" y="0"/>
            <a:ext cx="3037840" cy="466434"/>
          </a:xfrm>
          <a:prstGeom prst="rect">
            <a:avLst/>
          </a:prstGeom>
        </p:spPr>
        <p:txBody>
          <a:bodyPr vert="horz" lIns="93167" tIns="46584" rIns="93167" bIns="46584" rtlCol="0"/>
          <a:lstStyle>
            <a:lvl1pPr algn="r">
              <a:defRPr sz="1200" b="0" i="0">
                <a:latin typeface="Arial" charset="0"/>
              </a:defRPr>
            </a:lvl1pPr>
          </a:lstStyle>
          <a:p>
            <a:fld id="{A022A3E3-165D-6848-B2B3-96685D1A451D}" type="datetimeFigureOut">
              <a:rPr lang="en-US" smtClean="0"/>
              <a:pPr/>
              <a:t>12/14/2017</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67" tIns="46584" rIns="93167" bIns="46584"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67" tIns="46584" rIns="93167" bIns="4658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67" tIns="46584" rIns="93167" bIns="46584"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970939" y="8829968"/>
            <a:ext cx="3037840" cy="466433"/>
          </a:xfrm>
          <a:prstGeom prst="rect">
            <a:avLst/>
          </a:prstGeom>
        </p:spPr>
        <p:txBody>
          <a:bodyPr vert="horz" lIns="93167" tIns="46584" rIns="93167" bIns="46584" rtlCol="0" anchor="b"/>
          <a:lstStyle>
            <a:lvl1pPr algn="r">
              <a:defRPr sz="1200" b="0" i="0">
                <a:latin typeface="Arial" charset="0"/>
              </a:defRPr>
            </a:lvl1pPr>
          </a:lstStyle>
          <a:p>
            <a:fld id="{7FB651BC-EB9F-6142-A903-B8BCAD1993CA}" type="slidenum">
              <a:rPr lang="en-US" smtClean="0"/>
              <a:pPr/>
              <a:t>‹#›</a:t>
            </a:fld>
            <a:endParaRPr lang="en-US" dirty="0"/>
          </a:p>
        </p:txBody>
      </p:sp>
    </p:spTree>
    <p:extLst>
      <p:ext uri="{BB962C8B-B14F-4D97-AF65-F5344CB8AC3E}">
        <p14:creationId xmlns:p14="http://schemas.microsoft.com/office/powerpoint/2010/main" val="1433051775"/>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1pPr>
    <a:lvl2pPr marL="228600" indent="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2pPr>
    <a:lvl3pPr marL="457200" indent="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3pPr>
    <a:lvl4pPr marL="685800" indent="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4pPr>
    <a:lvl5pPr marL="914400" indent="0" algn="l" defTabSz="914400" rtl="0" eaLnBrk="1" latinLnBrk="0" hangingPunct="1">
      <a:defRPr sz="11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100" dirty="0">
              <a:latin typeface="Arial" charset="0"/>
              <a:ea typeface="Arial" charset="0"/>
              <a:cs typeface="Arial" charset="0"/>
            </a:endParaRPr>
          </a:p>
        </p:txBody>
      </p:sp>
      <p:sp>
        <p:nvSpPr>
          <p:cNvPr id="4" name="Slide Number Placeholder 3"/>
          <p:cNvSpPr>
            <a:spLocks noGrp="1"/>
          </p:cNvSpPr>
          <p:nvPr>
            <p:ph type="sldNum" sz="quarter" idx="10"/>
          </p:nvPr>
        </p:nvSpPr>
        <p:spPr/>
        <p:txBody>
          <a:bodyPr/>
          <a:lstStyle/>
          <a:p>
            <a:fld id="{7FB651BC-EB9F-6142-A903-B8BCAD1993CA}" type="slidenum">
              <a:rPr lang="en-US" smtClean="0"/>
              <a:t>1</a:t>
            </a:fld>
            <a:endParaRPr lang="en-US" dirty="0"/>
          </a:p>
        </p:txBody>
      </p:sp>
    </p:spTree>
    <p:extLst>
      <p:ext uri="{BB962C8B-B14F-4D97-AF65-F5344CB8AC3E}">
        <p14:creationId xmlns:p14="http://schemas.microsoft.com/office/powerpoint/2010/main" val="19487646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11</a:t>
            </a:fld>
            <a:endParaRPr lang="en-US" dirty="0"/>
          </a:p>
        </p:txBody>
      </p:sp>
    </p:spTree>
    <p:extLst>
      <p:ext uri="{BB962C8B-B14F-4D97-AF65-F5344CB8AC3E}">
        <p14:creationId xmlns:p14="http://schemas.microsoft.com/office/powerpoint/2010/main" val="832252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Provisions Requiring Compliance with Federal Statutes</a:t>
            </a:r>
            <a:endParaRPr lang="en-US" b="1" i="1" dirty="0"/>
          </a:p>
          <a:p>
            <a:pPr marL="0" indent="0">
              <a:buNone/>
            </a:pPr>
            <a:r>
              <a:rPr lang="en-US" b="1" i="1" dirty="0"/>
              <a:t>DCH Part I Manual:</a:t>
            </a:r>
          </a:p>
          <a:p>
            <a:pPr marL="0" indent="0">
              <a:buNone/>
            </a:pPr>
            <a:r>
              <a:rPr lang="en-US" dirty="0"/>
              <a:t>“As general conditions of participation, all enrolled providers must provide services in compliance with Section 504 of the Rehabilitation Act of 1973 and the Americans with Disabilities Act of 1990.”</a:t>
            </a:r>
            <a:endParaRPr lang="en-US" sz="800" dirty="0"/>
          </a:p>
          <a:p>
            <a:pPr marL="0" indent="0">
              <a:buNone/>
            </a:pPr>
            <a:r>
              <a:rPr lang="en-US" sz="1000" dirty="0"/>
              <a:t>DCH </a:t>
            </a:r>
            <a:r>
              <a:rPr lang="en-US" sz="1000" i="1" dirty="0"/>
              <a:t>Policies and Procedures for Medicaid/</a:t>
            </a:r>
            <a:r>
              <a:rPr lang="en-US" sz="1000" i="1" dirty="0" err="1"/>
              <a:t>Peachcare</a:t>
            </a:r>
            <a:r>
              <a:rPr lang="en-US" sz="1000" i="1" dirty="0"/>
              <a:t> for Kids</a:t>
            </a:r>
            <a:r>
              <a:rPr lang="en-US" sz="1000" dirty="0"/>
              <a:t>, Part I, Chapter 100, “Information,” 106(d) (p. 41). </a:t>
            </a:r>
          </a:p>
          <a:p>
            <a:pPr marL="0" indent="0">
              <a:buNone/>
            </a:pPr>
            <a:endParaRPr lang="en-US" dirty="0"/>
          </a:p>
          <a:p>
            <a:pPr marL="0" indent="0">
              <a:buNone/>
            </a:pPr>
            <a:r>
              <a:rPr lang="en-US" b="1" i="1" dirty="0"/>
              <a:t>DBHDD Contract with CSBs, Paragraph #107(C):</a:t>
            </a:r>
          </a:p>
          <a:p>
            <a:pPr marL="0" indent="0">
              <a:buNone/>
            </a:pPr>
            <a:r>
              <a:rPr lang="en-US" dirty="0"/>
              <a:t>“The Contractor agrees to comply with all applicable provisions of the Americans with Disabilities Act (ADA) and any relevant federal and state laws, rules and regulations regarding employment practices toward individuals with disabilities and the availability/accessibility of programs, activities, or services for consumer/customers/clients with disabilities.”</a:t>
            </a:r>
          </a:p>
          <a:p>
            <a:endParaRPr lang="en-US" dirty="0"/>
          </a:p>
        </p:txBody>
      </p:sp>
      <p:sp>
        <p:nvSpPr>
          <p:cNvPr id="4" name="Slide Number Placeholder 3"/>
          <p:cNvSpPr>
            <a:spLocks noGrp="1"/>
          </p:cNvSpPr>
          <p:nvPr>
            <p:ph type="sldNum" sz="quarter" idx="10"/>
          </p:nvPr>
        </p:nvSpPr>
        <p:spPr/>
        <p:txBody>
          <a:bodyPr/>
          <a:lstStyle/>
          <a:p>
            <a:fld id="{1B8917BD-E41A-4CA7-A864-1A307DB7E6B4}" type="slidenum">
              <a:rPr lang="en-US" smtClean="0"/>
              <a:t>12</a:t>
            </a:fld>
            <a:endParaRPr lang="en-US"/>
          </a:p>
        </p:txBody>
      </p:sp>
    </p:spTree>
    <p:extLst>
      <p:ext uri="{BB962C8B-B14F-4D97-AF65-F5344CB8AC3E}">
        <p14:creationId xmlns:p14="http://schemas.microsoft.com/office/powerpoint/2010/main" val="2962158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8917BD-E41A-4CA7-A864-1A307DB7E6B4}" type="slidenum">
              <a:rPr lang="en-US" smtClean="0"/>
              <a:t>13</a:t>
            </a:fld>
            <a:endParaRPr lang="en-US"/>
          </a:p>
        </p:txBody>
      </p:sp>
    </p:spTree>
    <p:extLst>
      <p:ext uri="{BB962C8B-B14F-4D97-AF65-F5344CB8AC3E}">
        <p14:creationId xmlns:p14="http://schemas.microsoft.com/office/powerpoint/2010/main" val="19925925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B8917BD-E41A-4CA7-A864-1A307DB7E6B4}" type="slidenum">
              <a:rPr lang="en-US" smtClean="0"/>
              <a:t>14</a:t>
            </a:fld>
            <a:endParaRPr lang="en-US"/>
          </a:p>
        </p:txBody>
      </p:sp>
    </p:spTree>
    <p:extLst>
      <p:ext uri="{BB962C8B-B14F-4D97-AF65-F5344CB8AC3E}">
        <p14:creationId xmlns:p14="http://schemas.microsoft.com/office/powerpoint/2010/main" val="40789272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“Designated Providers” (DPs) are available to provide services for “deaf individuals” in non-crisis outpatient MH therapy services.- through telemedicine with plans to hire additional therapists in the coming year.</a:t>
            </a:r>
          </a:p>
          <a:p>
            <a:endParaRPr lang="en-US" dirty="0"/>
          </a:p>
        </p:txBody>
      </p:sp>
      <p:sp>
        <p:nvSpPr>
          <p:cNvPr id="4" name="Slide Number Placeholder 3"/>
          <p:cNvSpPr>
            <a:spLocks noGrp="1"/>
          </p:cNvSpPr>
          <p:nvPr>
            <p:ph type="sldNum" sz="quarter" idx="10"/>
          </p:nvPr>
        </p:nvSpPr>
        <p:spPr/>
        <p:txBody>
          <a:bodyPr/>
          <a:lstStyle/>
          <a:p>
            <a:fld id="{1B8917BD-E41A-4CA7-A864-1A307DB7E6B4}" type="slidenum">
              <a:rPr lang="en-US" smtClean="0"/>
              <a:t>15</a:t>
            </a:fld>
            <a:endParaRPr lang="en-US"/>
          </a:p>
        </p:txBody>
      </p:sp>
    </p:spTree>
    <p:extLst>
      <p:ext uri="{BB962C8B-B14F-4D97-AF65-F5344CB8AC3E}">
        <p14:creationId xmlns:p14="http://schemas.microsoft.com/office/powerpoint/2010/main" val="14821700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Belton Settlement Training is </a:t>
            </a:r>
            <a:r>
              <a:rPr lang="en-US" sz="1200" b="1" u="sng" dirty="0"/>
              <a:t>MANDATORY</a:t>
            </a:r>
            <a:r>
              <a:rPr lang="en-US" sz="1200" dirty="0"/>
              <a:t> for any Provider currently supporting/serving individuals with a hearing disability. This informational training will focus on how to effectively support waiver participants who are deaf, hearing-impaired or hard-of-hearing in meeting their expressive and receptive communication needs and achieving more successful community integration.</a:t>
            </a:r>
            <a:endParaRPr lang="en-US" dirty="0"/>
          </a:p>
        </p:txBody>
      </p:sp>
      <p:sp>
        <p:nvSpPr>
          <p:cNvPr id="4" name="Slide Number Placeholder 3"/>
          <p:cNvSpPr>
            <a:spLocks noGrp="1"/>
          </p:cNvSpPr>
          <p:nvPr>
            <p:ph type="sldNum" sz="quarter" idx="10"/>
          </p:nvPr>
        </p:nvSpPr>
        <p:spPr/>
        <p:txBody>
          <a:bodyPr/>
          <a:lstStyle/>
          <a:p>
            <a:fld id="{1B8917BD-E41A-4CA7-A864-1A307DB7E6B4}" type="slidenum">
              <a:rPr lang="en-US" smtClean="0"/>
              <a:t>17</a:t>
            </a:fld>
            <a:endParaRPr lang="en-US"/>
          </a:p>
        </p:txBody>
      </p:sp>
    </p:spTree>
    <p:extLst>
      <p:ext uri="{BB962C8B-B14F-4D97-AF65-F5344CB8AC3E}">
        <p14:creationId xmlns:p14="http://schemas.microsoft.com/office/powerpoint/2010/main" val="16471829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18</a:t>
            </a:fld>
            <a:endParaRPr lang="en-US" dirty="0"/>
          </a:p>
        </p:txBody>
      </p:sp>
    </p:spTree>
    <p:extLst>
      <p:ext uri="{BB962C8B-B14F-4D97-AF65-F5344CB8AC3E}">
        <p14:creationId xmlns:p14="http://schemas.microsoft.com/office/powerpoint/2010/main" val="2862478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Slide Number Placeholder 3"/>
          <p:cNvSpPr>
            <a:spLocks noGrp="1"/>
          </p:cNvSpPr>
          <p:nvPr>
            <p:ph type="sldNum" sz="quarter" idx="10"/>
          </p:nvPr>
        </p:nvSpPr>
        <p:spPr/>
        <p:txBody>
          <a:bodyPr/>
          <a:lstStyle/>
          <a:p>
            <a:fld id="{9B2108D0-3CDA-4E00-A1A9-0EEC177F0FE2}" type="slidenum">
              <a:rPr lang="en-US" smtClean="0"/>
              <a:t>19</a:t>
            </a:fld>
            <a:endParaRPr lang="en-US" dirty="0"/>
          </a:p>
        </p:txBody>
      </p:sp>
    </p:spTree>
    <p:extLst>
      <p:ext uri="{BB962C8B-B14F-4D97-AF65-F5344CB8AC3E}">
        <p14:creationId xmlns:p14="http://schemas.microsoft.com/office/powerpoint/2010/main" val="19945111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24</a:t>
            </a:fld>
            <a:endParaRPr lang="en-US" dirty="0"/>
          </a:p>
        </p:txBody>
      </p:sp>
    </p:spTree>
    <p:extLst>
      <p:ext uri="{BB962C8B-B14F-4D97-AF65-F5344CB8AC3E}">
        <p14:creationId xmlns:p14="http://schemas.microsoft.com/office/powerpoint/2010/main" val="5349446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i="1" baseline="0" dirty="0"/>
          </a:p>
        </p:txBody>
      </p:sp>
      <p:sp>
        <p:nvSpPr>
          <p:cNvPr id="4" name="Slide Number Placeholder 3"/>
          <p:cNvSpPr>
            <a:spLocks noGrp="1"/>
          </p:cNvSpPr>
          <p:nvPr>
            <p:ph type="sldNum" sz="quarter" idx="10"/>
          </p:nvPr>
        </p:nvSpPr>
        <p:spPr/>
        <p:txBody>
          <a:bodyPr/>
          <a:lstStyle/>
          <a:p>
            <a:fld id="{BC06982E-A256-46DB-9858-6E246F8053CA}" type="slidenum">
              <a:rPr lang="en-US" smtClean="0"/>
              <a:t>25</a:t>
            </a:fld>
            <a:endParaRPr lang="en-US"/>
          </a:p>
        </p:txBody>
      </p:sp>
      <p:sp>
        <p:nvSpPr>
          <p:cNvPr id="5" name="Header Placeholder 4"/>
          <p:cNvSpPr>
            <a:spLocks noGrp="1"/>
          </p:cNvSpPr>
          <p:nvPr>
            <p:ph type="hdr" sz="quarter" idx="11"/>
          </p:nvPr>
        </p:nvSpPr>
        <p:spPr/>
        <p:txBody>
          <a:bodyPr/>
          <a:lstStyle/>
          <a:p>
            <a:r>
              <a:rPr lang="en-US"/>
              <a:t>DRAFT</a:t>
            </a:r>
          </a:p>
        </p:txBody>
      </p:sp>
    </p:spTree>
    <p:extLst>
      <p:ext uri="{BB962C8B-B14F-4D97-AF65-F5344CB8AC3E}">
        <p14:creationId xmlns:p14="http://schemas.microsoft.com/office/powerpoint/2010/main" val="4270099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B651BC-EB9F-6142-A903-B8BCAD1993CA}" type="slidenum">
              <a:rPr lang="en-US" smtClean="0"/>
              <a:t>2</a:t>
            </a:fld>
            <a:endParaRPr lang="en-US" dirty="0"/>
          </a:p>
        </p:txBody>
      </p:sp>
    </p:spTree>
    <p:extLst>
      <p:ext uri="{BB962C8B-B14F-4D97-AF65-F5344CB8AC3E}">
        <p14:creationId xmlns:p14="http://schemas.microsoft.com/office/powerpoint/2010/main" val="6872201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2" indent="-174702">
              <a:buFont typeface="Arial" panose="020B0604020202020204" pitchFamily="34" charset="0"/>
              <a:buChar char="•"/>
            </a:pPr>
            <a:endParaRPr lang="en-US" i="1" dirty="0"/>
          </a:p>
        </p:txBody>
      </p:sp>
      <p:sp>
        <p:nvSpPr>
          <p:cNvPr id="4" name="Slide Number Placeholder 3"/>
          <p:cNvSpPr>
            <a:spLocks noGrp="1"/>
          </p:cNvSpPr>
          <p:nvPr>
            <p:ph type="sldNum" sz="quarter" idx="10"/>
          </p:nvPr>
        </p:nvSpPr>
        <p:spPr/>
        <p:txBody>
          <a:bodyPr/>
          <a:lstStyle/>
          <a:p>
            <a:fld id="{BC06982E-A256-46DB-9858-6E246F8053CA}" type="slidenum">
              <a:rPr lang="en-US" smtClean="0"/>
              <a:t>26</a:t>
            </a:fld>
            <a:endParaRPr lang="en-US"/>
          </a:p>
        </p:txBody>
      </p:sp>
      <p:sp>
        <p:nvSpPr>
          <p:cNvPr id="5" name="Header Placeholder 4"/>
          <p:cNvSpPr>
            <a:spLocks noGrp="1"/>
          </p:cNvSpPr>
          <p:nvPr>
            <p:ph type="hdr" sz="quarter" idx="11"/>
          </p:nvPr>
        </p:nvSpPr>
        <p:spPr/>
        <p:txBody>
          <a:bodyPr/>
          <a:lstStyle/>
          <a:p>
            <a:r>
              <a:rPr lang="en-US"/>
              <a:t>DRAFT</a:t>
            </a:r>
          </a:p>
        </p:txBody>
      </p:sp>
    </p:spTree>
    <p:extLst>
      <p:ext uri="{BB962C8B-B14F-4D97-AF65-F5344CB8AC3E}">
        <p14:creationId xmlns:p14="http://schemas.microsoft.com/office/powerpoint/2010/main" val="379421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665146" lvl="1" indent="-181403">
              <a:buFont typeface="Arial" panose="020B0604020202020204" pitchFamily="34" charset="0"/>
              <a:buChar char="•"/>
            </a:pPr>
            <a:endParaRPr lang="en-US" i="1" baseline="0" dirty="0"/>
          </a:p>
          <a:p>
            <a:pPr marL="199275" indent="-181403">
              <a:buFont typeface="Arial" panose="020B0604020202020204" pitchFamily="34" charset="0"/>
              <a:buChar char="•"/>
            </a:pPr>
            <a:r>
              <a:rPr lang="en-US" i="1" baseline="0" dirty="0"/>
              <a:t>Changed title to help guide expectations that this system won’t change overnight</a:t>
            </a:r>
          </a:p>
          <a:p>
            <a:pPr marL="199275" indent="-181403">
              <a:buFont typeface="Arial" panose="020B0604020202020204" pitchFamily="34" charset="0"/>
              <a:buChar char="•"/>
            </a:pPr>
            <a:r>
              <a:rPr lang="en-US" i="1" baseline="0" dirty="0"/>
              <a:t>Also added reminder that access to non-behavioral services will continue</a:t>
            </a:r>
          </a:p>
          <a:p>
            <a:pPr marL="199275" indent="-181403">
              <a:buFont typeface="Arial" panose="020B0604020202020204" pitchFamily="34" charset="0"/>
              <a:buChar char="•"/>
            </a:pPr>
            <a:r>
              <a:rPr lang="en-US" i="1" baseline="0" dirty="0"/>
              <a:t>Changed ‘autism’ to ASD to keep language consistent</a:t>
            </a:r>
          </a:p>
          <a:p>
            <a:pPr marL="181403" indent="-181403">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pPr defTabSz="949447"/>
            <a:fld id="{BC06982E-A256-46DB-9858-6E246F8053CA}" type="slidenum">
              <a:rPr lang="en-US" sz="1800" kern="0">
                <a:solidFill>
                  <a:sysClr val="windowText" lastClr="000000"/>
                </a:solidFill>
              </a:rPr>
              <a:pPr defTabSz="949447"/>
              <a:t>27</a:t>
            </a:fld>
            <a:endParaRPr lang="en-US" sz="1800" kern="0">
              <a:solidFill>
                <a:sysClr val="windowText" lastClr="000000"/>
              </a:solidFill>
            </a:endParaRPr>
          </a:p>
        </p:txBody>
      </p:sp>
      <p:sp>
        <p:nvSpPr>
          <p:cNvPr id="5" name="Header Placeholder 4"/>
          <p:cNvSpPr>
            <a:spLocks noGrp="1"/>
          </p:cNvSpPr>
          <p:nvPr>
            <p:ph type="hdr" sz="quarter" idx="11"/>
          </p:nvPr>
        </p:nvSpPr>
        <p:spPr/>
        <p:txBody>
          <a:bodyPr/>
          <a:lstStyle/>
          <a:p>
            <a:r>
              <a:rPr lang="en-US"/>
              <a:t>DRAFT</a:t>
            </a:r>
          </a:p>
        </p:txBody>
      </p:sp>
    </p:spTree>
    <p:extLst>
      <p:ext uri="{BB962C8B-B14F-4D97-AF65-F5344CB8AC3E}">
        <p14:creationId xmlns:p14="http://schemas.microsoft.com/office/powerpoint/2010/main" val="26976645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2" indent="-174702">
              <a:buFont typeface="Arial" panose="020B0604020202020204" pitchFamily="34" charset="0"/>
              <a:buChar char="•"/>
            </a:pPr>
            <a:endParaRPr lang="en-US" i="1" dirty="0"/>
          </a:p>
        </p:txBody>
      </p:sp>
      <p:sp>
        <p:nvSpPr>
          <p:cNvPr id="4" name="Slide Number Placeholder 3"/>
          <p:cNvSpPr>
            <a:spLocks noGrp="1"/>
          </p:cNvSpPr>
          <p:nvPr>
            <p:ph type="sldNum" sz="quarter" idx="10"/>
          </p:nvPr>
        </p:nvSpPr>
        <p:spPr/>
        <p:txBody>
          <a:bodyPr/>
          <a:lstStyle/>
          <a:p>
            <a:fld id="{BC06982E-A256-46DB-9858-6E246F8053CA}" type="slidenum">
              <a:rPr lang="en-US" smtClean="0"/>
              <a:t>28</a:t>
            </a:fld>
            <a:endParaRPr lang="en-US"/>
          </a:p>
        </p:txBody>
      </p:sp>
      <p:sp>
        <p:nvSpPr>
          <p:cNvPr id="5" name="Header Placeholder 4"/>
          <p:cNvSpPr>
            <a:spLocks noGrp="1"/>
          </p:cNvSpPr>
          <p:nvPr>
            <p:ph type="hdr" sz="quarter" idx="11"/>
          </p:nvPr>
        </p:nvSpPr>
        <p:spPr/>
        <p:txBody>
          <a:bodyPr/>
          <a:lstStyle/>
          <a:p>
            <a:r>
              <a:rPr lang="en-US"/>
              <a:t>DRAFT</a:t>
            </a:r>
          </a:p>
        </p:txBody>
      </p:sp>
    </p:spTree>
    <p:extLst>
      <p:ext uri="{BB962C8B-B14F-4D97-AF65-F5344CB8AC3E}">
        <p14:creationId xmlns:p14="http://schemas.microsoft.com/office/powerpoint/2010/main" val="19033622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2" indent="-174702">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BC06982E-A256-46DB-9858-6E246F8053CA}" type="slidenum">
              <a:rPr lang="en-US" smtClean="0"/>
              <a:t>29</a:t>
            </a:fld>
            <a:endParaRPr lang="en-US"/>
          </a:p>
        </p:txBody>
      </p:sp>
      <p:sp>
        <p:nvSpPr>
          <p:cNvPr id="5" name="Header Placeholder 4"/>
          <p:cNvSpPr>
            <a:spLocks noGrp="1"/>
          </p:cNvSpPr>
          <p:nvPr>
            <p:ph type="hdr" sz="quarter" idx="11"/>
          </p:nvPr>
        </p:nvSpPr>
        <p:spPr/>
        <p:txBody>
          <a:bodyPr/>
          <a:lstStyle/>
          <a:p>
            <a:r>
              <a:rPr lang="en-US"/>
              <a:t>DRAFT</a:t>
            </a:r>
          </a:p>
        </p:txBody>
      </p:sp>
    </p:spTree>
    <p:extLst>
      <p:ext uri="{BB962C8B-B14F-4D97-AF65-F5344CB8AC3E}">
        <p14:creationId xmlns:p14="http://schemas.microsoft.com/office/powerpoint/2010/main" val="5054685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30</a:t>
            </a:fld>
            <a:endParaRPr lang="en-US" dirty="0"/>
          </a:p>
        </p:txBody>
      </p:sp>
    </p:spTree>
    <p:extLst>
      <p:ext uri="{BB962C8B-B14F-4D97-AF65-F5344CB8AC3E}">
        <p14:creationId xmlns:p14="http://schemas.microsoft.com/office/powerpoint/2010/main" val="23985009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9805C7-5F53-4740-8BD1-FC67FF7E5CF6}" type="slidenum">
              <a:rPr lang="en-US" smtClean="0"/>
              <a:t>31</a:t>
            </a:fld>
            <a:endParaRPr lang="en-US"/>
          </a:p>
        </p:txBody>
      </p:sp>
    </p:spTree>
    <p:extLst>
      <p:ext uri="{BB962C8B-B14F-4D97-AF65-F5344CB8AC3E}">
        <p14:creationId xmlns:p14="http://schemas.microsoft.com/office/powerpoint/2010/main" val="11810321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9805C7-5F53-4740-8BD1-FC67FF7E5CF6}" type="slidenum">
              <a:rPr lang="en-US" smtClean="0"/>
              <a:t>32</a:t>
            </a:fld>
            <a:endParaRPr lang="en-US"/>
          </a:p>
        </p:txBody>
      </p:sp>
    </p:spTree>
    <p:extLst>
      <p:ext uri="{BB962C8B-B14F-4D97-AF65-F5344CB8AC3E}">
        <p14:creationId xmlns:p14="http://schemas.microsoft.com/office/powerpoint/2010/main" val="13235332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9805C7-5F53-4740-8BD1-FC67FF7E5CF6}" type="slidenum">
              <a:rPr lang="en-US" smtClean="0"/>
              <a:t>33</a:t>
            </a:fld>
            <a:endParaRPr lang="en-US"/>
          </a:p>
        </p:txBody>
      </p:sp>
    </p:spTree>
    <p:extLst>
      <p:ext uri="{BB962C8B-B14F-4D97-AF65-F5344CB8AC3E}">
        <p14:creationId xmlns:p14="http://schemas.microsoft.com/office/powerpoint/2010/main" val="24341121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9805C7-5F53-4740-8BD1-FC67FF7E5CF6}" type="slidenum">
              <a:rPr lang="en-US" smtClean="0"/>
              <a:t>34</a:t>
            </a:fld>
            <a:endParaRPr lang="en-US"/>
          </a:p>
        </p:txBody>
      </p:sp>
    </p:spTree>
    <p:extLst>
      <p:ext uri="{BB962C8B-B14F-4D97-AF65-F5344CB8AC3E}">
        <p14:creationId xmlns:p14="http://schemas.microsoft.com/office/powerpoint/2010/main" val="75610010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9805C7-5F53-4740-8BD1-FC67FF7E5CF6}" type="slidenum">
              <a:rPr lang="en-US" smtClean="0"/>
              <a:t>35</a:t>
            </a:fld>
            <a:endParaRPr lang="en-US"/>
          </a:p>
        </p:txBody>
      </p:sp>
    </p:spTree>
    <p:extLst>
      <p:ext uri="{BB962C8B-B14F-4D97-AF65-F5344CB8AC3E}">
        <p14:creationId xmlns:p14="http://schemas.microsoft.com/office/powerpoint/2010/main" val="4081150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3</a:t>
            </a:fld>
            <a:endParaRPr lang="en-US" dirty="0"/>
          </a:p>
        </p:txBody>
      </p:sp>
    </p:spTree>
    <p:extLst>
      <p:ext uri="{BB962C8B-B14F-4D97-AF65-F5344CB8AC3E}">
        <p14:creationId xmlns:p14="http://schemas.microsoft.com/office/powerpoint/2010/main" val="174450156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9805C7-5F53-4740-8BD1-FC67FF7E5CF6}" type="slidenum">
              <a:rPr lang="en-US" smtClean="0"/>
              <a:t>36</a:t>
            </a:fld>
            <a:endParaRPr lang="en-US"/>
          </a:p>
        </p:txBody>
      </p:sp>
    </p:spTree>
    <p:extLst>
      <p:ext uri="{BB962C8B-B14F-4D97-AF65-F5344CB8AC3E}">
        <p14:creationId xmlns:p14="http://schemas.microsoft.com/office/powerpoint/2010/main" val="21360362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9805C7-5F53-4740-8BD1-FC67FF7E5CF6}" type="slidenum">
              <a:rPr lang="en-US" smtClean="0"/>
              <a:t>37</a:t>
            </a:fld>
            <a:endParaRPr lang="en-US"/>
          </a:p>
        </p:txBody>
      </p:sp>
    </p:spTree>
    <p:extLst>
      <p:ext uri="{BB962C8B-B14F-4D97-AF65-F5344CB8AC3E}">
        <p14:creationId xmlns:p14="http://schemas.microsoft.com/office/powerpoint/2010/main" val="157128242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of 11/30/17</a:t>
            </a:r>
          </a:p>
        </p:txBody>
      </p:sp>
      <p:sp>
        <p:nvSpPr>
          <p:cNvPr id="4" name="Slide Number Placeholder 3"/>
          <p:cNvSpPr>
            <a:spLocks noGrp="1"/>
          </p:cNvSpPr>
          <p:nvPr>
            <p:ph type="sldNum" sz="quarter" idx="10"/>
          </p:nvPr>
        </p:nvSpPr>
        <p:spPr/>
        <p:txBody>
          <a:bodyPr/>
          <a:lstStyle/>
          <a:p>
            <a:fld id="{899805C7-5F53-4740-8BD1-FC67FF7E5CF6}" type="slidenum">
              <a:rPr lang="en-US" smtClean="0"/>
              <a:t>38</a:t>
            </a:fld>
            <a:endParaRPr lang="en-US"/>
          </a:p>
        </p:txBody>
      </p:sp>
    </p:spTree>
    <p:extLst>
      <p:ext uri="{BB962C8B-B14F-4D97-AF65-F5344CB8AC3E}">
        <p14:creationId xmlns:p14="http://schemas.microsoft.com/office/powerpoint/2010/main" val="373090450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9805C7-5F53-4740-8BD1-FC67FF7E5CF6}" type="slidenum">
              <a:rPr lang="en-US" smtClean="0"/>
              <a:t>39</a:t>
            </a:fld>
            <a:endParaRPr lang="en-US"/>
          </a:p>
        </p:txBody>
      </p:sp>
    </p:spTree>
    <p:extLst>
      <p:ext uri="{BB962C8B-B14F-4D97-AF65-F5344CB8AC3E}">
        <p14:creationId xmlns:p14="http://schemas.microsoft.com/office/powerpoint/2010/main" val="6042161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9805C7-5F53-4740-8BD1-FC67FF7E5CF6}" type="slidenum">
              <a:rPr lang="en-US" smtClean="0"/>
              <a:t>40</a:t>
            </a:fld>
            <a:endParaRPr lang="en-US"/>
          </a:p>
        </p:txBody>
      </p:sp>
    </p:spTree>
    <p:extLst>
      <p:ext uri="{BB962C8B-B14F-4D97-AF65-F5344CB8AC3E}">
        <p14:creationId xmlns:p14="http://schemas.microsoft.com/office/powerpoint/2010/main" val="83382692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September;</a:t>
            </a:r>
            <a:r>
              <a:rPr lang="en-US" baseline="0" dirty="0"/>
              <a:t> completion of IT system reconfiguration</a:t>
            </a:r>
            <a:endParaRPr lang="en-US" dirty="0"/>
          </a:p>
        </p:txBody>
      </p:sp>
      <p:sp>
        <p:nvSpPr>
          <p:cNvPr id="4" name="Slide Number Placeholder 3"/>
          <p:cNvSpPr>
            <a:spLocks noGrp="1"/>
          </p:cNvSpPr>
          <p:nvPr>
            <p:ph type="sldNum" sz="quarter" idx="10"/>
          </p:nvPr>
        </p:nvSpPr>
        <p:spPr/>
        <p:txBody>
          <a:bodyPr/>
          <a:lstStyle/>
          <a:p>
            <a:fld id="{899805C7-5F53-4740-8BD1-FC67FF7E5CF6}" type="slidenum">
              <a:rPr lang="en-US" smtClean="0"/>
              <a:t>41</a:t>
            </a:fld>
            <a:endParaRPr lang="en-US"/>
          </a:p>
        </p:txBody>
      </p:sp>
    </p:spTree>
    <p:extLst>
      <p:ext uri="{BB962C8B-B14F-4D97-AF65-F5344CB8AC3E}">
        <p14:creationId xmlns:p14="http://schemas.microsoft.com/office/powerpoint/2010/main" val="41017178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September</a:t>
            </a:r>
          </a:p>
          <a:p>
            <a:endParaRPr lang="en-US" dirty="0"/>
          </a:p>
        </p:txBody>
      </p:sp>
      <p:sp>
        <p:nvSpPr>
          <p:cNvPr id="4" name="Slide Number Placeholder 3"/>
          <p:cNvSpPr>
            <a:spLocks noGrp="1"/>
          </p:cNvSpPr>
          <p:nvPr>
            <p:ph type="sldNum" sz="quarter" idx="10"/>
          </p:nvPr>
        </p:nvSpPr>
        <p:spPr/>
        <p:txBody>
          <a:bodyPr/>
          <a:lstStyle/>
          <a:p>
            <a:fld id="{7FB651BC-EB9F-6142-A903-B8BCAD1993CA}" type="slidenum">
              <a:rPr lang="en-US" smtClean="0"/>
              <a:pPr/>
              <a:t>42</a:t>
            </a:fld>
            <a:endParaRPr lang="en-US" dirty="0"/>
          </a:p>
        </p:txBody>
      </p:sp>
    </p:spTree>
    <p:extLst>
      <p:ext uri="{BB962C8B-B14F-4D97-AF65-F5344CB8AC3E}">
        <p14:creationId xmlns:p14="http://schemas.microsoft.com/office/powerpoint/2010/main" val="23903582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Turnover </a:t>
            </a:r>
            <a:r>
              <a:rPr lang="en-US" baseline="0" dirty="0"/>
              <a:t> approx. 25 /month</a:t>
            </a:r>
          </a:p>
          <a:p>
            <a:r>
              <a:rPr lang="en-US" baseline="0" dirty="0"/>
              <a:t>PHA agreement – current </a:t>
            </a:r>
            <a:r>
              <a:rPr lang="en-US" baseline="0" dirty="0" err="1"/>
              <a:t>w.Atl</a:t>
            </a:r>
            <a:r>
              <a:rPr lang="en-US" baseline="0" dirty="0"/>
              <a:t>.,   Macon in process</a:t>
            </a:r>
            <a:endParaRPr lang="en-US" dirty="0"/>
          </a:p>
          <a:p>
            <a:endParaRPr lang="en-US" dirty="0"/>
          </a:p>
        </p:txBody>
      </p:sp>
      <p:sp>
        <p:nvSpPr>
          <p:cNvPr id="4" name="Slide Number Placeholder 3"/>
          <p:cNvSpPr>
            <a:spLocks noGrp="1"/>
          </p:cNvSpPr>
          <p:nvPr>
            <p:ph type="sldNum" sz="quarter" idx="10"/>
          </p:nvPr>
        </p:nvSpPr>
        <p:spPr/>
        <p:txBody>
          <a:bodyPr/>
          <a:lstStyle/>
          <a:p>
            <a:fld id="{7FB651BC-EB9F-6142-A903-B8BCAD1993CA}" type="slidenum">
              <a:rPr lang="en-US" smtClean="0"/>
              <a:pPr/>
              <a:t>43</a:t>
            </a:fld>
            <a:endParaRPr lang="en-US" dirty="0"/>
          </a:p>
        </p:txBody>
      </p:sp>
    </p:spTree>
    <p:extLst>
      <p:ext uri="{BB962C8B-B14F-4D97-AF65-F5344CB8AC3E}">
        <p14:creationId xmlns:p14="http://schemas.microsoft.com/office/powerpoint/2010/main" val="6333751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Turnover </a:t>
            </a:r>
            <a:r>
              <a:rPr lang="en-US" baseline="0" dirty="0"/>
              <a:t> approx. 25 /month, Atlanta and Columbus housing authority</a:t>
            </a:r>
          </a:p>
        </p:txBody>
      </p:sp>
      <p:sp>
        <p:nvSpPr>
          <p:cNvPr id="4" name="Slide Number Placeholder 3"/>
          <p:cNvSpPr>
            <a:spLocks noGrp="1"/>
          </p:cNvSpPr>
          <p:nvPr>
            <p:ph type="sldNum" sz="quarter" idx="10"/>
          </p:nvPr>
        </p:nvSpPr>
        <p:spPr/>
        <p:txBody>
          <a:bodyPr/>
          <a:lstStyle/>
          <a:p>
            <a:fld id="{60BE0352-9C6F-43BC-8D1E-436951B72F8B}" type="slidenum">
              <a:rPr lang="en-US" smtClean="0"/>
              <a:t>44</a:t>
            </a:fld>
            <a:endParaRPr lang="en-US"/>
          </a:p>
        </p:txBody>
      </p:sp>
    </p:spTree>
    <p:extLst>
      <p:ext uri="{BB962C8B-B14F-4D97-AF65-F5344CB8AC3E}">
        <p14:creationId xmlns:p14="http://schemas.microsoft.com/office/powerpoint/2010/main" val="231565929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Turnover </a:t>
            </a:r>
            <a:r>
              <a:rPr lang="en-US" baseline="0" dirty="0"/>
              <a:t> approx. 25 /month</a:t>
            </a:r>
          </a:p>
          <a:p>
            <a:r>
              <a:rPr lang="en-US" baseline="0" dirty="0"/>
              <a:t>PHA agreement – current </a:t>
            </a:r>
            <a:r>
              <a:rPr lang="en-US" baseline="0" dirty="0" err="1"/>
              <a:t>w.Atl</a:t>
            </a:r>
            <a:r>
              <a:rPr lang="en-US" baseline="0" dirty="0"/>
              <a:t>.,   Macon in process</a:t>
            </a:r>
            <a:endParaRPr lang="en-US" dirty="0"/>
          </a:p>
          <a:p>
            <a:endParaRPr lang="en-US" dirty="0"/>
          </a:p>
        </p:txBody>
      </p:sp>
      <p:sp>
        <p:nvSpPr>
          <p:cNvPr id="4" name="Slide Number Placeholder 3"/>
          <p:cNvSpPr>
            <a:spLocks noGrp="1"/>
          </p:cNvSpPr>
          <p:nvPr>
            <p:ph type="sldNum" sz="quarter" idx="10"/>
          </p:nvPr>
        </p:nvSpPr>
        <p:spPr/>
        <p:txBody>
          <a:bodyPr/>
          <a:lstStyle/>
          <a:p>
            <a:fld id="{7FB651BC-EB9F-6142-A903-B8BCAD1993CA}" type="slidenum">
              <a:rPr lang="en-US" smtClean="0"/>
              <a:pPr/>
              <a:t>45</a:t>
            </a:fld>
            <a:endParaRPr lang="en-US" dirty="0"/>
          </a:p>
        </p:txBody>
      </p:sp>
    </p:spTree>
    <p:extLst>
      <p:ext uri="{BB962C8B-B14F-4D97-AF65-F5344CB8AC3E}">
        <p14:creationId xmlns:p14="http://schemas.microsoft.com/office/powerpoint/2010/main" val="2114338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4</a:t>
            </a:fld>
            <a:endParaRPr lang="en-US" dirty="0"/>
          </a:p>
        </p:txBody>
      </p:sp>
    </p:spTree>
    <p:extLst>
      <p:ext uri="{BB962C8B-B14F-4D97-AF65-F5344CB8AC3E}">
        <p14:creationId xmlns:p14="http://schemas.microsoft.com/office/powerpoint/2010/main" val="144944463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Turnover </a:t>
            </a:r>
            <a:r>
              <a:rPr lang="en-US" baseline="0" dirty="0"/>
              <a:t> approx. 25 /month</a:t>
            </a:r>
          </a:p>
          <a:p>
            <a:r>
              <a:rPr lang="en-US" baseline="0" dirty="0"/>
              <a:t>PHA agreement – current </a:t>
            </a:r>
            <a:r>
              <a:rPr lang="en-US" baseline="0" dirty="0" err="1"/>
              <a:t>w.Atl</a:t>
            </a:r>
            <a:r>
              <a:rPr lang="en-US" baseline="0" dirty="0"/>
              <a:t>.,   Macon in process</a:t>
            </a:r>
            <a:endParaRPr lang="en-US" dirty="0"/>
          </a:p>
          <a:p>
            <a:endParaRPr lang="en-US" dirty="0"/>
          </a:p>
        </p:txBody>
      </p:sp>
      <p:sp>
        <p:nvSpPr>
          <p:cNvPr id="4" name="Slide Number Placeholder 3"/>
          <p:cNvSpPr>
            <a:spLocks noGrp="1"/>
          </p:cNvSpPr>
          <p:nvPr>
            <p:ph type="sldNum" sz="quarter" idx="10"/>
          </p:nvPr>
        </p:nvSpPr>
        <p:spPr/>
        <p:txBody>
          <a:bodyPr/>
          <a:lstStyle/>
          <a:p>
            <a:fld id="{7FB651BC-EB9F-6142-A903-B8BCAD1993CA}" type="slidenum">
              <a:rPr lang="en-US" smtClean="0"/>
              <a:pPr/>
              <a:t>46</a:t>
            </a:fld>
            <a:endParaRPr lang="en-US" dirty="0"/>
          </a:p>
        </p:txBody>
      </p:sp>
    </p:spTree>
    <p:extLst>
      <p:ext uri="{BB962C8B-B14F-4D97-AF65-F5344CB8AC3E}">
        <p14:creationId xmlns:p14="http://schemas.microsoft.com/office/powerpoint/2010/main" val="9732027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48</a:t>
            </a:fld>
            <a:endParaRPr lang="en-US" dirty="0"/>
          </a:p>
        </p:txBody>
      </p:sp>
    </p:spTree>
    <p:extLst>
      <p:ext uri="{BB962C8B-B14F-4D97-AF65-F5344CB8AC3E}">
        <p14:creationId xmlns:p14="http://schemas.microsoft.com/office/powerpoint/2010/main" val="390266950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49</a:t>
            </a:fld>
            <a:endParaRPr lang="en-US" dirty="0"/>
          </a:p>
        </p:txBody>
      </p:sp>
    </p:spTree>
    <p:extLst>
      <p:ext uri="{BB962C8B-B14F-4D97-AF65-F5344CB8AC3E}">
        <p14:creationId xmlns:p14="http://schemas.microsoft.com/office/powerpoint/2010/main" val="316072036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50</a:t>
            </a:fld>
            <a:endParaRPr lang="en-US" dirty="0"/>
          </a:p>
        </p:txBody>
      </p:sp>
    </p:spTree>
    <p:extLst>
      <p:ext uri="{BB962C8B-B14F-4D97-AF65-F5344CB8AC3E}">
        <p14:creationId xmlns:p14="http://schemas.microsoft.com/office/powerpoint/2010/main" val="228234647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a:latin typeface="Arial" charset="0"/>
                <a:ea typeface="Arial" charset="0"/>
                <a:cs typeface="Arial" charset="0"/>
              </a:rPr>
              <a:t>USE AS END SLIDE if needed </a:t>
            </a:r>
          </a:p>
        </p:txBody>
      </p:sp>
      <p:sp>
        <p:nvSpPr>
          <p:cNvPr id="4" name="Slide Number Placeholder 3"/>
          <p:cNvSpPr>
            <a:spLocks noGrp="1"/>
          </p:cNvSpPr>
          <p:nvPr>
            <p:ph type="sldNum" sz="quarter" idx="10"/>
          </p:nvPr>
        </p:nvSpPr>
        <p:spPr/>
        <p:txBody>
          <a:bodyPr/>
          <a:lstStyle/>
          <a:p>
            <a:fld id="{7FB651BC-EB9F-6142-A903-B8BCAD1993CA}" type="slidenum">
              <a:rPr lang="en-US" smtClean="0"/>
              <a:t>51</a:t>
            </a:fld>
            <a:endParaRPr lang="en-US" dirty="0"/>
          </a:p>
        </p:txBody>
      </p:sp>
    </p:spTree>
    <p:extLst>
      <p:ext uri="{BB962C8B-B14F-4D97-AF65-F5344CB8AC3E}">
        <p14:creationId xmlns:p14="http://schemas.microsoft.com/office/powerpoint/2010/main" val="874853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5</a:t>
            </a:fld>
            <a:endParaRPr lang="en-US" dirty="0"/>
          </a:p>
        </p:txBody>
      </p:sp>
    </p:spTree>
    <p:extLst>
      <p:ext uri="{BB962C8B-B14F-4D97-AF65-F5344CB8AC3E}">
        <p14:creationId xmlns:p14="http://schemas.microsoft.com/office/powerpoint/2010/main" val="1281930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6</a:t>
            </a:fld>
            <a:endParaRPr lang="en-US" dirty="0"/>
          </a:p>
        </p:txBody>
      </p:sp>
    </p:spTree>
    <p:extLst>
      <p:ext uri="{BB962C8B-B14F-4D97-AF65-F5344CB8AC3E}">
        <p14:creationId xmlns:p14="http://schemas.microsoft.com/office/powerpoint/2010/main" val="26088761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baseline="0" dirty="0"/>
          </a:p>
        </p:txBody>
      </p:sp>
      <p:sp>
        <p:nvSpPr>
          <p:cNvPr id="4" name="Slide Number Placeholder 3"/>
          <p:cNvSpPr>
            <a:spLocks noGrp="1"/>
          </p:cNvSpPr>
          <p:nvPr>
            <p:ph type="sldNum" sz="quarter" idx="10"/>
          </p:nvPr>
        </p:nvSpPr>
        <p:spPr/>
        <p:txBody>
          <a:bodyPr/>
          <a:lstStyle/>
          <a:p>
            <a:fld id="{9B2108D0-3CDA-4E00-A1A9-0EEC177F0FE2}" type="slidenum">
              <a:rPr lang="en-US" smtClean="0"/>
              <a:t>7</a:t>
            </a:fld>
            <a:endParaRPr lang="en-US" dirty="0"/>
          </a:p>
        </p:txBody>
      </p:sp>
    </p:spTree>
    <p:extLst>
      <p:ext uri="{BB962C8B-B14F-4D97-AF65-F5344CB8AC3E}">
        <p14:creationId xmlns:p14="http://schemas.microsoft.com/office/powerpoint/2010/main" val="1638864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8</a:t>
            </a:fld>
            <a:endParaRPr lang="en-US" dirty="0"/>
          </a:p>
        </p:txBody>
      </p:sp>
    </p:spTree>
    <p:extLst>
      <p:ext uri="{BB962C8B-B14F-4D97-AF65-F5344CB8AC3E}">
        <p14:creationId xmlns:p14="http://schemas.microsoft.com/office/powerpoint/2010/main" val="26995473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fld id="{9B2108D0-3CDA-4E00-A1A9-0EEC177F0FE2}" type="slidenum">
              <a:rPr lang="en-US" smtClean="0"/>
              <a:t>10</a:t>
            </a:fld>
            <a:endParaRPr lang="en-US" dirty="0"/>
          </a:p>
        </p:txBody>
      </p:sp>
    </p:spTree>
    <p:extLst>
      <p:ext uri="{BB962C8B-B14F-4D97-AF65-F5344CB8AC3E}">
        <p14:creationId xmlns:p14="http://schemas.microsoft.com/office/powerpoint/2010/main" val="1288100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p:cNvSpPr>
            <a:spLocks noGrp="1"/>
          </p:cNvSpPr>
          <p:nvPr>
            <p:ph type="sldNum" sz="quarter" idx="12"/>
          </p:nvPr>
        </p:nvSpPr>
        <p:spPr/>
        <p:txBody>
          <a:bodyPr/>
          <a:lstStyle/>
          <a:p>
            <a:fld id="{6B10633E-B5BF-7C48-9753-DDAD0C53CC1F}" type="slidenum">
              <a:rPr lang="en-US" smtClean="0"/>
              <a:t>‹#›</a:t>
            </a:fld>
            <a:endParaRPr lang="en-US" dirty="0"/>
          </a:p>
        </p:txBody>
      </p:sp>
      <p:sp>
        <p:nvSpPr>
          <p:cNvPr id="7"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 and Number</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6B10633E-B5BF-7C48-9753-DDAD0C53CC1F}" type="slidenum">
              <a:rPr lang="en-US" smtClean="0"/>
              <a:t>‹#›</a:t>
            </a:fld>
            <a:endParaRPr lang="en-US" dirty="0"/>
          </a:p>
        </p:txBody>
      </p:sp>
      <p:sp>
        <p:nvSpPr>
          <p:cNvPr id="7"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 and Number, Version </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6B10633E-B5BF-7C48-9753-DDAD0C53CC1F}" type="slidenum">
              <a:rPr lang="en-US" smtClean="0"/>
              <a:t>‹#›</a:t>
            </a:fld>
            <a:endParaRPr lang="en-US" dirty="0"/>
          </a:p>
        </p:txBody>
      </p:sp>
      <p:sp>
        <p:nvSpPr>
          <p:cNvPr id="7"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 and Number, Version </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ypical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12192000" cy="987131"/>
          </a:xfrm>
          <a:prstGeom prst="rect">
            <a:avLst/>
          </a:prstGeom>
        </p:spPr>
        <p:txBody>
          <a:bodyPr lIns="274320"/>
          <a:lstStyle/>
          <a:p>
            <a:r>
              <a:rPr lang="en-US" dirty="0"/>
              <a:t>Click to edit Master title style</a:t>
            </a:r>
          </a:p>
        </p:txBody>
      </p:sp>
    </p:spTree>
    <p:extLst>
      <p:ext uri="{BB962C8B-B14F-4D97-AF65-F5344CB8AC3E}">
        <p14:creationId xmlns:p14="http://schemas.microsoft.com/office/powerpoint/2010/main" val="33908576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wo Content Stacke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06400" y="304800"/>
            <a:ext cx="11379200" cy="758952"/>
          </a:xfrm>
        </p:spPr>
        <p:txBody>
          <a:bodyPr/>
          <a:lstStyle>
            <a:lvl1pPr>
              <a:defRPr>
                <a:solidFill>
                  <a:srgbClr val="3D58A7"/>
                </a:solidFill>
              </a:defRPr>
            </a:lvl1pPr>
          </a:lstStyle>
          <a:p>
            <a:r>
              <a:rPr kumimoji="0" lang="en-US"/>
              <a:t>Click to edit Master title style</a:t>
            </a:r>
            <a:endParaRPr kumimoji="0" lang="en-US" dirty="0"/>
          </a:p>
        </p:txBody>
      </p:sp>
      <p:sp>
        <p:nvSpPr>
          <p:cNvPr id="4" name="Text Placeholder 3"/>
          <p:cNvSpPr>
            <a:spLocks noGrp="1"/>
          </p:cNvSpPr>
          <p:nvPr>
            <p:ph type="body" sz="quarter" idx="10"/>
          </p:nvPr>
        </p:nvSpPr>
        <p:spPr>
          <a:xfrm>
            <a:off x="401638" y="1447800"/>
            <a:ext cx="11339512" cy="685800"/>
          </a:xfrm>
        </p:spPr>
        <p:txBody>
          <a:bodyPr/>
          <a:lstStyle>
            <a:lvl1pPr marL="0" indent="0">
              <a:buFontTx/>
              <a:buNone/>
              <a:defRPr/>
            </a:lvl1pPr>
          </a:lstStyle>
          <a:p>
            <a:pPr lvl="0"/>
            <a:r>
              <a:rPr lang="en-US" dirty="0"/>
              <a:t>Click to edit Master text styles</a:t>
            </a:r>
          </a:p>
        </p:txBody>
      </p:sp>
      <p:sp>
        <p:nvSpPr>
          <p:cNvPr id="8" name="Content Placeholder 7"/>
          <p:cNvSpPr>
            <a:spLocks noGrp="1"/>
          </p:cNvSpPr>
          <p:nvPr>
            <p:ph sz="quarter" idx="1"/>
          </p:nvPr>
        </p:nvSpPr>
        <p:spPr>
          <a:xfrm>
            <a:off x="401637" y="2133600"/>
            <a:ext cx="11302501" cy="4225493"/>
          </a:xfrm>
        </p:spPr>
        <p:txBody>
          <a:bodyPr anchor="t" anchorCtr="0"/>
          <a:lstStyle>
            <a:lvl1pPr>
              <a:buClrTx/>
              <a:defRPr/>
            </a:lvl1pPr>
            <a:lvl2pPr>
              <a:buClr>
                <a:srgbClr val="3D58A7"/>
              </a:buClr>
              <a:defRPr>
                <a:solidFill>
                  <a:schemeClr val="accent5">
                    <a:lumMod val="25000"/>
                  </a:schemeClr>
                </a:solidFill>
              </a:defRPr>
            </a:lvl2pPr>
            <a:lvl3pPr marL="822960" indent="-228600">
              <a:buClr>
                <a:srgbClr val="414042"/>
              </a:buClr>
              <a:buFont typeface="Wingdings" panose="05000000000000000000" pitchFamily="2" charset="2"/>
              <a:buChar char="v"/>
              <a:defRPr/>
            </a:lvl3pPr>
            <a:lvl4pPr>
              <a:buClr>
                <a:srgbClr val="183319"/>
              </a:buClr>
              <a:defRPr>
                <a:solidFill>
                  <a:schemeClr val="accent5">
                    <a:lumMod val="25000"/>
                  </a:schemeClr>
                </a:solidFill>
              </a:defRPr>
            </a:lvl4pPr>
            <a:lvl5pPr>
              <a:buClr>
                <a:srgbClr val="3D58A7"/>
              </a:buCl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2" name="Rectangle 11"/>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13" name="TextBox 12"/>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1563041985"/>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5" name="Rectangle 4"/>
          <p:cNvSpPr>
            <a:spLocks noChangeArrowheads="1"/>
          </p:cNvSpPr>
          <p:nvPr userDrawn="1"/>
        </p:nvSpPr>
        <p:spPr bwMode="auto">
          <a:xfrm>
            <a:off x="211328" y="6391657"/>
            <a:ext cx="11777472"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Content Placeholder 7"/>
          <p:cNvSpPr>
            <a:spLocks noGrp="1"/>
          </p:cNvSpPr>
          <p:nvPr>
            <p:ph sz="quarter" idx="1"/>
          </p:nvPr>
        </p:nvSpPr>
        <p:spPr>
          <a:xfrm>
            <a:off x="402336" y="1205948"/>
            <a:ext cx="11338560" cy="5148765"/>
          </a:xfrm>
        </p:spPr>
        <p:txBody>
          <a:bodyPr anchor="t" anchorCtr="0"/>
          <a:lstStyle>
            <a:lvl1pPr>
              <a:buClrTx/>
              <a:defRPr/>
            </a:lvl1pPr>
            <a:lvl2pPr>
              <a:buClr>
                <a:srgbClr val="3D58A7"/>
              </a:buClr>
              <a:defRPr>
                <a:solidFill>
                  <a:schemeClr val="accent5">
                    <a:lumMod val="25000"/>
                  </a:schemeClr>
                </a:solidFill>
              </a:defRPr>
            </a:lvl2pPr>
            <a:lvl3pPr marL="822960" indent="-228600">
              <a:buClr>
                <a:srgbClr val="414042"/>
              </a:buClr>
              <a:buFont typeface="Wingdings" panose="05000000000000000000" pitchFamily="2" charset="2"/>
              <a:buChar char="v"/>
              <a:defRPr/>
            </a:lvl3pPr>
            <a:lvl4pPr>
              <a:buClr>
                <a:srgbClr val="183319"/>
              </a:buClr>
              <a:defRPr>
                <a:solidFill>
                  <a:schemeClr val="accent5">
                    <a:lumMod val="25000"/>
                  </a:schemeClr>
                </a:solidFill>
              </a:defRPr>
            </a:lvl4pPr>
            <a:lvl5pPr>
              <a:buClr>
                <a:srgbClr val="3D58A7"/>
              </a:buCl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3" name="Title 1"/>
          <p:cNvSpPr>
            <a:spLocks noGrp="1"/>
          </p:cNvSpPr>
          <p:nvPr>
            <p:ph type="title"/>
          </p:nvPr>
        </p:nvSpPr>
        <p:spPr>
          <a:xfrm>
            <a:off x="402336" y="307848"/>
            <a:ext cx="11379200" cy="758952"/>
          </a:xfrm>
        </p:spPr>
        <p:txBody>
          <a:bodyPr/>
          <a:lstStyle>
            <a:lvl1pPr>
              <a:defRPr>
                <a:solidFill>
                  <a:srgbClr val="3D58A7"/>
                </a:solidFill>
              </a:defRPr>
            </a:lvl1pPr>
          </a:lstStyle>
          <a:p>
            <a:r>
              <a:rPr kumimoji="0" lang="en-US"/>
              <a:t>Click to edit Master title style</a:t>
            </a:r>
            <a:endParaRPr kumimoji="0" lang="en-US" dirty="0"/>
          </a:p>
        </p:txBody>
      </p:sp>
      <p:sp>
        <p:nvSpPr>
          <p:cNvPr id="14" name="Rectangle 13"/>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15" name="TextBox 14"/>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1034666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2_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02336" y="307848"/>
            <a:ext cx="11379200" cy="758952"/>
          </a:xfrm>
        </p:spPr>
        <p:txBody>
          <a:bodyPr/>
          <a:lstStyle>
            <a:lvl1pPr>
              <a:defRPr>
                <a:solidFill>
                  <a:srgbClr val="3D58A7"/>
                </a:solidFill>
              </a:defRPr>
            </a:lvl1pPr>
          </a:lstStyle>
          <a:p>
            <a:r>
              <a:rPr kumimoji="0" lang="en-US"/>
              <a:t>Click to edit Master title style</a:t>
            </a:r>
            <a:endParaRPr kumimoji="0" lang="en-US" dirty="0"/>
          </a:p>
        </p:txBody>
      </p:sp>
      <p:sp>
        <p:nvSpPr>
          <p:cNvPr id="10" name="Content Placeholder 9"/>
          <p:cNvSpPr>
            <a:spLocks noGrp="1"/>
          </p:cNvSpPr>
          <p:nvPr>
            <p:ph sz="half" idx="1"/>
          </p:nvPr>
        </p:nvSpPr>
        <p:spPr>
          <a:xfrm>
            <a:off x="402335" y="1371600"/>
            <a:ext cx="7116065" cy="4681728"/>
          </a:xfrm>
        </p:spPr>
        <p:txBody>
          <a:bodyPr/>
          <a:lstStyle>
            <a:lvl1pPr>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2" name="Content Placeholder 11"/>
          <p:cNvSpPr>
            <a:spLocks noGrp="1"/>
          </p:cNvSpPr>
          <p:nvPr>
            <p:ph sz="half" idx="2"/>
          </p:nvPr>
        </p:nvSpPr>
        <p:spPr>
          <a:xfrm>
            <a:off x="8026401" y="1371600"/>
            <a:ext cx="3759199" cy="4681728"/>
          </a:xfrm>
        </p:spPr>
        <p:txBody>
          <a:bodyPr/>
          <a:lstStyle>
            <a:lvl1pPr>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cxnSp>
        <p:nvCxnSpPr>
          <p:cNvPr id="4" name="Straight Connector 3"/>
          <p:cNvCxnSpPr/>
          <p:nvPr userDrawn="1"/>
        </p:nvCxnSpPr>
        <p:spPr>
          <a:xfrm flipH="1">
            <a:off x="7772400" y="1332705"/>
            <a:ext cx="1" cy="4773168"/>
          </a:xfrm>
          <a:prstGeom prst="line">
            <a:avLst/>
          </a:prstGeom>
          <a:ln>
            <a:solidFill>
              <a:schemeClr val="accent1">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sp>
        <p:nvSpPr>
          <p:cNvPr id="8" name="Rectangle 7"/>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11" name="TextBox 10"/>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1460910131"/>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_Discussion Questi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23900"/>
            <a:ext cx="8686800" cy="1371600"/>
          </a:xfrm>
        </p:spPr>
        <p:txBody>
          <a:bodyPr anchor="ctr" anchorCtr="0">
            <a:normAutofit/>
          </a:bodyPr>
          <a:lstStyle>
            <a:lvl1pPr algn="l">
              <a:defRPr sz="2800" b="0">
                <a:solidFill>
                  <a:schemeClr val="accent1"/>
                </a:solidFill>
                <a:latin typeface="Georgia" charset="0"/>
                <a:ea typeface="Georgia" charset="0"/>
                <a:cs typeface="Georgia" charset="0"/>
              </a:defRPr>
            </a:lvl1pPr>
          </a:lstStyle>
          <a:p>
            <a:r>
              <a:rPr lang="en-US" dirty="0"/>
              <a:t>Click to edit Master title style</a:t>
            </a:r>
          </a:p>
        </p:txBody>
      </p:sp>
      <p:sp>
        <p:nvSpPr>
          <p:cNvPr id="7" name="Oval 6"/>
          <p:cNvSpPr/>
          <p:nvPr userDrawn="1"/>
        </p:nvSpPr>
        <p:spPr>
          <a:xfrm>
            <a:off x="1219200" y="723900"/>
            <a:ext cx="1371600" cy="1371600"/>
          </a:xfrm>
          <a:prstGeom prst="ellipse">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800" b="1" i="0" dirty="0">
                <a:latin typeface="Arial Black" charset="0"/>
                <a:ea typeface="Arial Black" charset="0"/>
                <a:cs typeface="Arial Black" charset="0"/>
              </a:rPr>
              <a:t>?</a:t>
            </a:r>
          </a:p>
        </p:txBody>
      </p:sp>
      <p:sp>
        <p:nvSpPr>
          <p:cNvPr id="8" name="Rectangle 7"/>
          <p:cNvSpPr/>
          <p:nvPr userDrawn="1"/>
        </p:nvSpPr>
        <p:spPr>
          <a:xfrm>
            <a:off x="228600" y="2584450"/>
            <a:ext cx="11734800" cy="3587750"/>
          </a:xfrm>
          <a:prstGeom prst="rect">
            <a:avLst/>
          </a:prstGeom>
          <a:solidFill>
            <a:srgbClr val="3C57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9"/>
          <p:cNvSpPr>
            <a:spLocks noGrp="1"/>
          </p:cNvSpPr>
          <p:nvPr>
            <p:ph type="body" sz="quarter" idx="13"/>
          </p:nvPr>
        </p:nvSpPr>
        <p:spPr>
          <a:xfrm>
            <a:off x="609600" y="2667000"/>
            <a:ext cx="5410200" cy="3200400"/>
          </a:xfrm>
        </p:spPr>
        <p:txBody>
          <a:bodyPr/>
          <a:lstStyle>
            <a:lvl1pPr>
              <a:defRPr>
                <a:solidFill>
                  <a:schemeClr val="bg1"/>
                </a:solidFill>
                <a:latin typeface="Georgia" charset="0"/>
                <a:ea typeface="Georgia" charset="0"/>
                <a:cs typeface="Georgia"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sp>
        <p:nvSpPr>
          <p:cNvPr id="6" name="Text Placeholder 9"/>
          <p:cNvSpPr>
            <a:spLocks noGrp="1"/>
          </p:cNvSpPr>
          <p:nvPr>
            <p:ph type="body" sz="quarter" idx="14"/>
          </p:nvPr>
        </p:nvSpPr>
        <p:spPr>
          <a:xfrm>
            <a:off x="6172200" y="2667000"/>
            <a:ext cx="5410200" cy="3200400"/>
          </a:xfrm>
        </p:spPr>
        <p:txBody>
          <a:bodyPr/>
          <a:lstStyle>
            <a:lvl1pPr>
              <a:defRPr>
                <a:solidFill>
                  <a:schemeClr val="bg1"/>
                </a:solidFill>
                <a:latin typeface="Georgia" charset="0"/>
                <a:ea typeface="Georgia" charset="0"/>
                <a:cs typeface="Georgia" charset="0"/>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p:txBody>
      </p:sp>
    </p:spTree>
    <p:extLst>
      <p:ext uri="{BB962C8B-B14F-4D97-AF65-F5344CB8AC3E}">
        <p14:creationId xmlns:p14="http://schemas.microsoft.com/office/powerpoint/2010/main" val="1336035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allAtOnce">
        <p:tmplLst>
          <p:tmpl lvl="1">
            <p:tnLst>
              <p:par>
                <p:cTn presetID="1" presetClass="entr" presetSubtype="0" fill="hold" nodeType="clickEffect">
                  <p:stCondLst>
                    <p:cond delay="0"/>
                  </p:stCondLst>
                  <p:childTnLst>
                    <p:set>
                      <p:cBhvr>
                        <p:cTn dur="1" fill="hold">
                          <p:stCondLst>
                            <p:cond delay="0"/>
                          </p:stCondLst>
                        </p:cTn>
                        <p:tgtEl>
                          <p:spTgt spid="10"/>
                        </p:tgtEl>
                        <p:attrNameLst>
                          <p:attrName>style.visibility</p:attrName>
                        </p:attrNameLst>
                      </p:cBhvr>
                      <p:to>
                        <p:strVal val="visible"/>
                      </p:to>
                    </p:set>
                  </p:childTnLst>
                </p:cTn>
              </p:par>
            </p:tnLst>
          </p:tmpl>
        </p:tmplLst>
      </p:bldP>
      <p:bldP spid="6" grpId="0" build="allAtOnce">
        <p:tmplLst>
          <p:tmpl lvl="1">
            <p:tnLst>
              <p:par>
                <p:cTn presetID="1" presetClass="entr" presetSubtype="0" fill="hold" nodeType="clickEffect">
                  <p:stCondLst>
                    <p:cond delay="0"/>
                  </p:stCondLst>
                  <p:childTnLst>
                    <p:set>
                      <p:cBhvr>
                        <p:cTn dur="1" fill="hold">
                          <p:stCondLst>
                            <p:cond delay="0"/>
                          </p:stCondLst>
                        </p:cTn>
                        <p:tgtEl>
                          <p:spTgt spid="6"/>
                        </p:tgtEl>
                        <p:attrNameLst>
                          <p:attrName>style.visibility</p:attrName>
                        </p:attrNameLst>
                      </p:cBhvr>
                      <p:to>
                        <p:strVal val="visible"/>
                      </p:to>
                    </p:se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Conversa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dirty="0"/>
              <a:t>Click to edit Master title style</a:t>
            </a:r>
          </a:p>
        </p:txBody>
      </p:sp>
      <p:sp>
        <p:nvSpPr>
          <p:cNvPr id="4" name="Picture Placeholder 3"/>
          <p:cNvSpPr>
            <a:spLocks noGrp="1"/>
          </p:cNvSpPr>
          <p:nvPr>
            <p:ph type="pic" sz="quarter" idx="10"/>
          </p:nvPr>
        </p:nvSpPr>
        <p:spPr>
          <a:xfrm>
            <a:off x="6477000" y="1447800"/>
            <a:ext cx="5105400" cy="4724400"/>
          </a:xfrm>
        </p:spPr>
        <p:txBody>
          <a:bodyPr/>
          <a:lstStyle/>
          <a:p>
            <a:endParaRPr lang="en-US" dirty="0"/>
          </a:p>
        </p:txBody>
      </p:sp>
      <p:sp>
        <p:nvSpPr>
          <p:cNvPr id="5" name="Rounded Rectangular Callout 4" descr="speech bubble"/>
          <p:cNvSpPr/>
          <p:nvPr userDrawn="1"/>
        </p:nvSpPr>
        <p:spPr>
          <a:xfrm>
            <a:off x="914400" y="1447800"/>
            <a:ext cx="4114800" cy="3429000"/>
          </a:xfrm>
          <a:prstGeom prst="wedgeRoundRectCallout">
            <a:avLst>
              <a:gd name="adj1" fmla="val 76698"/>
              <a:gd name="adj2" fmla="val -2686"/>
              <a:gd name="adj3" fmla="val 1666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Placeholder 6"/>
          <p:cNvSpPr>
            <a:spLocks noGrp="1"/>
          </p:cNvSpPr>
          <p:nvPr>
            <p:ph type="body" sz="quarter" idx="11"/>
          </p:nvPr>
        </p:nvSpPr>
        <p:spPr>
          <a:xfrm>
            <a:off x="1143000" y="1676400"/>
            <a:ext cx="3657600" cy="2971800"/>
          </a:xfrm>
        </p:spPr>
        <p:txBody>
          <a:bodyPr anchor="ctr" anchorCtr="0"/>
          <a:lstStyle>
            <a:lvl1pPr marL="0" indent="0">
              <a:buNone/>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Click to edit Master text styles</a:t>
            </a:r>
          </a:p>
        </p:txBody>
      </p:sp>
      <p:sp>
        <p:nvSpPr>
          <p:cNvPr id="6" name="Rectangle 5"/>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8" name="TextBox 7"/>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6607447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3_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Rectangle 11"/>
          <p:cNvSpPr>
            <a:spLocks noChangeArrowheads="1"/>
          </p:cNvSpPr>
          <p:nvPr/>
        </p:nvSpPr>
        <p:spPr bwMode="auto">
          <a:xfrm>
            <a:off x="255948" y="189344"/>
            <a:ext cx="3554052" cy="6126113"/>
          </a:xfrm>
          <a:prstGeom prst="rect">
            <a:avLst/>
          </a:prstGeom>
          <a:solidFill>
            <a:srgbClr val="3D58A7"/>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3" name="Text Placeholder 2"/>
          <p:cNvSpPr>
            <a:spLocks noGrp="1"/>
          </p:cNvSpPr>
          <p:nvPr>
            <p:ph type="body" idx="1"/>
          </p:nvPr>
        </p:nvSpPr>
        <p:spPr>
          <a:xfrm>
            <a:off x="585174" y="4610103"/>
            <a:ext cx="2895600" cy="1136903"/>
          </a:xfrm>
        </p:spPr>
        <p:txBody>
          <a:bodyPr anchor="t"/>
          <a:lstStyle>
            <a:lvl1pPr marL="0" indent="0" algn="ctr">
              <a:buNone/>
              <a:defRPr sz="1600" b="1" cap="all" spc="250" baseline="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a:t>
            </a: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2" name="Title 5"/>
          <p:cNvSpPr txBox="1">
            <a:spLocks/>
          </p:cNvSpPr>
          <p:nvPr userDrawn="1"/>
        </p:nvSpPr>
        <p:spPr>
          <a:xfrm>
            <a:off x="3879993" y="1418092"/>
            <a:ext cx="2133600" cy="427928"/>
          </a:xfrm>
          <a:prstGeom prst="rect">
            <a:avLst/>
          </a:prstGeom>
        </p:spPr>
        <p:txBody>
          <a:bodyPr vert="horz" anchor="b">
            <a:normAutofit fontScale="92500" lnSpcReduction="20000"/>
          </a:bodyPr>
          <a:lstStyle>
            <a:lvl1pPr algn="ctr" rtl="0" eaLnBrk="1" latinLnBrk="0" hangingPunct="1">
              <a:spcBef>
                <a:spcPct val="0"/>
              </a:spcBef>
              <a:buNone/>
              <a:defRPr kumimoji="0" sz="3300" kern="1200">
                <a:solidFill>
                  <a:schemeClr val="accent5">
                    <a:lumMod val="10000"/>
                  </a:schemeClr>
                </a:solidFill>
                <a:latin typeface="+mj-lt"/>
                <a:ea typeface="+mj-ea"/>
                <a:cs typeface="+mj-cs"/>
              </a:defRPr>
            </a:lvl1pPr>
          </a:lstStyle>
          <a:p>
            <a:pPr algn="l"/>
            <a:r>
              <a:rPr lang="en-US" sz="2800" dirty="0"/>
              <a:t>Instructions</a:t>
            </a:r>
          </a:p>
        </p:txBody>
      </p:sp>
      <p:sp>
        <p:nvSpPr>
          <p:cNvPr id="23" name="Content Placeholder 9"/>
          <p:cNvSpPr>
            <a:spLocks noGrp="1"/>
          </p:cNvSpPr>
          <p:nvPr>
            <p:ph sz="half" idx="10"/>
          </p:nvPr>
        </p:nvSpPr>
        <p:spPr>
          <a:xfrm>
            <a:off x="4068085" y="2115128"/>
            <a:ext cx="5384800" cy="3048000"/>
          </a:xfrm>
        </p:spPr>
        <p:txBody>
          <a:bodyPr/>
          <a:lstStyle>
            <a:lvl1pPr marL="457200" indent="-457200">
              <a:buFont typeface="+mj-lt"/>
              <a:buAutoNum type="arabicPeriod"/>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Rectangle 3"/>
          <p:cNvSpPr/>
          <p:nvPr userDrawn="1"/>
        </p:nvSpPr>
        <p:spPr>
          <a:xfrm>
            <a:off x="3879993" y="209737"/>
            <a:ext cx="7149048" cy="824808"/>
          </a:xfrm>
          <a:prstGeom prst="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itle 5"/>
          <p:cNvSpPr txBox="1">
            <a:spLocks/>
          </p:cNvSpPr>
          <p:nvPr userDrawn="1"/>
        </p:nvSpPr>
        <p:spPr>
          <a:xfrm>
            <a:off x="9452885" y="1418092"/>
            <a:ext cx="1576156" cy="427928"/>
          </a:xfrm>
          <a:prstGeom prst="rect">
            <a:avLst/>
          </a:prstGeom>
          <a:solidFill>
            <a:srgbClr val="3D58A7"/>
          </a:solidFill>
          <a:ln>
            <a:noFill/>
          </a:ln>
        </p:spPr>
        <p:txBody>
          <a:bodyPr vert="horz" anchor="b">
            <a:normAutofit/>
          </a:bodyPr>
          <a:lstStyle>
            <a:lvl1pPr algn="l" rtl="0" eaLnBrk="1" latinLnBrk="0" hangingPunct="1">
              <a:spcBef>
                <a:spcPct val="0"/>
              </a:spcBef>
              <a:buNone/>
              <a:defRPr kumimoji="0" sz="2800" kern="1200">
                <a:solidFill>
                  <a:schemeClr val="accent5">
                    <a:lumMod val="10000"/>
                  </a:schemeClr>
                </a:solidFill>
                <a:latin typeface="+mj-lt"/>
                <a:ea typeface="+mj-ea"/>
                <a:cs typeface="+mj-cs"/>
              </a:defRPr>
            </a:lvl1pPr>
          </a:lstStyle>
          <a:p>
            <a:endParaRPr lang="en-US" sz="1600" dirty="0">
              <a:solidFill>
                <a:schemeClr val="bg1"/>
              </a:solidFill>
            </a:endParaRPr>
          </a:p>
        </p:txBody>
      </p:sp>
      <p:pic>
        <p:nvPicPr>
          <p:cNvPr id="26" name="Picture 25"/>
          <p:cNvPicPr>
            <a:picLocks noChangeAspect="1"/>
          </p:cNvPicPr>
          <p:nvPr userDrawn="1"/>
        </p:nvPicPr>
        <p:blipFill>
          <a:blip r:embed="rId2">
            <a:lum bright="70000" contrast="-70000"/>
          </a:blip>
          <a:stretch>
            <a:fillRect/>
          </a:stretch>
        </p:blipFill>
        <p:spPr>
          <a:xfrm>
            <a:off x="605052" y="3312167"/>
            <a:ext cx="1060176" cy="1060176"/>
          </a:xfrm>
          <a:prstGeom prst="rect">
            <a:avLst/>
          </a:prstGeom>
        </p:spPr>
      </p:pic>
      <p:sp>
        <p:nvSpPr>
          <p:cNvPr id="20" name="Text Placeholder 2"/>
          <p:cNvSpPr>
            <a:spLocks noGrp="1"/>
          </p:cNvSpPr>
          <p:nvPr>
            <p:ph type="body" idx="12" hasCustomPrompt="1"/>
          </p:nvPr>
        </p:nvSpPr>
        <p:spPr>
          <a:xfrm>
            <a:off x="5615200" y="266696"/>
            <a:ext cx="5413841" cy="711415"/>
          </a:xfrm>
        </p:spPr>
        <p:txBody>
          <a:bodyPr anchor="t">
            <a:normAutofit/>
          </a:bodyPr>
          <a:lstStyle>
            <a:lvl1pPr marL="0" indent="0" algn="l" eaLnBrk="1" latinLnBrk="0" hangingPunct="1">
              <a:buNone/>
              <a:defRPr sz="1800" b="0" u="none" cap="none" spc="250" baseline="0">
                <a:solidFill>
                  <a:schemeClr val="accent5">
                    <a:lumMod val="1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 </a:t>
            </a:r>
            <a:r>
              <a:rPr lang="en-US" dirty="0"/>
              <a:t> </a:t>
            </a:r>
            <a:endParaRPr kumimoji="0" lang="en-US" dirty="0"/>
          </a:p>
        </p:txBody>
      </p:sp>
      <p:sp>
        <p:nvSpPr>
          <p:cNvPr id="6" name="Text Placeholder 5"/>
          <p:cNvSpPr>
            <a:spLocks noGrp="1"/>
          </p:cNvSpPr>
          <p:nvPr>
            <p:ph type="body" sz="quarter" idx="13"/>
          </p:nvPr>
        </p:nvSpPr>
        <p:spPr>
          <a:xfrm>
            <a:off x="9453563" y="1417638"/>
            <a:ext cx="1574800" cy="428625"/>
          </a:xfrm>
        </p:spPr>
        <p:txBody>
          <a:bodyPr lIns="45720" rIns="45720" anchor="ctr" anchorCtr="0">
            <a:noAutofit/>
          </a:bodyPr>
          <a:lstStyle>
            <a:lvl1pPr marL="0" indent="0" algn="ctr">
              <a:buNone/>
              <a:defRPr sz="1400">
                <a:solidFill>
                  <a:schemeClr val="bg2"/>
                </a:solidFill>
              </a:defRPr>
            </a:lvl1pPr>
          </a:lstStyle>
          <a:p>
            <a:pPr lvl="0"/>
            <a:r>
              <a:rPr lang="en-US" dirty="0"/>
              <a:t>Click to edit Master text styles</a:t>
            </a:r>
          </a:p>
        </p:txBody>
      </p:sp>
      <p:sp>
        <p:nvSpPr>
          <p:cNvPr id="7" name="Text Placeholder 6"/>
          <p:cNvSpPr>
            <a:spLocks noGrp="1"/>
          </p:cNvSpPr>
          <p:nvPr>
            <p:ph type="body" sz="quarter" idx="14" hasCustomPrompt="1"/>
          </p:nvPr>
        </p:nvSpPr>
        <p:spPr>
          <a:xfrm>
            <a:off x="3879850" y="266700"/>
            <a:ext cx="1735138" cy="711200"/>
          </a:xfrm>
        </p:spPr>
        <p:txBody>
          <a:bodyPr>
            <a:noAutofit/>
          </a:bodyPr>
          <a:lstStyle>
            <a:lvl1pPr marL="0" indent="0">
              <a:buFontTx/>
              <a:buNone/>
              <a:defRPr sz="2400">
                <a:solidFill>
                  <a:schemeClr val="accent5">
                    <a:lumMod val="10000"/>
                  </a:schemeClr>
                </a:solidFill>
              </a:defRPr>
            </a:lvl1pPr>
          </a:lstStyle>
          <a:p>
            <a:pPr lvl="0"/>
            <a:r>
              <a:rPr lang="en-US" dirty="0"/>
              <a:t>Type “Purpose:”</a:t>
            </a:r>
          </a:p>
        </p:txBody>
      </p:sp>
      <p:sp>
        <p:nvSpPr>
          <p:cNvPr id="27" name="Rectangle 26"/>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28" name="TextBox 27"/>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498738473"/>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callout with graphic">
    <p:spTree>
      <p:nvGrpSpPr>
        <p:cNvPr id="1" name=""/>
        <p:cNvGrpSpPr/>
        <p:nvPr/>
      </p:nvGrpSpPr>
      <p:grpSpPr>
        <a:xfrm>
          <a:off x="0" y="0"/>
          <a:ext cx="0" cy="0"/>
          <a:chOff x="0" y="0"/>
          <a:chExt cx="0" cy="0"/>
        </a:xfrm>
      </p:grpSpPr>
      <p:sp>
        <p:nvSpPr>
          <p:cNvPr id="3" name="Rectangle 2" descr="&quot;&quot;"/>
          <p:cNvSpPr/>
          <p:nvPr userDrawn="1"/>
        </p:nvSpPr>
        <p:spPr>
          <a:xfrm>
            <a:off x="1371600" y="1600200"/>
            <a:ext cx="9296400" cy="10668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normAutofit/>
          </a:bodyPr>
          <a:lstStyle>
            <a:lvl1pPr>
              <a:defRPr kumimoji="0" lang="en-US" sz="3300" kern="1200">
                <a:solidFill>
                  <a:srgbClr val="3D58A7"/>
                </a:solidFill>
                <a:latin typeface="+mj-lt"/>
                <a:ea typeface="+mj-ea"/>
                <a:cs typeface="+mj-cs"/>
              </a:defRPr>
            </a:lvl1pPr>
          </a:lstStyle>
          <a:p>
            <a:r>
              <a:rPr lang="en-US" dirty="0"/>
              <a:t>Click to edit Master title style</a:t>
            </a:r>
          </a:p>
        </p:txBody>
      </p:sp>
      <p:sp>
        <p:nvSpPr>
          <p:cNvPr id="6" name="Text Placeholder 5"/>
          <p:cNvSpPr>
            <a:spLocks noGrp="1"/>
          </p:cNvSpPr>
          <p:nvPr>
            <p:ph type="body" sz="quarter" idx="10"/>
          </p:nvPr>
        </p:nvSpPr>
        <p:spPr>
          <a:xfrm>
            <a:off x="1371600" y="1600200"/>
            <a:ext cx="9296400" cy="1066800"/>
          </a:xfrm>
        </p:spPr>
        <p:txBody>
          <a:bodyPr anchor="ctr" anchorCtr="0"/>
          <a:lstStyle>
            <a:lvl1pPr marL="0" indent="0" algn="ctr">
              <a:buFontTx/>
              <a:buNone/>
              <a:defRPr>
                <a:solidFill>
                  <a:schemeClr val="bg1"/>
                </a:solidFill>
              </a:defRPr>
            </a:lvl1pPr>
          </a:lstStyle>
          <a:p>
            <a:pPr lvl="0"/>
            <a:r>
              <a:rPr lang="en-US" dirty="0"/>
              <a:t>Click to edit Master text styles</a:t>
            </a:r>
          </a:p>
        </p:txBody>
      </p:sp>
      <p:sp>
        <p:nvSpPr>
          <p:cNvPr id="8" name="Content Placeholder 7"/>
          <p:cNvSpPr>
            <a:spLocks noGrp="1"/>
          </p:cNvSpPr>
          <p:nvPr>
            <p:ph sz="quarter" idx="11"/>
          </p:nvPr>
        </p:nvSpPr>
        <p:spPr>
          <a:xfrm>
            <a:off x="1371600" y="2819400"/>
            <a:ext cx="9296400" cy="3429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9" name="TextBox 8"/>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1289177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5205"/>
            <a:ext cx="10515600" cy="1325563"/>
          </a:xfrm>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6B10633E-B5BF-7C48-9753-DDAD0C53CC1F}" type="slidenum">
              <a:rPr lang="en-US" smtClean="0"/>
              <a:t>‹#›</a:t>
            </a:fld>
            <a:endParaRPr lang="en-US" dirty="0"/>
          </a:p>
        </p:txBody>
      </p:sp>
      <p:sp>
        <p:nvSpPr>
          <p:cNvPr id="7"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 and Number, Version </a:t>
            </a:r>
          </a:p>
        </p:txBody>
      </p:sp>
      <p:sp>
        <p:nvSpPr>
          <p:cNvPr id="8" name="Rectangle 7"/>
          <p:cNvSpPr/>
          <p:nvPr userDrawn="1"/>
        </p:nvSpPr>
        <p:spPr>
          <a:xfrm>
            <a:off x="0" y="0"/>
            <a:ext cx="12192000" cy="3651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sp>
        <p:nvSpPr>
          <p:cNvPr id="9" name="Rectangle 8"/>
          <p:cNvSpPr/>
          <p:nvPr userDrawn="1"/>
        </p:nvSpPr>
        <p:spPr>
          <a:xfrm>
            <a:off x="0" y="330400"/>
            <a:ext cx="12192000" cy="13493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solidFill>
                <a:schemeClr val="tx2"/>
              </a:solidFill>
              <a:latin typeface="Arial" charset="0"/>
            </a:endParaRPr>
          </a:p>
        </p:txBody>
      </p:sp>
      <p:sp>
        <p:nvSpPr>
          <p:cNvPr id="10" name="Rectangle 9"/>
          <p:cNvSpPr/>
          <p:nvPr userDrawn="1"/>
        </p:nvSpPr>
        <p:spPr>
          <a:xfrm>
            <a:off x="0" y="1134318"/>
            <a:ext cx="12192000" cy="5548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2_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5" name="Rectangle 4"/>
          <p:cNvSpPr>
            <a:spLocks noChangeArrowheads="1"/>
          </p:cNvSpPr>
          <p:nvPr userDrawn="1"/>
        </p:nvSpPr>
        <p:spPr bwMode="auto">
          <a:xfrm>
            <a:off x="211328" y="6391657"/>
            <a:ext cx="11777472"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Content Placeholder 7"/>
          <p:cNvSpPr>
            <a:spLocks noGrp="1"/>
          </p:cNvSpPr>
          <p:nvPr>
            <p:ph sz="quarter" idx="1"/>
          </p:nvPr>
        </p:nvSpPr>
        <p:spPr>
          <a:xfrm>
            <a:off x="402336" y="1205948"/>
            <a:ext cx="11338560" cy="5148765"/>
          </a:xfrm>
        </p:spPr>
        <p:txBody>
          <a:bodyPr anchor="t" anchorCtr="0"/>
          <a:lstStyle>
            <a:lvl1pPr>
              <a:buClrTx/>
              <a:defRPr/>
            </a:lvl1pPr>
            <a:lvl2pPr>
              <a:buClr>
                <a:srgbClr val="3D58A7"/>
              </a:buClr>
              <a:defRPr>
                <a:solidFill>
                  <a:schemeClr val="accent5">
                    <a:lumMod val="25000"/>
                  </a:schemeClr>
                </a:solidFill>
              </a:defRPr>
            </a:lvl2pPr>
            <a:lvl3pPr marL="822960" indent="-228600">
              <a:buClr>
                <a:srgbClr val="414042"/>
              </a:buClr>
              <a:buFont typeface="Wingdings" panose="05000000000000000000" pitchFamily="2" charset="2"/>
              <a:buChar char="v"/>
              <a:defRPr/>
            </a:lvl3pPr>
            <a:lvl4pPr>
              <a:buClr>
                <a:srgbClr val="183319"/>
              </a:buClr>
              <a:defRPr>
                <a:solidFill>
                  <a:schemeClr val="accent5">
                    <a:lumMod val="25000"/>
                  </a:schemeClr>
                </a:solidFill>
              </a:defRPr>
            </a:lvl4pPr>
            <a:lvl5pPr>
              <a:buClr>
                <a:srgbClr val="3D58A7"/>
              </a:buCl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3" name="Title 1"/>
          <p:cNvSpPr>
            <a:spLocks noGrp="1"/>
          </p:cNvSpPr>
          <p:nvPr>
            <p:ph type="title"/>
          </p:nvPr>
        </p:nvSpPr>
        <p:spPr>
          <a:xfrm>
            <a:off x="402336" y="307848"/>
            <a:ext cx="11379200" cy="758952"/>
          </a:xfrm>
        </p:spPr>
        <p:txBody>
          <a:bodyPr/>
          <a:lstStyle>
            <a:lvl1pPr>
              <a:defRPr>
                <a:solidFill>
                  <a:srgbClr val="3D58A7"/>
                </a:solidFill>
              </a:defRPr>
            </a:lvl1pPr>
          </a:lstStyle>
          <a:p>
            <a:r>
              <a:rPr kumimoji="0" lang="en-US"/>
              <a:t>Click to edit Master title style</a:t>
            </a:r>
            <a:endParaRPr kumimoji="0" lang="en-US" dirty="0"/>
          </a:p>
        </p:txBody>
      </p:sp>
      <p:sp>
        <p:nvSpPr>
          <p:cNvPr id="14" name="Rectangle 13"/>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15" name="TextBox 14"/>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12503162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ext with callout">
    <p:spTree>
      <p:nvGrpSpPr>
        <p:cNvPr id="1" name=""/>
        <p:cNvGrpSpPr/>
        <p:nvPr/>
      </p:nvGrpSpPr>
      <p:grpSpPr>
        <a:xfrm>
          <a:off x="0" y="0"/>
          <a:ext cx="0" cy="0"/>
          <a:chOff x="0" y="0"/>
          <a:chExt cx="0" cy="0"/>
        </a:xfrm>
      </p:grpSpPr>
      <p:sp>
        <p:nvSpPr>
          <p:cNvPr id="3" name="Rectangle 2" descr="&quot;&quot;"/>
          <p:cNvSpPr/>
          <p:nvPr userDrawn="1"/>
        </p:nvSpPr>
        <p:spPr>
          <a:xfrm>
            <a:off x="1409075" y="4419600"/>
            <a:ext cx="9296400" cy="171887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normAutofit/>
          </a:bodyPr>
          <a:lstStyle>
            <a:lvl1pPr>
              <a:defRPr kumimoji="0" lang="en-US" sz="3300" kern="1200">
                <a:solidFill>
                  <a:srgbClr val="3D58A7"/>
                </a:solidFill>
                <a:latin typeface="+mj-lt"/>
                <a:ea typeface="+mj-ea"/>
                <a:cs typeface="+mj-cs"/>
              </a:defRPr>
            </a:lvl1pPr>
          </a:lstStyle>
          <a:p>
            <a:r>
              <a:rPr lang="en-US" dirty="0"/>
              <a:t>Click to edit Master title style</a:t>
            </a:r>
          </a:p>
        </p:txBody>
      </p:sp>
      <p:sp>
        <p:nvSpPr>
          <p:cNvPr id="6" name="Text Placeholder 5"/>
          <p:cNvSpPr>
            <a:spLocks noGrp="1"/>
          </p:cNvSpPr>
          <p:nvPr>
            <p:ph type="body" sz="quarter" idx="10"/>
          </p:nvPr>
        </p:nvSpPr>
        <p:spPr>
          <a:xfrm>
            <a:off x="1400331" y="4419600"/>
            <a:ext cx="9296400" cy="1718872"/>
          </a:xfrm>
        </p:spPr>
        <p:txBody>
          <a:bodyPr anchor="ctr" anchorCtr="0"/>
          <a:lstStyle>
            <a:lvl1pPr marL="0" indent="0" algn="ctr">
              <a:buFontTx/>
              <a:buNone/>
              <a:defRPr>
                <a:solidFill>
                  <a:schemeClr val="bg1"/>
                </a:solidFill>
              </a:defRPr>
            </a:lvl1pPr>
          </a:lstStyle>
          <a:p>
            <a:pPr lvl="0"/>
            <a:r>
              <a:rPr lang="en-US" dirty="0"/>
              <a:t>Click to edit Master text styles</a:t>
            </a:r>
          </a:p>
        </p:txBody>
      </p:sp>
      <p:sp>
        <p:nvSpPr>
          <p:cNvPr id="8" name="Content Placeholder 7"/>
          <p:cNvSpPr>
            <a:spLocks noGrp="1"/>
          </p:cNvSpPr>
          <p:nvPr>
            <p:ph sz="quarter" idx="11"/>
          </p:nvPr>
        </p:nvSpPr>
        <p:spPr>
          <a:xfrm>
            <a:off x="436380" y="1391312"/>
            <a:ext cx="11349220" cy="2362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9" name="TextBox 8"/>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9379127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4_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Rectangle 11"/>
          <p:cNvSpPr>
            <a:spLocks noChangeArrowheads="1"/>
          </p:cNvSpPr>
          <p:nvPr/>
        </p:nvSpPr>
        <p:spPr bwMode="auto">
          <a:xfrm>
            <a:off x="255948" y="189344"/>
            <a:ext cx="3554052" cy="6126113"/>
          </a:xfrm>
          <a:prstGeom prst="rect">
            <a:avLst/>
          </a:prstGeom>
          <a:solidFill>
            <a:srgbClr val="3D58A7"/>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3" name="Text Placeholder 2"/>
          <p:cNvSpPr>
            <a:spLocks noGrp="1"/>
          </p:cNvSpPr>
          <p:nvPr>
            <p:ph type="body" idx="1"/>
          </p:nvPr>
        </p:nvSpPr>
        <p:spPr>
          <a:xfrm>
            <a:off x="585174" y="4610103"/>
            <a:ext cx="2895600" cy="1136903"/>
          </a:xfrm>
        </p:spPr>
        <p:txBody>
          <a:bodyPr anchor="t"/>
          <a:lstStyle>
            <a:lvl1pPr marL="0" indent="0" algn="ctr">
              <a:buNone/>
              <a:defRPr sz="1600" b="1" cap="all" spc="250" baseline="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a:t>
            </a: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2" name="Title 5"/>
          <p:cNvSpPr txBox="1">
            <a:spLocks/>
          </p:cNvSpPr>
          <p:nvPr userDrawn="1"/>
        </p:nvSpPr>
        <p:spPr>
          <a:xfrm>
            <a:off x="3879993" y="1418092"/>
            <a:ext cx="2133600" cy="427928"/>
          </a:xfrm>
          <a:prstGeom prst="rect">
            <a:avLst/>
          </a:prstGeom>
        </p:spPr>
        <p:txBody>
          <a:bodyPr vert="horz" anchor="b">
            <a:normAutofit fontScale="92500" lnSpcReduction="20000"/>
          </a:bodyPr>
          <a:lstStyle>
            <a:lvl1pPr algn="ctr" rtl="0" eaLnBrk="1" latinLnBrk="0" hangingPunct="1">
              <a:spcBef>
                <a:spcPct val="0"/>
              </a:spcBef>
              <a:buNone/>
              <a:defRPr kumimoji="0" sz="3300" kern="1200">
                <a:solidFill>
                  <a:schemeClr val="accent5">
                    <a:lumMod val="10000"/>
                  </a:schemeClr>
                </a:solidFill>
                <a:latin typeface="+mj-lt"/>
                <a:ea typeface="+mj-ea"/>
                <a:cs typeface="+mj-cs"/>
              </a:defRPr>
            </a:lvl1pPr>
          </a:lstStyle>
          <a:p>
            <a:pPr algn="l"/>
            <a:r>
              <a:rPr lang="en-US" sz="2800" dirty="0"/>
              <a:t>Instructions</a:t>
            </a:r>
          </a:p>
        </p:txBody>
      </p:sp>
      <p:sp>
        <p:nvSpPr>
          <p:cNvPr id="23" name="Content Placeholder 9"/>
          <p:cNvSpPr>
            <a:spLocks noGrp="1"/>
          </p:cNvSpPr>
          <p:nvPr>
            <p:ph sz="half" idx="10"/>
          </p:nvPr>
        </p:nvSpPr>
        <p:spPr>
          <a:xfrm>
            <a:off x="4068085" y="2115128"/>
            <a:ext cx="5384800" cy="3048000"/>
          </a:xfrm>
        </p:spPr>
        <p:txBody>
          <a:bodyPr/>
          <a:lstStyle>
            <a:lvl1pPr marL="457200" indent="-457200">
              <a:buFont typeface="+mj-lt"/>
              <a:buAutoNum type="arabicPeriod"/>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Rectangle 3"/>
          <p:cNvSpPr/>
          <p:nvPr userDrawn="1"/>
        </p:nvSpPr>
        <p:spPr>
          <a:xfrm>
            <a:off x="3879993" y="209737"/>
            <a:ext cx="7149048" cy="824808"/>
          </a:xfrm>
          <a:prstGeom prst="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itle 5"/>
          <p:cNvSpPr txBox="1">
            <a:spLocks/>
          </p:cNvSpPr>
          <p:nvPr userDrawn="1"/>
        </p:nvSpPr>
        <p:spPr>
          <a:xfrm>
            <a:off x="9452885" y="1418092"/>
            <a:ext cx="1576156" cy="427928"/>
          </a:xfrm>
          <a:prstGeom prst="rect">
            <a:avLst/>
          </a:prstGeom>
          <a:solidFill>
            <a:srgbClr val="3D58A7"/>
          </a:solidFill>
          <a:ln>
            <a:noFill/>
          </a:ln>
        </p:spPr>
        <p:txBody>
          <a:bodyPr vert="horz" anchor="b">
            <a:normAutofit/>
          </a:bodyPr>
          <a:lstStyle>
            <a:lvl1pPr algn="l" rtl="0" eaLnBrk="1" latinLnBrk="0" hangingPunct="1">
              <a:spcBef>
                <a:spcPct val="0"/>
              </a:spcBef>
              <a:buNone/>
              <a:defRPr kumimoji="0" sz="2800" kern="1200">
                <a:solidFill>
                  <a:schemeClr val="accent5">
                    <a:lumMod val="10000"/>
                  </a:schemeClr>
                </a:solidFill>
                <a:latin typeface="+mj-lt"/>
                <a:ea typeface="+mj-ea"/>
                <a:cs typeface="+mj-cs"/>
              </a:defRPr>
            </a:lvl1pPr>
          </a:lstStyle>
          <a:p>
            <a:endParaRPr lang="en-US" sz="1600" dirty="0">
              <a:solidFill>
                <a:schemeClr val="bg1"/>
              </a:solidFill>
            </a:endParaRPr>
          </a:p>
        </p:txBody>
      </p:sp>
      <p:pic>
        <p:nvPicPr>
          <p:cNvPr id="26" name="Picture 25"/>
          <p:cNvPicPr>
            <a:picLocks noChangeAspect="1"/>
          </p:cNvPicPr>
          <p:nvPr userDrawn="1"/>
        </p:nvPicPr>
        <p:blipFill>
          <a:blip r:embed="rId2">
            <a:lum bright="70000" contrast="-70000"/>
          </a:blip>
          <a:stretch>
            <a:fillRect/>
          </a:stretch>
        </p:blipFill>
        <p:spPr>
          <a:xfrm>
            <a:off x="605052" y="3312167"/>
            <a:ext cx="1060176" cy="1060176"/>
          </a:xfrm>
          <a:prstGeom prst="rect">
            <a:avLst/>
          </a:prstGeom>
        </p:spPr>
      </p:pic>
      <p:sp>
        <p:nvSpPr>
          <p:cNvPr id="20" name="Text Placeholder 2"/>
          <p:cNvSpPr>
            <a:spLocks noGrp="1"/>
          </p:cNvSpPr>
          <p:nvPr>
            <p:ph type="body" idx="12" hasCustomPrompt="1"/>
          </p:nvPr>
        </p:nvSpPr>
        <p:spPr>
          <a:xfrm>
            <a:off x="5615200" y="266696"/>
            <a:ext cx="5413841" cy="711415"/>
          </a:xfrm>
        </p:spPr>
        <p:txBody>
          <a:bodyPr anchor="t">
            <a:normAutofit/>
          </a:bodyPr>
          <a:lstStyle>
            <a:lvl1pPr marL="0" indent="0" algn="l" eaLnBrk="1" latinLnBrk="0" hangingPunct="1">
              <a:buNone/>
              <a:defRPr sz="1800" b="0" u="none" cap="none" spc="250" baseline="0">
                <a:solidFill>
                  <a:schemeClr val="accent5">
                    <a:lumMod val="1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 </a:t>
            </a:r>
            <a:r>
              <a:rPr lang="en-US" dirty="0"/>
              <a:t> </a:t>
            </a:r>
            <a:endParaRPr kumimoji="0" lang="en-US" dirty="0"/>
          </a:p>
        </p:txBody>
      </p:sp>
      <p:sp>
        <p:nvSpPr>
          <p:cNvPr id="6" name="Text Placeholder 5"/>
          <p:cNvSpPr>
            <a:spLocks noGrp="1"/>
          </p:cNvSpPr>
          <p:nvPr>
            <p:ph type="body" sz="quarter" idx="13"/>
          </p:nvPr>
        </p:nvSpPr>
        <p:spPr>
          <a:xfrm>
            <a:off x="9453563" y="1417638"/>
            <a:ext cx="1574800" cy="428625"/>
          </a:xfrm>
        </p:spPr>
        <p:txBody>
          <a:bodyPr lIns="45720" rIns="45720" anchor="ctr" anchorCtr="0">
            <a:noAutofit/>
          </a:bodyPr>
          <a:lstStyle>
            <a:lvl1pPr marL="0" indent="0" algn="ctr">
              <a:buNone/>
              <a:defRPr sz="1400">
                <a:solidFill>
                  <a:schemeClr val="bg2"/>
                </a:solidFill>
              </a:defRPr>
            </a:lvl1pPr>
          </a:lstStyle>
          <a:p>
            <a:pPr lvl="0"/>
            <a:r>
              <a:rPr lang="en-US" dirty="0"/>
              <a:t>Click to edit Master text styles</a:t>
            </a:r>
          </a:p>
        </p:txBody>
      </p:sp>
      <p:sp>
        <p:nvSpPr>
          <p:cNvPr id="7" name="Text Placeholder 6"/>
          <p:cNvSpPr>
            <a:spLocks noGrp="1"/>
          </p:cNvSpPr>
          <p:nvPr>
            <p:ph type="body" sz="quarter" idx="14" hasCustomPrompt="1"/>
          </p:nvPr>
        </p:nvSpPr>
        <p:spPr>
          <a:xfrm>
            <a:off x="3879850" y="266700"/>
            <a:ext cx="1735138" cy="711200"/>
          </a:xfrm>
        </p:spPr>
        <p:txBody>
          <a:bodyPr>
            <a:noAutofit/>
          </a:bodyPr>
          <a:lstStyle>
            <a:lvl1pPr marL="0" indent="0">
              <a:buFontTx/>
              <a:buNone/>
              <a:defRPr sz="2400">
                <a:solidFill>
                  <a:schemeClr val="accent5">
                    <a:lumMod val="10000"/>
                  </a:schemeClr>
                </a:solidFill>
              </a:defRPr>
            </a:lvl1pPr>
          </a:lstStyle>
          <a:p>
            <a:pPr lvl="0"/>
            <a:r>
              <a:rPr lang="en-US" dirty="0"/>
              <a:t>Type “Purpose:”</a:t>
            </a:r>
          </a:p>
        </p:txBody>
      </p:sp>
      <p:sp>
        <p:nvSpPr>
          <p:cNvPr id="27" name="Rectangle 26"/>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28" name="TextBox 27"/>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969317744"/>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userDrawn="1">
  <p:cSld name="3_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5" name="Rectangle 4"/>
          <p:cNvSpPr>
            <a:spLocks noChangeArrowheads="1"/>
          </p:cNvSpPr>
          <p:nvPr userDrawn="1"/>
        </p:nvSpPr>
        <p:spPr bwMode="auto">
          <a:xfrm>
            <a:off x="211328" y="6391657"/>
            <a:ext cx="11777472"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Content Placeholder 7"/>
          <p:cNvSpPr>
            <a:spLocks noGrp="1"/>
          </p:cNvSpPr>
          <p:nvPr>
            <p:ph sz="quarter" idx="1"/>
          </p:nvPr>
        </p:nvSpPr>
        <p:spPr>
          <a:xfrm>
            <a:off x="402336" y="1205948"/>
            <a:ext cx="11338560" cy="5148765"/>
          </a:xfrm>
        </p:spPr>
        <p:txBody>
          <a:bodyPr anchor="t" anchorCtr="0"/>
          <a:lstStyle>
            <a:lvl1pPr>
              <a:buClrTx/>
              <a:defRPr/>
            </a:lvl1pPr>
            <a:lvl2pPr>
              <a:buClr>
                <a:srgbClr val="3D58A7"/>
              </a:buClr>
              <a:defRPr>
                <a:solidFill>
                  <a:schemeClr val="accent5">
                    <a:lumMod val="25000"/>
                  </a:schemeClr>
                </a:solidFill>
              </a:defRPr>
            </a:lvl2pPr>
            <a:lvl3pPr marL="822960" indent="-228600">
              <a:buClr>
                <a:srgbClr val="414042"/>
              </a:buClr>
              <a:buFont typeface="Wingdings" panose="05000000000000000000" pitchFamily="2" charset="2"/>
              <a:buChar char="v"/>
              <a:defRPr/>
            </a:lvl3pPr>
            <a:lvl4pPr>
              <a:buClr>
                <a:srgbClr val="183319"/>
              </a:buClr>
              <a:defRPr>
                <a:solidFill>
                  <a:schemeClr val="accent5">
                    <a:lumMod val="25000"/>
                  </a:schemeClr>
                </a:solidFill>
              </a:defRPr>
            </a:lvl4pPr>
            <a:lvl5pPr>
              <a:buClr>
                <a:srgbClr val="3D58A7"/>
              </a:buCl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3" name="Title 1"/>
          <p:cNvSpPr>
            <a:spLocks noGrp="1"/>
          </p:cNvSpPr>
          <p:nvPr>
            <p:ph type="title"/>
          </p:nvPr>
        </p:nvSpPr>
        <p:spPr>
          <a:xfrm>
            <a:off x="402336" y="307848"/>
            <a:ext cx="11379200" cy="758952"/>
          </a:xfrm>
        </p:spPr>
        <p:txBody>
          <a:bodyPr/>
          <a:lstStyle>
            <a:lvl1pPr>
              <a:defRPr>
                <a:solidFill>
                  <a:srgbClr val="3D58A7"/>
                </a:solidFill>
              </a:defRPr>
            </a:lvl1pPr>
          </a:lstStyle>
          <a:p>
            <a:r>
              <a:rPr kumimoji="0" lang="en-US"/>
              <a:t>Click to edit Master title style</a:t>
            </a:r>
            <a:endParaRPr kumimoji="0" lang="en-US" dirty="0"/>
          </a:p>
        </p:txBody>
      </p:sp>
      <p:sp>
        <p:nvSpPr>
          <p:cNvPr id="14" name="Rectangle 13"/>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15" name="TextBox 14"/>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5123772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userDrawn="1">
  <p:cSld name="4_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8" name="Rectangle 7"/>
          <p:cNvSpPr>
            <a:spLocks noChangeArrowheads="1"/>
          </p:cNvSpPr>
          <p:nvPr/>
        </p:nvSpPr>
        <p:spPr bwMode="white">
          <a:xfrm>
            <a:off x="0" y="0"/>
            <a:ext cx="12192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0" name="Rectangle 9"/>
          <p:cNvSpPr>
            <a:spLocks noChangeArrowheads="1"/>
          </p:cNvSpPr>
          <p:nvPr/>
        </p:nvSpPr>
        <p:spPr bwMode="white">
          <a:xfrm>
            <a:off x="1198880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5" name="Rectangle 4"/>
          <p:cNvSpPr>
            <a:spLocks noChangeArrowheads="1"/>
          </p:cNvSpPr>
          <p:nvPr userDrawn="1"/>
        </p:nvSpPr>
        <p:spPr bwMode="auto">
          <a:xfrm>
            <a:off x="211328" y="6391657"/>
            <a:ext cx="11777472"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6" name="Rectangle 5"/>
          <p:cNvSpPr>
            <a:spLocks noChangeArrowheads="1"/>
          </p:cNvSpPr>
          <p:nvPr/>
        </p:nvSpPr>
        <p:spPr bwMode="auto">
          <a:xfrm>
            <a:off x="203200" y="158496"/>
            <a:ext cx="11777472"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Content Placeholder 7"/>
          <p:cNvSpPr>
            <a:spLocks noGrp="1"/>
          </p:cNvSpPr>
          <p:nvPr>
            <p:ph sz="quarter" idx="1"/>
          </p:nvPr>
        </p:nvSpPr>
        <p:spPr>
          <a:xfrm>
            <a:off x="402336" y="1205948"/>
            <a:ext cx="11338560" cy="5148765"/>
          </a:xfrm>
        </p:spPr>
        <p:txBody>
          <a:bodyPr anchor="t" anchorCtr="0"/>
          <a:lstStyle>
            <a:lvl1pPr>
              <a:buClrTx/>
              <a:defRPr/>
            </a:lvl1pPr>
            <a:lvl2pPr>
              <a:buClr>
                <a:srgbClr val="3D58A7"/>
              </a:buClr>
              <a:defRPr>
                <a:solidFill>
                  <a:schemeClr val="accent5">
                    <a:lumMod val="25000"/>
                  </a:schemeClr>
                </a:solidFill>
              </a:defRPr>
            </a:lvl2pPr>
            <a:lvl3pPr marL="822960" indent="-228600">
              <a:buClr>
                <a:srgbClr val="414042"/>
              </a:buClr>
              <a:buFont typeface="Wingdings" panose="05000000000000000000" pitchFamily="2" charset="2"/>
              <a:buChar char="v"/>
              <a:defRPr/>
            </a:lvl3pPr>
            <a:lvl4pPr>
              <a:buClr>
                <a:srgbClr val="183319"/>
              </a:buClr>
              <a:defRPr>
                <a:solidFill>
                  <a:schemeClr val="accent5">
                    <a:lumMod val="25000"/>
                  </a:schemeClr>
                </a:solidFill>
              </a:defRPr>
            </a:lvl4pPr>
            <a:lvl5pPr>
              <a:buClr>
                <a:srgbClr val="3D58A7"/>
              </a:buClr>
              <a:defRPr/>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3" name="Title 1"/>
          <p:cNvSpPr>
            <a:spLocks noGrp="1"/>
          </p:cNvSpPr>
          <p:nvPr>
            <p:ph type="title"/>
          </p:nvPr>
        </p:nvSpPr>
        <p:spPr>
          <a:xfrm>
            <a:off x="402336" y="307848"/>
            <a:ext cx="11379200" cy="758952"/>
          </a:xfrm>
        </p:spPr>
        <p:txBody>
          <a:bodyPr/>
          <a:lstStyle>
            <a:lvl1pPr>
              <a:defRPr>
                <a:solidFill>
                  <a:srgbClr val="3D58A7"/>
                </a:solidFill>
              </a:defRPr>
            </a:lvl1pPr>
          </a:lstStyle>
          <a:p>
            <a:r>
              <a:rPr kumimoji="0" lang="en-US"/>
              <a:t>Click to edit Master title style</a:t>
            </a:r>
            <a:endParaRPr kumimoji="0" lang="en-US" dirty="0"/>
          </a:p>
        </p:txBody>
      </p:sp>
      <p:sp>
        <p:nvSpPr>
          <p:cNvPr id="14" name="Rectangle 13"/>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15" name="TextBox 14"/>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1152851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5_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Rectangle 11"/>
          <p:cNvSpPr>
            <a:spLocks noChangeArrowheads="1"/>
          </p:cNvSpPr>
          <p:nvPr/>
        </p:nvSpPr>
        <p:spPr bwMode="auto">
          <a:xfrm>
            <a:off x="255948" y="189344"/>
            <a:ext cx="3554052" cy="6126113"/>
          </a:xfrm>
          <a:prstGeom prst="rect">
            <a:avLst/>
          </a:prstGeom>
          <a:solidFill>
            <a:srgbClr val="3D58A7"/>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3" name="Text Placeholder 2"/>
          <p:cNvSpPr>
            <a:spLocks noGrp="1"/>
          </p:cNvSpPr>
          <p:nvPr>
            <p:ph type="body" idx="1"/>
          </p:nvPr>
        </p:nvSpPr>
        <p:spPr>
          <a:xfrm>
            <a:off x="585174" y="4610103"/>
            <a:ext cx="2895600" cy="1136903"/>
          </a:xfrm>
        </p:spPr>
        <p:txBody>
          <a:bodyPr anchor="t"/>
          <a:lstStyle>
            <a:lvl1pPr marL="0" indent="0" algn="ctr">
              <a:buNone/>
              <a:defRPr sz="1600" b="1" cap="all" spc="250" baseline="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a:t>
            </a: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2" name="Title 5"/>
          <p:cNvSpPr txBox="1">
            <a:spLocks/>
          </p:cNvSpPr>
          <p:nvPr userDrawn="1"/>
        </p:nvSpPr>
        <p:spPr>
          <a:xfrm>
            <a:off x="3879993" y="1418092"/>
            <a:ext cx="2133600" cy="427928"/>
          </a:xfrm>
          <a:prstGeom prst="rect">
            <a:avLst/>
          </a:prstGeom>
        </p:spPr>
        <p:txBody>
          <a:bodyPr vert="horz" anchor="b">
            <a:normAutofit fontScale="92500" lnSpcReduction="20000"/>
          </a:bodyPr>
          <a:lstStyle>
            <a:lvl1pPr algn="ctr" rtl="0" eaLnBrk="1" latinLnBrk="0" hangingPunct="1">
              <a:spcBef>
                <a:spcPct val="0"/>
              </a:spcBef>
              <a:buNone/>
              <a:defRPr kumimoji="0" sz="3300" kern="1200">
                <a:solidFill>
                  <a:schemeClr val="accent5">
                    <a:lumMod val="10000"/>
                  </a:schemeClr>
                </a:solidFill>
                <a:latin typeface="+mj-lt"/>
                <a:ea typeface="+mj-ea"/>
                <a:cs typeface="+mj-cs"/>
              </a:defRPr>
            </a:lvl1pPr>
          </a:lstStyle>
          <a:p>
            <a:pPr algn="l"/>
            <a:r>
              <a:rPr lang="en-US" sz="2800" dirty="0"/>
              <a:t>Instructions</a:t>
            </a:r>
          </a:p>
        </p:txBody>
      </p:sp>
      <p:sp>
        <p:nvSpPr>
          <p:cNvPr id="23" name="Content Placeholder 9"/>
          <p:cNvSpPr>
            <a:spLocks noGrp="1"/>
          </p:cNvSpPr>
          <p:nvPr>
            <p:ph sz="half" idx="10"/>
          </p:nvPr>
        </p:nvSpPr>
        <p:spPr>
          <a:xfrm>
            <a:off x="4068085" y="2115128"/>
            <a:ext cx="5384800" cy="3048000"/>
          </a:xfrm>
        </p:spPr>
        <p:txBody>
          <a:bodyPr/>
          <a:lstStyle>
            <a:lvl1pPr marL="457200" indent="-457200">
              <a:buFont typeface="+mj-lt"/>
              <a:buAutoNum type="arabicPeriod"/>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Rectangle 3"/>
          <p:cNvSpPr/>
          <p:nvPr userDrawn="1"/>
        </p:nvSpPr>
        <p:spPr>
          <a:xfrm>
            <a:off x="3879993" y="209737"/>
            <a:ext cx="7149048" cy="824808"/>
          </a:xfrm>
          <a:prstGeom prst="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itle 5"/>
          <p:cNvSpPr txBox="1">
            <a:spLocks/>
          </p:cNvSpPr>
          <p:nvPr userDrawn="1"/>
        </p:nvSpPr>
        <p:spPr>
          <a:xfrm>
            <a:off x="9452885" y="1418092"/>
            <a:ext cx="1576156" cy="427928"/>
          </a:xfrm>
          <a:prstGeom prst="rect">
            <a:avLst/>
          </a:prstGeom>
          <a:solidFill>
            <a:srgbClr val="3D58A7"/>
          </a:solidFill>
          <a:ln>
            <a:noFill/>
          </a:ln>
        </p:spPr>
        <p:txBody>
          <a:bodyPr vert="horz" anchor="b">
            <a:normAutofit/>
          </a:bodyPr>
          <a:lstStyle>
            <a:lvl1pPr algn="l" rtl="0" eaLnBrk="1" latinLnBrk="0" hangingPunct="1">
              <a:spcBef>
                <a:spcPct val="0"/>
              </a:spcBef>
              <a:buNone/>
              <a:defRPr kumimoji="0" sz="2800" kern="1200">
                <a:solidFill>
                  <a:schemeClr val="accent5">
                    <a:lumMod val="10000"/>
                  </a:schemeClr>
                </a:solidFill>
                <a:latin typeface="+mj-lt"/>
                <a:ea typeface="+mj-ea"/>
                <a:cs typeface="+mj-cs"/>
              </a:defRPr>
            </a:lvl1pPr>
          </a:lstStyle>
          <a:p>
            <a:endParaRPr lang="en-US" sz="1600" dirty="0">
              <a:solidFill>
                <a:schemeClr val="bg1"/>
              </a:solidFill>
            </a:endParaRPr>
          </a:p>
        </p:txBody>
      </p:sp>
      <p:pic>
        <p:nvPicPr>
          <p:cNvPr id="26" name="Picture 25"/>
          <p:cNvPicPr>
            <a:picLocks noChangeAspect="1"/>
          </p:cNvPicPr>
          <p:nvPr userDrawn="1"/>
        </p:nvPicPr>
        <p:blipFill>
          <a:blip r:embed="rId2">
            <a:lum bright="70000" contrast="-70000"/>
          </a:blip>
          <a:stretch>
            <a:fillRect/>
          </a:stretch>
        </p:blipFill>
        <p:spPr>
          <a:xfrm>
            <a:off x="605052" y="3312167"/>
            <a:ext cx="1060176" cy="1060176"/>
          </a:xfrm>
          <a:prstGeom prst="rect">
            <a:avLst/>
          </a:prstGeom>
        </p:spPr>
      </p:pic>
      <p:sp>
        <p:nvSpPr>
          <p:cNvPr id="20" name="Text Placeholder 2"/>
          <p:cNvSpPr>
            <a:spLocks noGrp="1"/>
          </p:cNvSpPr>
          <p:nvPr>
            <p:ph type="body" idx="12" hasCustomPrompt="1"/>
          </p:nvPr>
        </p:nvSpPr>
        <p:spPr>
          <a:xfrm>
            <a:off x="5615200" y="266696"/>
            <a:ext cx="5413841" cy="711415"/>
          </a:xfrm>
        </p:spPr>
        <p:txBody>
          <a:bodyPr anchor="t">
            <a:normAutofit/>
          </a:bodyPr>
          <a:lstStyle>
            <a:lvl1pPr marL="0" indent="0" algn="l" eaLnBrk="1" latinLnBrk="0" hangingPunct="1">
              <a:buNone/>
              <a:defRPr sz="1800" b="0" u="none" cap="none" spc="250" baseline="0">
                <a:solidFill>
                  <a:schemeClr val="accent5">
                    <a:lumMod val="1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 </a:t>
            </a:r>
            <a:r>
              <a:rPr lang="en-US" dirty="0"/>
              <a:t> </a:t>
            </a:r>
            <a:endParaRPr kumimoji="0" lang="en-US" dirty="0"/>
          </a:p>
        </p:txBody>
      </p:sp>
      <p:sp>
        <p:nvSpPr>
          <p:cNvPr id="6" name="Text Placeholder 5"/>
          <p:cNvSpPr>
            <a:spLocks noGrp="1"/>
          </p:cNvSpPr>
          <p:nvPr>
            <p:ph type="body" sz="quarter" idx="13"/>
          </p:nvPr>
        </p:nvSpPr>
        <p:spPr>
          <a:xfrm>
            <a:off x="9453563" y="1417638"/>
            <a:ext cx="1574800" cy="428625"/>
          </a:xfrm>
        </p:spPr>
        <p:txBody>
          <a:bodyPr lIns="45720" rIns="45720" anchor="ctr" anchorCtr="0">
            <a:noAutofit/>
          </a:bodyPr>
          <a:lstStyle>
            <a:lvl1pPr marL="0" indent="0" algn="ctr">
              <a:buNone/>
              <a:defRPr sz="1400">
                <a:solidFill>
                  <a:schemeClr val="bg2"/>
                </a:solidFill>
              </a:defRPr>
            </a:lvl1pPr>
          </a:lstStyle>
          <a:p>
            <a:pPr lvl="0"/>
            <a:r>
              <a:rPr lang="en-US" dirty="0"/>
              <a:t>Click to edit Master text styles</a:t>
            </a:r>
          </a:p>
        </p:txBody>
      </p:sp>
      <p:sp>
        <p:nvSpPr>
          <p:cNvPr id="7" name="Text Placeholder 6"/>
          <p:cNvSpPr>
            <a:spLocks noGrp="1"/>
          </p:cNvSpPr>
          <p:nvPr>
            <p:ph type="body" sz="quarter" idx="14" hasCustomPrompt="1"/>
          </p:nvPr>
        </p:nvSpPr>
        <p:spPr>
          <a:xfrm>
            <a:off x="3879850" y="266700"/>
            <a:ext cx="1735138" cy="711200"/>
          </a:xfrm>
        </p:spPr>
        <p:txBody>
          <a:bodyPr>
            <a:noAutofit/>
          </a:bodyPr>
          <a:lstStyle>
            <a:lvl1pPr marL="0" indent="0">
              <a:buFontTx/>
              <a:buNone/>
              <a:defRPr sz="2400">
                <a:solidFill>
                  <a:schemeClr val="accent5">
                    <a:lumMod val="10000"/>
                  </a:schemeClr>
                </a:solidFill>
              </a:defRPr>
            </a:lvl1pPr>
          </a:lstStyle>
          <a:p>
            <a:pPr lvl="0"/>
            <a:r>
              <a:rPr lang="en-US" dirty="0"/>
              <a:t>Type “Purpose:”</a:t>
            </a:r>
          </a:p>
        </p:txBody>
      </p:sp>
      <p:sp>
        <p:nvSpPr>
          <p:cNvPr id="27" name="Rectangle 26"/>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28" name="TextBox 27"/>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567972350"/>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6_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Rectangle 11"/>
          <p:cNvSpPr>
            <a:spLocks noChangeArrowheads="1"/>
          </p:cNvSpPr>
          <p:nvPr/>
        </p:nvSpPr>
        <p:spPr bwMode="auto">
          <a:xfrm>
            <a:off x="255948" y="189344"/>
            <a:ext cx="3554052" cy="6126113"/>
          </a:xfrm>
          <a:prstGeom prst="rect">
            <a:avLst/>
          </a:prstGeom>
          <a:solidFill>
            <a:srgbClr val="3D58A7"/>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3" name="Text Placeholder 2"/>
          <p:cNvSpPr>
            <a:spLocks noGrp="1"/>
          </p:cNvSpPr>
          <p:nvPr>
            <p:ph type="body" idx="1"/>
          </p:nvPr>
        </p:nvSpPr>
        <p:spPr>
          <a:xfrm>
            <a:off x="585174" y="4610103"/>
            <a:ext cx="2895600" cy="1136903"/>
          </a:xfrm>
        </p:spPr>
        <p:txBody>
          <a:bodyPr anchor="t"/>
          <a:lstStyle>
            <a:lvl1pPr marL="0" indent="0" algn="ctr">
              <a:buNone/>
              <a:defRPr sz="1600" b="1" cap="all" spc="250" baseline="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a:t>
            </a: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2" name="Title 5"/>
          <p:cNvSpPr txBox="1">
            <a:spLocks/>
          </p:cNvSpPr>
          <p:nvPr userDrawn="1"/>
        </p:nvSpPr>
        <p:spPr>
          <a:xfrm>
            <a:off x="3879993" y="1418092"/>
            <a:ext cx="2133600" cy="427928"/>
          </a:xfrm>
          <a:prstGeom prst="rect">
            <a:avLst/>
          </a:prstGeom>
        </p:spPr>
        <p:txBody>
          <a:bodyPr vert="horz" anchor="b">
            <a:normAutofit fontScale="92500" lnSpcReduction="20000"/>
          </a:bodyPr>
          <a:lstStyle>
            <a:lvl1pPr algn="ctr" rtl="0" eaLnBrk="1" latinLnBrk="0" hangingPunct="1">
              <a:spcBef>
                <a:spcPct val="0"/>
              </a:spcBef>
              <a:buNone/>
              <a:defRPr kumimoji="0" sz="3300" kern="1200">
                <a:solidFill>
                  <a:schemeClr val="accent5">
                    <a:lumMod val="10000"/>
                  </a:schemeClr>
                </a:solidFill>
                <a:latin typeface="+mj-lt"/>
                <a:ea typeface="+mj-ea"/>
                <a:cs typeface="+mj-cs"/>
              </a:defRPr>
            </a:lvl1pPr>
          </a:lstStyle>
          <a:p>
            <a:pPr algn="l"/>
            <a:r>
              <a:rPr lang="en-US" sz="2800" dirty="0"/>
              <a:t>Instructions</a:t>
            </a:r>
          </a:p>
        </p:txBody>
      </p:sp>
      <p:sp>
        <p:nvSpPr>
          <p:cNvPr id="23" name="Content Placeholder 9"/>
          <p:cNvSpPr>
            <a:spLocks noGrp="1"/>
          </p:cNvSpPr>
          <p:nvPr>
            <p:ph sz="half" idx="10"/>
          </p:nvPr>
        </p:nvSpPr>
        <p:spPr>
          <a:xfrm>
            <a:off x="4068085" y="2115128"/>
            <a:ext cx="5384800" cy="3048000"/>
          </a:xfrm>
        </p:spPr>
        <p:txBody>
          <a:bodyPr/>
          <a:lstStyle>
            <a:lvl1pPr marL="457200" indent="-457200">
              <a:buFont typeface="+mj-lt"/>
              <a:buAutoNum type="arabicPeriod"/>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Rectangle 3"/>
          <p:cNvSpPr/>
          <p:nvPr userDrawn="1"/>
        </p:nvSpPr>
        <p:spPr>
          <a:xfrm>
            <a:off x="3879993" y="209737"/>
            <a:ext cx="7149048" cy="824808"/>
          </a:xfrm>
          <a:prstGeom prst="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itle 5"/>
          <p:cNvSpPr txBox="1">
            <a:spLocks/>
          </p:cNvSpPr>
          <p:nvPr userDrawn="1"/>
        </p:nvSpPr>
        <p:spPr>
          <a:xfrm>
            <a:off x="9452885" y="1418092"/>
            <a:ext cx="1576156" cy="427928"/>
          </a:xfrm>
          <a:prstGeom prst="rect">
            <a:avLst/>
          </a:prstGeom>
          <a:solidFill>
            <a:srgbClr val="3D58A7"/>
          </a:solidFill>
          <a:ln>
            <a:noFill/>
          </a:ln>
        </p:spPr>
        <p:txBody>
          <a:bodyPr vert="horz" anchor="b">
            <a:normAutofit/>
          </a:bodyPr>
          <a:lstStyle>
            <a:lvl1pPr algn="l" rtl="0" eaLnBrk="1" latinLnBrk="0" hangingPunct="1">
              <a:spcBef>
                <a:spcPct val="0"/>
              </a:spcBef>
              <a:buNone/>
              <a:defRPr kumimoji="0" sz="2800" kern="1200">
                <a:solidFill>
                  <a:schemeClr val="accent5">
                    <a:lumMod val="10000"/>
                  </a:schemeClr>
                </a:solidFill>
                <a:latin typeface="+mj-lt"/>
                <a:ea typeface="+mj-ea"/>
                <a:cs typeface="+mj-cs"/>
              </a:defRPr>
            </a:lvl1pPr>
          </a:lstStyle>
          <a:p>
            <a:endParaRPr lang="en-US" sz="1600" dirty="0">
              <a:solidFill>
                <a:schemeClr val="bg1"/>
              </a:solidFill>
            </a:endParaRPr>
          </a:p>
        </p:txBody>
      </p:sp>
      <p:pic>
        <p:nvPicPr>
          <p:cNvPr id="26" name="Picture 25"/>
          <p:cNvPicPr>
            <a:picLocks noChangeAspect="1"/>
          </p:cNvPicPr>
          <p:nvPr userDrawn="1"/>
        </p:nvPicPr>
        <p:blipFill>
          <a:blip r:embed="rId2">
            <a:lum bright="70000" contrast="-70000"/>
          </a:blip>
          <a:stretch>
            <a:fillRect/>
          </a:stretch>
        </p:blipFill>
        <p:spPr>
          <a:xfrm>
            <a:off x="605052" y="3312167"/>
            <a:ext cx="1060176" cy="1060176"/>
          </a:xfrm>
          <a:prstGeom prst="rect">
            <a:avLst/>
          </a:prstGeom>
        </p:spPr>
      </p:pic>
      <p:sp>
        <p:nvSpPr>
          <p:cNvPr id="20" name="Text Placeholder 2"/>
          <p:cNvSpPr>
            <a:spLocks noGrp="1"/>
          </p:cNvSpPr>
          <p:nvPr>
            <p:ph type="body" idx="12" hasCustomPrompt="1"/>
          </p:nvPr>
        </p:nvSpPr>
        <p:spPr>
          <a:xfrm>
            <a:off x="5615200" y="266696"/>
            <a:ext cx="5413841" cy="711415"/>
          </a:xfrm>
        </p:spPr>
        <p:txBody>
          <a:bodyPr anchor="t">
            <a:normAutofit/>
          </a:bodyPr>
          <a:lstStyle>
            <a:lvl1pPr marL="0" indent="0" algn="l" eaLnBrk="1" latinLnBrk="0" hangingPunct="1">
              <a:buNone/>
              <a:defRPr sz="1800" b="0" u="none" cap="none" spc="250" baseline="0">
                <a:solidFill>
                  <a:schemeClr val="accent5">
                    <a:lumMod val="1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 </a:t>
            </a:r>
            <a:r>
              <a:rPr lang="en-US" dirty="0"/>
              <a:t> </a:t>
            </a:r>
            <a:endParaRPr kumimoji="0" lang="en-US" dirty="0"/>
          </a:p>
        </p:txBody>
      </p:sp>
      <p:sp>
        <p:nvSpPr>
          <p:cNvPr id="6" name="Text Placeholder 5"/>
          <p:cNvSpPr>
            <a:spLocks noGrp="1"/>
          </p:cNvSpPr>
          <p:nvPr>
            <p:ph type="body" sz="quarter" idx="13"/>
          </p:nvPr>
        </p:nvSpPr>
        <p:spPr>
          <a:xfrm>
            <a:off x="9453563" y="1417638"/>
            <a:ext cx="1574800" cy="428625"/>
          </a:xfrm>
        </p:spPr>
        <p:txBody>
          <a:bodyPr lIns="45720" rIns="45720" anchor="ctr" anchorCtr="0">
            <a:noAutofit/>
          </a:bodyPr>
          <a:lstStyle>
            <a:lvl1pPr marL="0" indent="0" algn="ctr">
              <a:buNone/>
              <a:defRPr sz="1400">
                <a:solidFill>
                  <a:schemeClr val="bg2"/>
                </a:solidFill>
              </a:defRPr>
            </a:lvl1pPr>
          </a:lstStyle>
          <a:p>
            <a:pPr lvl="0"/>
            <a:r>
              <a:rPr lang="en-US" dirty="0"/>
              <a:t>Click to edit Master text styles</a:t>
            </a:r>
          </a:p>
        </p:txBody>
      </p:sp>
      <p:sp>
        <p:nvSpPr>
          <p:cNvPr id="7" name="Text Placeholder 6"/>
          <p:cNvSpPr>
            <a:spLocks noGrp="1"/>
          </p:cNvSpPr>
          <p:nvPr>
            <p:ph type="body" sz="quarter" idx="14" hasCustomPrompt="1"/>
          </p:nvPr>
        </p:nvSpPr>
        <p:spPr>
          <a:xfrm>
            <a:off x="3879850" y="266700"/>
            <a:ext cx="1735138" cy="711200"/>
          </a:xfrm>
        </p:spPr>
        <p:txBody>
          <a:bodyPr>
            <a:noAutofit/>
          </a:bodyPr>
          <a:lstStyle>
            <a:lvl1pPr marL="0" indent="0">
              <a:buFontTx/>
              <a:buNone/>
              <a:defRPr sz="2400">
                <a:solidFill>
                  <a:schemeClr val="accent5">
                    <a:lumMod val="10000"/>
                  </a:schemeClr>
                </a:solidFill>
              </a:defRPr>
            </a:lvl1pPr>
          </a:lstStyle>
          <a:p>
            <a:pPr lvl="0"/>
            <a:r>
              <a:rPr lang="en-US" dirty="0"/>
              <a:t>Type “Purpose:”</a:t>
            </a:r>
          </a:p>
        </p:txBody>
      </p:sp>
      <p:sp>
        <p:nvSpPr>
          <p:cNvPr id="27" name="Rectangle 26"/>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28" name="TextBox 27"/>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346475535"/>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userDrawn="1">
  <p:cSld name="7_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Rectangle 11"/>
          <p:cNvSpPr>
            <a:spLocks noChangeArrowheads="1"/>
          </p:cNvSpPr>
          <p:nvPr/>
        </p:nvSpPr>
        <p:spPr bwMode="auto">
          <a:xfrm>
            <a:off x="255948" y="189344"/>
            <a:ext cx="3554052" cy="6126113"/>
          </a:xfrm>
          <a:prstGeom prst="rect">
            <a:avLst/>
          </a:prstGeom>
          <a:solidFill>
            <a:srgbClr val="3D58A7"/>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3" name="Text Placeholder 2"/>
          <p:cNvSpPr>
            <a:spLocks noGrp="1"/>
          </p:cNvSpPr>
          <p:nvPr>
            <p:ph type="body" idx="1"/>
          </p:nvPr>
        </p:nvSpPr>
        <p:spPr>
          <a:xfrm>
            <a:off x="585174" y="4610103"/>
            <a:ext cx="2895600" cy="1136903"/>
          </a:xfrm>
        </p:spPr>
        <p:txBody>
          <a:bodyPr anchor="t"/>
          <a:lstStyle>
            <a:lvl1pPr marL="0" indent="0" algn="ctr">
              <a:buNone/>
              <a:defRPr sz="1600" b="1" cap="all" spc="250" baseline="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a:t>
            </a: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2" name="Title 5"/>
          <p:cNvSpPr txBox="1">
            <a:spLocks/>
          </p:cNvSpPr>
          <p:nvPr userDrawn="1"/>
        </p:nvSpPr>
        <p:spPr>
          <a:xfrm>
            <a:off x="3879993" y="1418092"/>
            <a:ext cx="2133600" cy="427928"/>
          </a:xfrm>
          <a:prstGeom prst="rect">
            <a:avLst/>
          </a:prstGeom>
        </p:spPr>
        <p:txBody>
          <a:bodyPr vert="horz" anchor="b">
            <a:normAutofit fontScale="92500" lnSpcReduction="20000"/>
          </a:bodyPr>
          <a:lstStyle>
            <a:lvl1pPr algn="ctr" rtl="0" eaLnBrk="1" latinLnBrk="0" hangingPunct="1">
              <a:spcBef>
                <a:spcPct val="0"/>
              </a:spcBef>
              <a:buNone/>
              <a:defRPr kumimoji="0" sz="3300" kern="1200">
                <a:solidFill>
                  <a:schemeClr val="accent5">
                    <a:lumMod val="10000"/>
                  </a:schemeClr>
                </a:solidFill>
                <a:latin typeface="+mj-lt"/>
                <a:ea typeface="+mj-ea"/>
                <a:cs typeface="+mj-cs"/>
              </a:defRPr>
            </a:lvl1pPr>
          </a:lstStyle>
          <a:p>
            <a:pPr algn="l"/>
            <a:r>
              <a:rPr lang="en-US" sz="2800" dirty="0"/>
              <a:t>Instructions</a:t>
            </a:r>
          </a:p>
        </p:txBody>
      </p:sp>
      <p:sp>
        <p:nvSpPr>
          <p:cNvPr id="23" name="Content Placeholder 9"/>
          <p:cNvSpPr>
            <a:spLocks noGrp="1"/>
          </p:cNvSpPr>
          <p:nvPr>
            <p:ph sz="half" idx="10"/>
          </p:nvPr>
        </p:nvSpPr>
        <p:spPr>
          <a:xfrm>
            <a:off x="4068085" y="2115128"/>
            <a:ext cx="5384800" cy="3048000"/>
          </a:xfrm>
        </p:spPr>
        <p:txBody>
          <a:bodyPr/>
          <a:lstStyle>
            <a:lvl1pPr marL="457200" indent="-457200">
              <a:buFont typeface="+mj-lt"/>
              <a:buAutoNum type="arabicPeriod"/>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Rectangle 3"/>
          <p:cNvSpPr/>
          <p:nvPr userDrawn="1"/>
        </p:nvSpPr>
        <p:spPr>
          <a:xfrm>
            <a:off x="3879993" y="209737"/>
            <a:ext cx="7149048" cy="824808"/>
          </a:xfrm>
          <a:prstGeom prst="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itle 5"/>
          <p:cNvSpPr txBox="1">
            <a:spLocks/>
          </p:cNvSpPr>
          <p:nvPr userDrawn="1"/>
        </p:nvSpPr>
        <p:spPr>
          <a:xfrm>
            <a:off x="9452885" y="1418092"/>
            <a:ext cx="1576156" cy="427928"/>
          </a:xfrm>
          <a:prstGeom prst="rect">
            <a:avLst/>
          </a:prstGeom>
          <a:solidFill>
            <a:srgbClr val="3D58A7"/>
          </a:solidFill>
          <a:ln>
            <a:noFill/>
          </a:ln>
        </p:spPr>
        <p:txBody>
          <a:bodyPr vert="horz" anchor="b">
            <a:normAutofit/>
          </a:bodyPr>
          <a:lstStyle>
            <a:lvl1pPr algn="l" rtl="0" eaLnBrk="1" latinLnBrk="0" hangingPunct="1">
              <a:spcBef>
                <a:spcPct val="0"/>
              </a:spcBef>
              <a:buNone/>
              <a:defRPr kumimoji="0" sz="2800" kern="1200">
                <a:solidFill>
                  <a:schemeClr val="accent5">
                    <a:lumMod val="10000"/>
                  </a:schemeClr>
                </a:solidFill>
                <a:latin typeface="+mj-lt"/>
                <a:ea typeface="+mj-ea"/>
                <a:cs typeface="+mj-cs"/>
              </a:defRPr>
            </a:lvl1pPr>
          </a:lstStyle>
          <a:p>
            <a:endParaRPr lang="en-US" sz="1600" dirty="0">
              <a:solidFill>
                <a:schemeClr val="bg1"/>
              </a:solidFill>
            </a:endParaRPr>
          </a:p>
        </p:txBody>
      </p:sp>
      <p:pic>
        <p:nvPicPr>
          <p:cNvPr id="26" name="Picture 25"/>
          <p:cNvPicPr>
            <a:picLocks noChangeAspect="1"/>
          </p:cNvPicPr>
          <p:nvPr userDrawn="1"/>
        </p:nvPicPr>
        <p:blipFill>
          <a:blip r:embed="rId2">
            <a:lum bright="70000" contrast="-70000"/>
          </a:blip>
          <a:stretch>
            <a:fillRect/>
          </a:stretch>
        </p:blipFill>
        <p:spPr>
          <a:xfrm>
            <a:off x="605052" y="3312167"/>
            <a:ext cx="1060176" cy="1060176"/>
          </a:xfrm>
          <a:prstGeom prst="rect">
            <a:avLst/>
          </a:prstGeom>
        </p:spPr>
      </p:pic>
      <p:sp>
        <p:nvSpPr>
          <p:cNvPr id="20" name="Text Placeholder 2"/>
          <p:cNvSpPr>
            <a:spLocks noGrp="1"/>
          </p:cNvSpPr>
          <p:nvPr>
            <p:ph type="body" idx="12" hasCustomPrompt="1"/>
          </p:nvPr>
        </p:nvSpPr>
        <p:spPr>
          <a:xfrm>
            <a:off x="5615200" y="266696"/>
            <a:ext cx="5413841" cy="711415"/>
          </a:xfrm>
        </p:spPr>
        <p:txBody>
          <a:bodyPr anchor="t">
            <a:normAutofit/>
          </a:bodyPr>
          <a:lstStyle>
            <a:lvl1pPr marL="0" indent="0" algn="l" eaLnBrk="1" latinLnBrk="0" hangingPunct="1">
              <a:buNone/>
              <a:defRPr sz="1800" b="0" u="none" cap="none" spc="250" baseline="0">
                <a:solidFill>
                  <a:schemeClr val="accent5">
                    <a:lumMod val="1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 </a:t>
            </a:r>
            <a:r>
              <a:rPr lang="en-US" dirty="0"/>
              <a:t> </a:t>
            </a:r>
            <a:endParaRPr kumimoji="0" lang="en-US" dirty="0"/>
          </a:p>
        </p:txBody>
      </p:sp>
      <p:sp>
        <p:nvSpPr>
          <p:cNvPr id="6" name="Text Placeholder 5"/>
          <p:cNvSpPr>
            <a:spLocks noGrp="1"/>
          </p:cNvSpPr>
          <p:nvPr>
            <p:ph type="body" sz="quarter" idx="13"/>
          </p:nvPr>
        </p:nvSpPr>
        <p:spPr>
          <a:xfrm>
            <a:off x="9453563" y="1417638"/>
            <a:ext cx="1574800" cy="428625"/>
          </a:xfrm>
        </p:spPr>
        <p:txBody>
          <a:bodyPr lIns="45720" rIns="45720" anchor="ctr" anchorCtr="0">
            <a:noAutofit/>
          </a:bodyPr>
          <a:lstStyle>
            <a:lvl1pPr marL="0" indent="0" algn="ctr">
              <a:buNone/>
              <a:defRPr sz="1400">
                <a:solidFill>
                  <a:schemeClr val="bg2"/>
                </a:solidFill>
              </a:defRPr>
            </a:lvl1pPr>
          </a:lstStyle>
          <a:p>
            <a:pPr lvl="0"/>
            <a:r>
              <a:rPr lang="en-US" dirty="0"/>
              <a:t>Click to edit Master text styles</a:t>
            </a:r>
          </a:p>
        </p:txBody>
      </p:sp>
      <p:sp>
        <p:nvSpPr>
          <p:cNvPr id="7" name="Text Placeholder 6"/>
          <p:cNvSpPr>
            <a:spLocks noGrp="1"/>
          </p:cNvSpPr>
          <p:nvPr>
            <p:ph type="body" sz="quarter" idx="14" hasCustomPrompt="1"/>
          </p:nvPr>
        </p:nvSpPr>
        <p:spPr>
          <a:xfrm>
            <a:off x="3879850" y="266700"/>
            <a:ext cx="1735138" cy="711200"/>
          </a:xfrm>
        </p:spPr>
        <p:txBody>
          <a:bodyPr>
            <a:noAutofit/>
          </a:bodyPr>
          <a:lstStyle>
            <a:lvl1pPr marL="0" indent="0">
              <a:buFontTx/>
              <a:buNone/>
              <a:defRPr sz="2400">
                <a:solidFill>
                  <a:schemeClr val="accent5">
                    <a:lumMod val="10000"/>
                  </a:schemeClr>
                </a:solidFill>
              </a:defRPr>
            </a:lvl1pPr>
          </a:lstStyle>
          <a:p>
            <a:pPr lvl="0"/>
            <a:r>
              <a:rPr lang="en-US" dirty="0"/>
              <a:t>Type “Purpose:”</a:t>
            </a:r>
          </a:p>
        </p:txBody>
      </p:sp>
      <p:sp>
        <p:nvSpPr>
          <p:cNvPr id="27" name="Rectangle 26"/>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28" name="TextBox 27"/>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1386149728"/>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userDrawn="1">
  <p:cSld name="8_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5" name="Rectangle 14"/>
          <p:cNvSpPr>
            <a:spLocks noChangeArrowheads="1"/>
          </p:cNvSpPr>
          <p:nvPr/>
        </p:nvSpPr>
        <p:spPr bwMode="white">
          <a:xfrm>
            <a:off x="0" y="670560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6" name="Rectangle 15"/>
          <p:cNvSpPr>
            <a:spLocks noChangeArrowheads="1"/>
          </p:cNvSpPr>
          <p:nvPr/>
        </p:nvSpPr>
        <p:spPr bwMode="white">
          <a:xfrm>
            <a:off x="0" y="0"/>
            <a:ext cx="12192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8" name="Rectangle 17"/>
          <p:cNvSpPr>
            <a:spLocks noChangeArrowheads="1"/>
          </p:cNvSpPr>
          <p:nvPr/>
        </p:nvSpPr>
        <p:spPr bwMode="white">
          <a:xfrm>
            <a:off x="11988800" y="19050"/>
            <a:ext cx="2032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9" name="Rectangle 18"/>
          <p:cNvSpPr>
            <a:spLocks noChangeArrowheads="1"/>
          </p:cNvSpPr>
          <p:nvPr/>
        </p:nvSpPr>
        <p:spPr bwMode="white">
          <a:xfrm>
            <a:off x="203200" y="2286000"/>
            <a:ext cx="11777472"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12" name="Rectangle 11"/>
          <p:cNvSpPr>
            <a:spLocks noChangeArrowheads="1"/>
          </p:cNvSpPr>
          <p:nvPr/>
        </p:nvSpPr>
        <p:spPr bwMode="auto">
          <a:xfrm>
            <a:off x="255948" y="189344"/>
            <a:ext cx="3554052" cy="6126113"/>
          </a:xfrm>
          <a:prstGeom prst="rect">
            <a:avLst/>
          </a:prstGeom>
          <a:solidFill>
            <a:srgbClr val="3D58A7"/>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3" name="Text Placeholder 2"/>
          <p:cNvSpPr>
            <a:spLocks noGrp="1"/>
          </p:cNvSpPr>
          <p:nvPr>
            <p:ph type="body" idx="1"/>
          </p:nvPr>
        </p:nvSpPr>
        <p:spPr>
          <a:xfrm>
            <a:off x="585174" y="4610103"/>
            <a:ext cx="2895600" cy="1136903"/>
          </a:xfrm>
        </p:spPr>
        <p:txBody>
          <a:bodyPr anchor="t"/>
          <a:lstStyle>
            <a:lvl1pPr marL="0" indent="0" algn="ctr">
              <a:buNone/>
              <a:defRPr sz="1600" b="1" cap="all" spc="250" baseline="0">
                <a:solidFill>
                  <a:schemeClr val="bg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a:t>
            </a:r>
          </a:p>
        </p:txBody>
      </p:sp>
      <p:sp>
        <p:nvSpPr>
          <p:cNvPr id="14" name="Rectangle 13"/>
          <p:cNvSpPr>
            <a:spLocks noChangeArrowheads="1"/>
          </p:cNvSpPr>
          <p:nvPr/>
        </p:nvSpPr>
        <p:spPr bwMode="auto">
          <a:xfrm>
            <a:off x="203200" y="152400"/>
            <a:ext cx="11777472" cy="6547104"/>
          </a:xfrm>
          <a:prstGeom prst="rect">
            <a:avLst/>
          </a:prstGeom>
          <a:noFill/>
          <a:ln w="9525" cap="flat" cmpd="sng" algn="ctr">
            <a:solidFill>
              <a:srgbClr val="E6E7E8"/>
            </a:solidFill>
            <a:prstDash val="solid"/>
            <a:miter lim="800000"/>
            <a:headEnd type="none" w="med" len="med"/>
            <a:tailEnd type="none" w="med" len="med"/>
          </a:ln>
          <a:effectLst/>
        </p:spPr>
        <p:txBody>
          <a:bodyPr vert="horz" wrap="none" lIns="91440" tIns="45720" rIns="91440" bIns="45720" anchor="ctr" compatLnSpc="1"/>
          <a:lstStyle/>
          <a:p>
            <a:endParaRPr kumimoji="0" lang="en-US" sz="1800" dirty="0"/>
          </a:p>
        </p:txBody>
      </p:sp>
      <p:sp>
        <p:nvSpPr>
          <p:cNvPr id="22" name="Title 5"/>
          <p:cNvSpPr txBox="1">
            <a:spLocks/>
          </p:cNvSpPr>
          <p:nvPr userDrawn="1"/>
        </p:nvSpPr>
        <p:spPr>
          <a:xfrm>
            <a:off x="3879993" y="1418092"/>
            <a:ext cx="2133600" cy="427928"/>
          </a:xfrm>
          <a:prstGeom prst="rect">
            <a:avLst/>
          </a:prstGeom>
        </p:spPr>
        <p:txBody>
          <a:bodyPr vert="horz" anchor="b">
            <a:normAutofit fontScale="92500" lnSpcReduction="20000"/>
          </a:bodyPr>
          <a:lstStyle>
            <a:lvl1pPr algn="ctr" rtl="0" eaLnBrk="1" latinLnBrk="0" hangingPunct="1">
              <a:spcBef>
                <a:spcPct val="0"/>
              </a:spcBef>
              <a:buNone/>
              <a:defRPr kumimoji="0" sz="3300" kern="1200">
                <a:solidFill>
                  <a:schemeClr val="accent5">
                    <a:lumMod val="10000"/>
                  </a:schemeClr>
                </a:solidFill>
                <a:latin typeface="+mj-lt"/>
                <a:ea typeface="+mj-ea"/>
                <a:cs typeface="+mj-cs"/>
              </a:defRPr>
            </a:lvl1pPr>
          </a:lstStyle>
          <a:p>
            <a:pPr algn="l"/>
            <a:r>
              <a:rPr lang="en-US" sz="2800" dirty="0"/>
              <a:t>Instructions</a:t>
            </a:r>
          </a:p>
        </p:txBody>
      </p:sp>
      <p:sp>
        <p:nvSpPr>
          <p:cNvPr id="23" name="Content Placeholder 9"/>
          <p:cNvSpPr>
            <a:spLocks noGrp="1"/>
          </p:cNvSpPr>
          <p:nvPr>
            <p:ph sz="half" idx="10"/>
          </p:nvPr>
        </p:nvSpPr>
        <p:spPr>
          <a:xfrm>
            <a:off x="4068085" y="2115128"/>
            <a:ext cx="5384800" cy="3048000"/>
          </a:xfrm>
        </p:spPr>
        <p:txBody>
          <a:bodyPr/>
          <a:lstStyle>
            <a:lvl1pPr marL="457200" indent="-457200">
              <a:buFont typeface="+mj-lt"/>
              <a:buAutoNum type="arabicPeriod"/>
              <a:defRPr sz="2500"/>
            </a:lvl1pPr>
            <a:lvl2pPr>
              <a:defRPr>
                <a:solidFill>
                  <a:schemeClr val="accent5">
                    <a:lumMod val="25000"/>
                  </a:schemeClr>
                </a:solidFill>
              </a:defRPr>
            </a:lvl2pPr>
            <a:lvl4pPr>
              <a:defRPr>
                <a:solidFill>
                  <a:schemeClr val="accent5">
                    <a:lumMod val="25000"/>
                  </a:schemeClr>
                </a:solidFill>
              </a:defRPr>
            </a:lvl4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4" name="Rectangle 3"/>
          <p:cNvSpPr/>
          <p:nvPr userDrawn="1"/>
        </p:nvSpPr>
        <p:spPr>
          <a:xfrm>
            <a:off x="3879993" y="209737"/>
            <a:ext cx="7149048" cy="824808"/>
          </a:xfrm>
          <a:prstGeom prst="rect">
            <a:avLst/>
          </a:prstGeom>
          <a:noFill/>
          <a:ln>
            <a:solidFill>
              <a:schemeClr val="accent5">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itle 5"/>
          <p:cNvSpPr txBox="1">
            <a:spLocks/>
          </p:cNvSpPr>
          <p:nvPr userDrawn="1"/>
        </p:nvSpPr>
        <p:spPr>
          <a:xfrm>
            <a:off x="9452885" y="1418092"/>
            <a:ext cx="1576156" cy="427928"/>
          </a:xfrm>
          <a:prstGeom prst="rect">
            <a:avLst/>
          </a:prstGeom>
          <a:solidFill>
            <a:srgbClr val="3D58A7"/>
          </a:solidFill>
          <a:ln>
            <a:noFill/>
          </a:ln>
        </p:spPr>
        <p:txBody>
          <a:bodyPr vert="horz" anchor="b">
            <a:normAutofit/>
          </a:bodyPr>
          <a:lstStyle>
            <a:lvl1pPr algn="l" rtl="0" eaLnBrk="1" latinLnBrk="0" hangingPunct="1">
              <a:spcBef>
                <a:spcPct val="0"/>
              </a:spcBef>
              <a:buNone/>
              <a:defRPr kumimoji="0" sz="2800" kern="1200">
                <a:solidFill>
                  <a:schemeClr val="accent5">
                    <a:lumMod val="10000"/>
                  </a:schemeClr>
                </a:solidFill>
                <a:latin typeface="+mj-lt"/>
                <a:ea typeface="+mj-ea"/>
                <a:cs typeface="+mj-cs"/>
              </a:defRPr>
            </a:lvl1pPr>
          </a:lstStyle>
          <a:p>
            <a:endParaRPr lang="en-US" sz="1600" dirty="0">
              <a:solidFill>
                <a:schemeClr val="bg1"/>
              </a:solidFill>
            </a:endParaRPr>
          </a:p>
        </p:txBody>
      </p:sp>
      <p:pic>
        <p:nvPicPr>
          <p:cNvPr id="26" name="Picture 25"/>
          <p:cNvPicPr>
            <a:picLocks noChangeAspect="1"/>
          </p:cNvPicPr>
          <p:nvPr userDrawn="1"/>
        </p:nvPicPr>
        <p:blipFill>
          <a:blip r:embed="rId2">
            <a:lum bright="70000" contrast="-70000"/>
          </a:blip>
          <a:stretch>
            <a:fillRect/>
          </a:stretch>
        </p:blipFill>
        <p:spPr>
          <a:xfrm>
            <a:off x="605052" y="3312167"/>
            <a:ext cx="1060176" cy="1060176"/>
          </a:xfrm>
          <a:prstGeom prst="rect">
            <a:avLst/>
          </a:prstGeom>
        </p:spPr>
      </p:pic>
      <p:sp>
        <p:nvSpPr>
          <p:cNvPr id="20" name="Text Placeholder 2"/>
          <p:cNvSpPr>
            <a:spLocks noGrp="1"/>
          </p:cNvSpPr>
          <p:nvPr>
            <p:ph type="body" idx="12" hasCustomPrompt="1"/>
          </p:nvPr>
        </p:nvSpPr>
        <p:spPr>
          <a:xfrm>
            <a:off x="5615200" y="266696"/>
            <a:ext cx="5413841" cy="711415"/>
          </a:xfrm>
        </p:spPr>
        <p:txBody>
          <a:bodyPr anchor="t">
            <a:normAutofit/>
          </a:bodyPr>
          <a:lstStyle>
            <a:lvl1pPr marL="0" indent="0" algn="l" eaLnBrk="1" latinLnBrk="0" hangingPunct="1">
              <a:buNone/>
              <a:defRPr sz="1800" b="0" u="none" cap="none" spc="250" baseline="0">
                <a:solidFill>
                  <a:schemeClr val="accent5">
                    <a:lumMod val="1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dirty="0"/>
              <a:t>Click to edit master text styles </a:t>
            </a:r>
            <a:r>
              <a:rPr lang="en-US" dirty="0"/>
              <a:t> </a:t>
            </a:r>
            <a:endParaRPr kumimoji="0" lang="en-US" dirty="0"/>
          </a:p>
        </p:txBody>
      </p:sp>
      <p:sp>
        <p:nvSpPr>
          <p:cNvPr id="6" name="Text Placeholder 5"/>
          <p:cNvSpPr>
            <a:spLocks noGrp="1"/>
          </p:cNvSpPr>
          <p:nvPr>
            <p:ph type="body" sz="quarter" idx="13"/>
          </p:nvPr>
        </p:nvSpPr>
        <p:spPr>
          <a:xfrm>
            <a:off x="9453563" y="1417638"/>
            <a:ext cx="1574800" cy="428625"/>
          </a:xfrm>
        </p:spPr>
        <p:txBody>
          <a:bodyPr lIns="45720" rIns="45720" anchor="ctr" anchorCtr="0">
            <a:noAutofit/>
          </a:bodyPr>
          <a:lstStyle>
            <a:lvl1pPr marL="0" indent="0" algn="ctr">
              <a:buNone/>
              <a:defRPr sz="1400">
                <a:solidFill>
                  <a:schemeClr val="bg2"/>
                </a:solidFill>
              </a:defRPr>
            </a:lvl1pPr>
          </a:lstStyle>
          <a:p>
            <a:pPr lvl="0"/>
            <a:r>
              <a:rPr lang="en-US" dirty="0"/>
              <a:t>Click to edit Master text styles</a:t>
            </a:r>
          </a:p>
        </p:txBody>
      </p:sp>
      <p:sp>
        <p:nvSpPr>
          <p:cNvPr id="7" name="Text Placeholder 6"/>
          <p:cNvSpPr>
            <a:spLocks noGrp="1"/>
          </p:cNvSpPr>
          <p:nvPr>
            <p:ph type="body" sz="quarter" idx="14" hasCustomPrompt="1"/>
          </p:nvPr>
        </p:nvSpPr>
        <p:spPr>
          <a:xfrm>
            <a:off x="3879850" y="266700"/>
            <a:ext cx="1735138" cy="711200"/>
          </a:xfrm>
        </p:spPr>
        <p:txBody>
          <a:bodyPr>
            <a:noAutofit/>
          </a:bodyPr>
          <a:lstStyle>
            <a:lvl1pPr marL="0" indent="0">
              <a:buFontTx/>
              <a:buNone/>
              <a:defRPr sz="2400">
                <a:solidFill>
                  <a:schemeClr val="accent5">
                    <a:lumMod val="10000"/>
                  </a:schemeClr>
                </a:solidFill>
              </a:defRPr>
            </a:lvl1pPr>
          </a:lstStyle>
          <a:p>
            <a:pPr lvl="0"/>
            <a:r>
              <a:rPr lang="en-US" dirty="0"/>
              <a:t>Type “Purpose:”</a:t>
            </a:r>
          </a:p>
        </p:txBody>
      </p:sp>
      <p:sp>
        <p:nvSpPr>
          <p:cNvPr id="27" name="Rectangle 26"/>
          <p:cNvSpPr>
            <a:spLocks noChangeArrowheads="1"/>
          </p:cNvSpPr>
          <p:nvPr userDrawn="1"/>
        </p:nvSpPr>
        <p:spPr bwMode="auto">
          <a:xfrm>
            <a:off x="207264" y="6391657"/>
            <a:ext cx="11765280" cy="309563"/>
          </a:xfrm>
          <a:prstGeom prst="rect">
            <a:avLst/>
          </a:prstGeom>
          <a:solidFill>
            <a:srgbClr val="414042"/>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pPr algn="r"/>
            <a:fld id="{FF5E4FCA-AA37-4C6B-AF08-C256E9988BBB}" type="slidenum">
              <a:rPr kumimoji="0" lang="en-US" sz="1200" smtClean="0">
                <a:solidFill>
                  <a:schemeClr val="bg2"/>
                </a:solidFill>
              </a:rPr>
              <a:pPr algn="r"/>
              <a:t>‹#›</a:t>
            </a:fld>
            <a:endParaRPr kumimoji="0" lang="en-US" sz="1200" dirty="0">
              <a:solidFill>
                <a:schemeClr val="bg2"/>
              </a:solidFill>
            </a:endParaRPr>
          </a:p>
        </p:txBody>
      </p:sp>
      <p:sp>
        <p:nvSpPr>
          <p:cNvPr id="28" name="TextBox 27"/>
          <p:cNvSpPr txBox="1"/>
          <p:nvPr userDrawn="1"/>
        </p:nvSpPr>
        <p:spPr>
          <a:xfrm>
            <a:off x="203200" y="6391657"/>
            <a:ext cx="7315200" cy="276999"/>
          </a:xfrm>
          <a:prstGeom prst="rect">
            <a:avLst/>
          </a:prstGeom>
          <a:noFill/>
        </p:spPr>
        <p:txBody>
          <a:bodyPr wrap="square" rtlCol="0">
            <a:spAutoFit/>
          </a:bodyPr>
          <a:lstStyle/>
          <a:p>
            <a:r>
              <a:rPr lang="en-US" sz="1200" dirty="0">
                <a:solidFill>
                  <a:schemeClr val="bg2"/>
                </a:solidFill>
              </a:rPr>
              <a:t>Georgia Department of Behavioral Health and Developmental Disabilities</a:t>
            </a:r>
          </a:p>
        </p:txBody>
      </p:sp>
    </p:spTree>
    <p:extLst>
      <p:ext uri="{BB962C8B-B14F-4D97-AF65-F5344CB8AC3E}">
        <p14:creationId xmlns:p14="http://schemas.microsoft.com/office/powerpoint/2010/main" val="1115875840"/>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6B10633E-B5BF-7C48-9753-DDAD0C53CC1F}" type="slidenum">
              <a:rPr lang="en-US" smtClean="0"/>
              <a:t>‹#›</a:t>
            </a:fld>
            <a:endParaRPr lang="en-US" dirty="0"/>
          </a:p>
        </p:txBody>
      </p:sp>
      <p:sp>
        <p:nvSpPr>
          <p:cNvPr id="7"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 and Number, Version </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6B10633E-B5BF-7C48-9753-DDAD0C53CC1F}" type="slidenum">
              <a:rPr lang="en-US" smtClean="0"/>
              <a:t>‹#›</a:t>
            </a:fld>
            <a:endParaRPr lang="en-US" dirty="0"/>
          </a:p>
        </p:txBody>
      </p:sp>
      <p:sp>
        <p:nvSpPr>
          <p:cNvPr id="8" name="Date Placeholder 3"/>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 and Number, Version </a:t>
            </a:r>
          </a:p>
        </p:txBody>
      </p:sp>
      <p:sp>
        <p:nvSpPr>
          <p:cNvPr id="10" name="Rectangle 9"/>
          <p:cNvSpPr/>
          <p:nvPr userDrawn="1"/>
        </p:nvSpPr>
        <p:spPr>
          <a:xfrm>
            <a:off x="0" y="0"/>
            <a:ext cx="12192000" cy="3651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sp>
        <p:nvSpPr>
          <p:cNvPr id="11" name="Rectangle 10"/>
          <p:cNvSpPr/>
          <p:nvPr userDrawn="1"/>
        </p:nvSpPr>
        <p:spPr>
          <a:xfrm>
            <a:off x="0" y="330400"/>
            <a:ext cx="12192000" cy="13493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sp>
        <p:nvSpPr>
          <p:cNvPr id="12" name="Rectangle 11"/>
          <p:cNvSpPr/>
          <p:nvPr userDrawn="1"/>
        </p:nvSpPr>
        <p:spPr>
          <a:xfrm>
            <a:off x="0" y="1134318"/>
            <a:ext cx="12192000" cy="5548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sp>
        <p:nvSpPr>
          <p:cNvPr id="14" name="Title 1"/>
          <p:cNvSpPr>
            <a:spLocks noGrp="1"/>
          </p:cNvSpPr>
          <p:nvPr>
            <p:ph type="title"/>
          </p:nvPr>
        </p:nvSpPr>
        <p:spPr>
          <a:xfrm>
            <a:off x="838200" y="145205"/>
            <a:ext cx="10515600" cy="1325563"/>
          </a:xfrm>
        </p:spPr>
        <p:txBody>
          <a:bodyPr>
            <a:normAutofit/>
          </a:bodyPr>
          <a:lstStyle>
            <a:lvl1pPr>
              <a:defRPr sz="3600"/>
            </a:lvl1pPr>
          </a:lstStyle>
          <a:p>
            <a:r>
              <a:rPr lang="en-US" dirty="0"/>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6B10633E-B5BF-7C48-9753-DDAD0C53CC1F}" type="slidenum">
              <a:rPr lang="en-US" smtClean="0"/>
              <a:t>‹#›</a:t>
            </a:fld>
            <a:endParaRPr lang="en-US" dirty="0"/>
          </a:p>
        </p:txBody>
      </p:sp>
      <p:sp>
        <p:nvSpPr>
          <p:cNvPr id="10" name="Date Placeholder 3"/>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 and Number, Version </a:t>
            </a:r>
          </a:p>
        </p:txBody>
      </p:sp>
      <p:sp>
        <p:nvSpPr>
          <p:cNvPr id="11" name="Title 1"/>
          <p:cNvSpPr>
            <a:spLocks noGrp="1"/>
          </p:cNvSpPr>
          <p:nvPr>
            <p:ph type="title"/>
          </p:nvPr>
        </p:nvSpPr>
        <p:spPr>
          <a:xfrm>
            <a:off x="838200" y="145205"/>
            <a:ext cx="10515600" cy="1325563"/>
          </a:xfrm>
        </p:spPr>
        <p:txBody>
          <a:bodyPr>
            <a:normAutofit/>
          </a:bodyPr>
          <a:lstStyle>
            <a:lvl1pPr>
              <a:defRPr sz="3600"/>
            </a:lvl1pPr>
          </a:lstStyle>
          <a:p>
            <a:r>
              <a:rPr lang="en-US" dirty="0"/>
              <a:t>Click to edit Master title style</a:t>
            </a:r>
          </a:p>
        </p:txBody>
      </p:sp>
      <p:sp>
        <p:nvSpPr>
          <p:cNvPr id="12" name="Rectangle 11"/>
          <p:cNvSpPr/>
          <p:nvPr userDrawn="1"/>
        </p:nvSpPr>
        <p:spPr>
          <a:xfrm>
            <a:off x="0" y="0"/>
            <a:ext cx="12192000" cy="3651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sp>
        <p:nvSpPr>
          <p:cNvPr id="13" name="Rectangle 12"/>
          <p:cNvSpPr/>
          <p:nvPr userDrawn="1"/>
        </p:nvSpPr>
        <p:spPr>
          <a:xfrm>
            <a:off x="0" y="330400"/>
            <a:ext cx="12192000" cy="13493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sp>
        <p:nvSpPr>
          <p:cNvPr id="14" name="Rectangle 13"/>
          <p:cNvSpPr/>
          <p:nvPr userDrawn="1"/>
        </p:nvSpPr>
        <p:spPr>
          <a:xfrm>
            <a:off x="0" y="1134318"/>
            <a:ext cx="12192000" cy="55481"/>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6B10633E-B5BF-7C48-9753-DDAD0C53CC1F}" type="slidenum">
              <a:rPr lang="en-US" smtClean="0"/>
              <a:t>‹#›</a:t>
            </a:fld>
            <a:endParaRPr lang="en-US" dirty="0"/>
          </a:p>
        </p:txBody>
      </p:sp>
      <p:sp>
        <p:nvSpPr>
          <p:cNvPr id="6"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 and Number, Version </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B10633E-B5BF-7C48-9753-DDAD0C53CC1F}" type="slidenum">
              <a:rPr lang="en-US" smtClean="0"/>
              <a:t>‹#›</a:t>
            </a:fld>
            <a:endParaRPr lang="en-US" dirty="0"/>
          </a:p>
        </p:txBody>
      </p:sp>
      <p:sp>
        <p:nvSpPr>
          <p:cNvPr id="5"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 and Number, Version </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6B10633E-B5BF-7C48-9753-DDAD0C53CC1F}" type="slidenum">
              <a:rPr lang="en-US" smtClean="0"/>
              <a:t>‹#›</a:t>
            </a:fld>
            <a:endParaRPr lang="en-US" dirty="0"/>
          </a:p>
        </p:txBody>
      </p:sp>
      <p:sp>
        <p:nvSpPr>
          <p:cNvPr id="8" name="Date Placeholder 3"/>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 and Number, Version </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6B10633E-B5BF-7C48-9753-DDAD0C53CC1F}" type="slidenum">
              <a:rPr lang="en-US" smtClean="0"/>
              <a:t>‹#›</a:t>
            </a:fld>
            <a:endParaRPr lang="en-US" dirty="0"/>
          </a:p>
        </p:txBody>
      </p:sp>
      <p:sp>
        <p:nvSpPr>
          <p:cNvPr id="8" name="Date Placeholder 3"/>
          <p:cNvSpPr>
            <a:spLocks noGrp="1"/>
          </p:cNvSpPr>
          <p:nvPr>
            <p:ph type="dt" sz="half" idx="13"/>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 and Number, Version </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aseline="0">
                <a:solidFill>
                  <a:schemeClr val="tx1">
                    <a:tint val="75000"/>
                  </a:schemeClr>
                </a:solidFill>
                <a:latin typeface="arial" charset="0"/>
              </a:defRPr>
            </a:lvl1pPr>
          </a:lstStyle>
          <a:p>
            <a:r>
              <a:rPr lang="en-US" dirty="0"/>
              <a:t>Course Title</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aseline="0">
                <a:solidFill>
                  <a:schemeClr val="tx1">
                    <a:tint val="75000"/>
                  </a:schemeClr>
                </a:solidFill>
                <a:latin typeface="arial" charset="0"/>
              </a:defRPr>
            </a:lvl1pPr>
          </a:lstStyle>
          <a:p>
            <a:fld id="{6B10633E-B5BF-7C48-9753-DDAD0C53CC1F}" type="slidenum">
              <a:rPr lang="en-US" smtClean="0"/>
              <a:pPr/>
              <a:t>‹#›</a:t>
            </a:fld>
            <a:endParaRPr lang="en-US" dirty="0"/>
          </a:p>
        </p:txBody>
      </p:sp>
    </p:spTree>
    <p:extLst>
      <p:ext uri="{BB962C8B-B14F-4D97-AF65-F5344CB8AC3E}">
        <p14:creationId xmlns:p14="http://schemas.microsoft.com/office/powerpoint/2010/main" val="82992833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 id="2147483719" r:id="rId12"/>
    <p:sldLayoutId id="2147483734" r:id="rId13"/>
    <p:sldLayoutId id="2147483736" r:id="rId14"/>
    <p:sldLayoutId id="2147483737" r:id="rId15"/>
    <p:sldLayoutId id="2147483738" r:id="rId16"/>
    <p:sldLayoutId id="2147483739" r:id="rId17"/>
    <p:sldLayoutId id="2147483740" r:id="rId18"/>
    <p:sldLayoutId id="2147483742" r:id="rId19"/>
    <p:sldLayoutId id="2147483743" r:id="rId20"/>
    <p:sldLayoutId id="2147483744" r:id="rId21"/>
    <p:sldLayoutId id="2147483745" r:id="rId22"/>
    <p:sldLayoutId id="2147483746" r:id="rId23"/>
    <p:sldLayoutId id="2147483747" r:id="rId24"/>
    <p:sldLayoutId id="2147483748" r:id="rId25"/>
    <p:sldLayoutId id="2147483749" r:id="rId26"/>
    <p:sldLayoutId id="2147483750" r:id="rId27"/>
    <p:sldLayoutId id="2147483751" r:id="rId28"/>
  </p:sldLayoutIdLst>
  <p:txStyles>
    <p:titleStyle>
      <a:lvl1pPr algn="l" defTabSz="914400" rtl="0" eaLnBrk="1" latinLnBrk="0" hangingPunct="1">
        <a:lnSpc>
          <a:spcPct val="90000"/>
        </a:lnSpc>
        <a:spcBef>
          <a:spcPct val="0"/>
        </a:spcBef>
        <a:buNone/>
        <a:defRPr sz="3600" kern="1200" baseline="0">
          <a:solidFill>
            <a:schemeClr val="tx2"/>
          </a:solidFill>
          <a:latin typeface="arial" charset="0"/>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baseline="0">
          <a:solidFill>
            <a:schemeClr val="tx2"/>
          </a:solidFill>
          <a:latin typeface="arial" charset="0"/>
          <a:ea typeface="+mn-ea"/>
          <a:cs typeface="+mn-cs"/>
        </a:defRPr>
      </a:lvl1pPr>
      <a:lvl2pPr marL="685800" indent="-228600" algn="l" defTabSz="914400" rtl="0" eaLnBrk="1" latinLnBrk="0" hangingPunct="1">
        <a:lnSpc>
          <a:spcPct val="90000"/>
        </a:lnSpc>
        <a:spcBef>
          <a:spcPts val="500"/>
        </a:spcBef>
        <a:buFont typeface="Arial"/>
        <a:buChar char="•"/>
        <a:defRPr sz="2400" kern="1200" baseline="0">
          <a:solidFill>
            <a:schemeClr val="tx2"/>
          </a:solidFill>
          <a:latin typeface="arial" charset="0"/>
          <a:ea typeface="+mn-ea"/>
          <a:cs typeface="+mn-cs"/>
        </a:defRPr>
      </a:lvl2pPr>
      <a:lvl3pPr marL="1143000" indent="-228600" algn="l" defTabSz="914400" rtl="0" eaLnBrk="1" latinLnBrk="0" hangingPunct="1">
        <a:lnSpc>
          <a:spcPct val="90000"/>
        </a:lnSpc>
        <a:spcBef>
          <a:spcPts val="500"/>
        </a:spcBef>
        <a:buFont typeface="Arial"/>
        <a:buChar char="•"/>
        <a:defRPr sz="2000" kern="1200" baseline="0">
          <a:solidFill>
            <a:schemeClr val="tx2"/>
          </a:solidFill>
          <a:latin typeface="arial" charset="0"/>
          <a:ea typeface="+mn-ea"/>
          <a:cs typeface="+mn-cs"/>
        </a:defRPr>
      </a:lvl3pPr>
      <a:lvl4pPr marL="1600200" indent="-228600" algn="l" defTabSz="914400" rtl="0" eaLnBrk="1" latinLnBrk="0" hangingPunct="1">
        <a:lnSpc>
          <a:spcPct val="90000"/>
        </a:lnSpc>
        <a:spcBef>
          <a:spcPts val="500"/>
        </a:spcBef>
        <a:buFont typeface="Arial"/>
        <a:buChar char="•"/>
        <a:defRPr sz="1800" kern="1200" baseline="0">
          <a:solidFill>
            <a:schemeClr val="tx2"/>
          </a:solidFill>
          <a:latin typeface="arial" charset="0"/>
          <a:ea typeface="+mn-ea"/>
          <a:cs typeface="+mn-cs"/>
        </a:defRPr>
      </a:lvl4pPr>
      <a:lvl5pPr marL="2057400" indent="-228600" algn="l" defTabSz="914400" rtl="0" eaLnBrk="1" latinLnBrk="0" hangingPunct="1">
        <a:lnSpc>
          <a:spcPct val="90000"/>
        </a:lnSpc>
        <a:spcBef>
          <a:spcPts val="500"/>
        </a:spcBef>
        <a:buFont typeface="Arial"/>
        <a:buChar char="•"/>
        <a:defRPr sz="1800" kern="1200" baseline="0">
          <a:solidFill>
            <a:schemeClr val="tx2"/>
          </a:solidFill>
          <a:latin typeface="arial"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dante.mckay@DBHDD.ga.gov"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microsoft.com/office/2007/relationships/hdphoto" Target="../media/hdphoto1.wdp"/></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32497" y="4687321"/>
            <a:ext cx="896964" cy="1323861"/>
          </a:xfrm>
          <a:prstGeom prst="rect">
            <a:avLst/>
          </a:prstGeom>
        </p:spPr>
      </p:pic>
      <p:sp>
        <p:nvSpPr>
          <p:cNvPr id="12" name="Subtitle 11"/>
          <p:cNvSpPr>
            <a:spLocks noGrp="1"/>
          </p:cNvSpPr>
          <p:nvPr>
            <p:ph type="subTitle" idx="1"/>
          </p:nvPr>
        </p:nvSpPr>
        <p:spPr>
          <a:xfrm>
            <a:off x="4447308" y="3754438"/>
            <a:ext cx="7606147" cy="394481"/>
          </a:xfrm>
        </p:spPr>
        <p:txBody>
          <a:bodyPr>
            <a:normAutofit/>
          </a:bodyPr>
          <a:lstStyle/>
          <a:p>
            <a:r>
              <a:rPr lang="en-US" sz="1700" dirty="0"/>
              <a:t>Georgia Department of Behavioral Health &amp; Developmental Disabilities</a:t>
            </a:r>
          </a:p>
        </p:txBody>
      </p:sp>
      <p:cxnSp>
        <p:nvCxnSpPr>
          <p:cNvPr id="6" name="Straight Connector 5"/>
          <p:cNvCxnSpPr/>
          <p:nvPr/>
        </p:nvCxnSpPr>
        <p:spPr>
          <a:xfrm>
            <a:off x="4902200" y="1908619"/>
            <a:ext cx="6680201"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extLst>
              <p:ext uri="{D42A27DB-BD31-4B8C-83A1-F6EECF244321}">
                <p14:modId xmlns:p14="http://schemas.microsoft.com/office/powerpoint/2010/main" val="784567228"/>
              </p:ext>
            </p:extLst>
          </p:nvPr>
        </p:nvSpPr>
        <p:spPr>
          <a:xfrm>
            <a:off x="4775199" y="513812"/>
            <a:ext cx="6807201" cy="1200329"/>
          </a:xfrm>
          <a:prstGeom prst="rect">
            <a:avLst/>
          </a:prstGeom>
          <a:noFill/>
        </p:spPr>
        <p:txBody>
          <a:bodyPr wrap="square" rtlCol="0" anchor="t">
            <a:spAutoFit/>
          </a:bodyPr>
          <a:lstStyle/>
          <a:p>
            <a:pPr>
              <a:spcAft>
                <a:spcPts val="600"/>
              </a:spcAft>
            </a:pPr>
            <a:r>
              <a:rPr lang="en-US" sz="3600" dirty="0">
                <a:solidFill>
                  <a:schemeClr val="tx2"/>
                </a:solidFill>
                <a:latin typeface="Arial"/>
                <a:cs typeface="Arial"/>
              </a:rPr>
              <a:t>Board of Behavioral Health and Developmental Disabilities</a:t>
            </a:r>
          </a:p>
        </p:txBody>
      </p:sp>
      <p:sp>
        <p:nvSpPr>
          <p:cNvPr id="9" name="TextBox 8"/>
          <p:cNvSpPr txBox="1"/>
          <p:nvPr>
            <p:extLst>
              <p:ext uri="{D42A27DB-BD31-4B8C-83A1-F6EECF244321}">
                <p14:modId xmlns:p14="http://schemas.microsoft.com/office/powerpoint/2010/main" val="762866453"/>
              </p:ext>
            </p:extLst>
          </p:nvPr>
        </p:nvSpPr>
        <p:spPr>
          <a:xfrm>
            <a:off x="4775199" y="5213493"/>
            <a:ext cx="5504514" cy="784830"/>
          </a:xfrm>
          <a:prstGeom prst="rect">
            <a:avLst/>
          </a:prstGeom>
          <a:noFill/>
        </p:spPr>
        <p:txBody>
          <a:bodyPr wrap="square" rtlCol="0" anchor="t">
            <a:spAutoFit/>
          </a:bodyPr>
          <a:lstStyle/>
          <a:p>
            <a:pPr>
              <a:spcAft>
                <a:spcPts val="600"/>
              </a:spcAft>
            </a:pPr>
            <a:endParaRPr lang="en-US" sz="2000" dirty="0">
              <a:solidFill>
                <a:schemeClr val="tx2"/>
              </a:solidFill>
              <a:latin typeface="Arial"/>
              <a:cs typeface="Arial"/>
            </a:endParaRPr>
          </a:p>
          <a:p>
            <a:pPr>
              <a:spcAft>
                <a:spcPts val="600"/>
              </a:spcAft>
            </a:pPr>
            <a:r>
              <a:rPr lang="en-US" sz="2000" dirty="0">
                <a:solidFill>
                  <a:schemeClr val="tx2"/>
                </a:solidFill>
                <a:latin typeface="Arial"/>
                <a:cs typeface="Arial"/>
              </a:rPr>
              <a:t>December 14, 2017</a:t>
            </a:r>
          </a:p>
        </p:txBody>
      </p:sp>
    </p:spTree>
    <p:extLst>
      <p:ext uri="{BB962C8B-B14F-4D97-AF65-F5344CB8AC3E}">
        <p14:creationId xmlns:p14="http://schemas.microsoft.com/office/powerpoint/2010/main" val="1043128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10682029" cy="2852737"/>
          </a:xfrm>
        </p:spPr>
        <p:txBody>
          <a:bodyPr>
            <a:normAutofit fontScale="90000"/>
          </a:bodyPr>
          <a:lstStyle/>
          <a:p>
            <a:r>
              <a:rPr lang="en-US" sz="6000" dirty="0">
                <a:solidFill>
                  <a:schemeClr val="accent4"/>
                </a:solidFill>
              </a:rPr>
              <a:t>Medication-Assisted Treatment Audit Report</a:t>
            </a:r>
            <a:br>
              <a:rPr lang="en-US" sz="6000" dirty="0">
                <a:solidFill>
                  <a:schemeClr val="accent4"/>
                </a:solidFill>
              </a:rPr>
            </a:br>
            <a:r>
              <a:rPr lang="en-US" sz="6000" dirty="0">
                <a:solidFill>
                  <a:schemeClr val="accent4"/>
                </a:solidFill>
              </a:rPr>
              <a:t/>
            </a:r>
            <a:br>
              <a:rPr lang="en-US" sz="6000" dirty="0">
                <a:solidFill>
                  <a:schemeClr val="accent4"/>
                </a:solidFill>
              </a:rPr>
            </a:br>
            <a:r>
              <a:rPr lang="en-US" sz="4800" dirty="0">
                <a:solidFill>
                  <a:schemeClr val="accent4"/>
                </a:solidFill>
              </a:rPr>
              <a:t>Judy Fitzgerald </a:t>
            </a:r>
            <a:br>
              <a:rPr lang="en-US" sz="4800" dirty="0">
                <a:solidFill>
                  <a:schemeClr val="accent4"/>
                </a:solidFill>
              </a:rPr>
            </a:br>
            <a:r>
              <a:rPr lang="en-US" sz="4800" dirty="0">
                <a:solidFill>
                  <a:schemeClr val="accent4"/>
                </a:solidFill>
              </a:rPr>
              <a:t>Commissioner</a:t>
            </a:r>
            <a:endParaRPr lang="en-US" sz="6000" dirty="0">
              <a:solidFill>
                <a:schemeClr val="accent4"/>
              </a:solidFill>
            </a:endParaRPr>
          </a:p>
        </p:txBody>
      </p:sp>
    </p:spTree>
    <p:extLst>
      <p:ext uri="{BB962C8B-B14F-4D97-AF65-F5344CB8AC3E}">
        <p14:creationId xmlns:p14="http://schemas.microsoft.com/office/powerpoint/2010/main" val="1179013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10682029" cy="2852737"/>
          </a:xfrm>
        </p:spPr>
        <p:txBody>
          <a:bodyPr>
            <a:normAutofit fontScale="90000"/>
          </a:bodyPr>
          <a:lstStyle/>
          <a:p>
            <a:r>
              <a:rPr lang="en-US" sz="6000" dirty="0">
                <a:solidFill>
                  <a:schemeClr val="accent4"/>
                </a:solidFill>
              </a:rPr>
              <a:t>Belton Update</a:t>
            </a:r>
            <a:br>
              <a:rPr lang="en-US" sz="6000" dirty="0">
                <a:solidFill>
                  <a:schemeClr val="accent4"/>
                </a:solidFill>
              </a:rPr>
            </a:br>
            <a:r>
              <a:rPr lang="en-US" sz="6000" dirty="0">
                <a:solidFill>
                  <a:schemeClr val="accent4"/>
                </a:solidFill>
              </a:rPr>
              <a:t/>
            </a:r>
            <a:br>
              <a:rPr lang="en-US" sz="6000" dirty="0">
                <a:solidFill>
                  <a:schemeClr val="accent4"/>
                </a:solidFill>
              </a:rPr>
            </a:br>
            <a:r>
              <a:rPr lang="en-US" sz="4800" dirty="0">
                <a:solidFill>
                  <a:schemeClr val="accent4"/>
                </a:solidFill>
              </a:rPr>
              <a:t>Amy Howell </a:t>
            </a:r>
            <a:br>
              <a:rPr lang="en-US" sz="4800" dirty="0">
                <a:solidFill>
                  <a:schemeClr val="accent4"/>
                </a:solidFill>
              </a:rPr>
            </a:br>
            <a:r>
              <a:rPr lang="en-US" sz="4800" dirty="0">
                <a:solidFill>
                  <a:schemeClr val="accent4"/>
                </a:solidFill>
              </a:rPr>
              <a:t>Assistant Commissioner and General Counsel</a:t>
            </a:r>
            <a:endParaRPr lang="en-US" sz="6000" dirty="0">
              <a:solidFill>
                <a:schemeClr val="accent4"/>
              </a:solidFill>
            </a:endParaRPr>
          </a:p>
        </p:txBody>
      </p:sp>
    </p:spTree>
    <p:extLst>
      <p:ext uri="{BB962C8B-B14F-4D97-AF65-F5344CB8AC3E}">
        <p14:creationId xmlns:p14="http://schemas.microsoft.com/office/powerpoint/2010/main" val="2103290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Federal Statutes</a:t>
            </a:r>
          </a:p>
        </p:txBody>
      </p:sp>
      <p:sp>
        <p:nvSpPr>
          <p:cNvPr id="3" name="Content Placeholder 2"/>
          <p:cNvSpPr>
            <a:spLocks noGrp="1"/>
          </p:cNvSpPr>
          <p:nvPr>
            <p:ph sz="quarter" idx="1"/>
          </p:nvPr>
        </p:nvSpPr>
        <p:spPr>
          <a:xfrm>
            <a:off x="1825752" y="1447800"/>
            <a:ext cx="8503920" cy="4811598"/>
          </a:xfrm>
        </p:spPr>
        <p:txBody>
          <a:bodyPr>
            <a:normAutofit fontScale="92500" lnSpcReduction="10000"/>
          </a:bodyPr>
          <a:lstStyle/>
          <a:p>
            <a:r>
              <a:rPr lang="en-US" sz="2600" b="1" i="1" dirty="0"/>
              <a:t>Title II of the Americans with Disabilities Act of 1990:</a:t>
            </a:r>
            <a:endParaRPr lang="en-US" sz="2600" dirty="0"/>
          </a:p>
          <a:p>
            <a:pPr marL="0" indent="0">
              <a:buNone/>
            </a:pPr>
            <a:r>
              <a:rPr lang="en-US" sz="2600" dirty="0"/>
              <a:t>"No qualified individual with a disability shall, by reason of such disability, be excluded from the participation in or be denied the benefits of the services, programs or activities of any public entity, or be subject to discrimination by any such entity." 42 U.S.C. § 12132.</a:t>
            </a:r>
          </a:p>
          <a:p>
            <a:pPr marL="0" indent="0">
              <a:buNone/>
            </a:pPr>
            <a:endParaRPr lang="en-US" sz="2600" dirty="0"/>
          </a:p>
          <a:p>
            <a:r>
              <a:rPr lang="en-US" sz="2600" b="1" i="1" dirty="0"/>
              <a:t>Section 504 of the Rehabilitation Act of 1973:</a:t>
            </a:r>
            <a:endParaRPr lang="en-US" sz="2600" dirty="0"/>
          </a:p>
          <a:p>
            <a:pPr marL="0" indent="0">
              <a:buNone/>
            </a:pPr>
            <a:r>
              <a:rPr lang="en-US" sz="2600" dirty="0"/>
              <a:t>"No otherwise qualified individual with a disability in the United States . . . shall, solely by reason of her or his disability, be excluded from the participation in, be denied the benefits of, or be subjected to discrimination under any program or activity receiving Federal financial assistance . . ." 29 U.S.C. § 794. </a:t>
            </a:r>
          </a:p>
          <a:p>
            <a:endParaRPr lang="en-US" dirty="0"/>
          </a:p>
        </p:txBody>
      </p:sp>
    </p:spTree>
    <p:extLst>
      <p:ext uri="{BB962C8B-B14F-4D97-AF65-F5344CB8AC3E}">
        <p14:creationId xmlns:p14="http://schemas.microsoft.com/office/powerpoint/2010/main" val="1110087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i="1" dirty="0"/>
              <a:t>Belton</a:t>
            </a:r>
            <a:r>
              <a:rPr lang="en-US" dirty="0"/>
              <a:t> Order</a:t>
            </a:r>
          </a:p>
        </p:txBody>
      </p:sp>
      <p:sp>
        <p:nvSpPr>
          <p:cNvPr id="3" name="Content Placeholder 2"/>
          <p:cNvSpPr>
            <a:spLocks noGrp="1"/>
          </p:cNvSpPr>
          <p:nvPr>
            <p:ph sz="quarter" idx="1"/>
          </p:nvPr>
        </p:nvSpPr>
        <p:spPr/>
        <p:txBody>
          <a:bodyPr>
            <a:normAutofit/>
          </a:bodyPr>
          <a:lstStyle/>
          <a:p>
            <a:r>
              <a:rPr lang="en-US" dirty="0"/>
              <a:t>Arose from a class action alleging deficiencies in Georgia’s provision of behavioral health and developmental disabilities services to individuals with hearing loss</a:t>
            </a:r>
          </a:p>
          <a:p>
            <a:r>
              <a:rPr lang="en-US" dirty="0"/>
              <a:t>Consent order issued in October 2014</a:t>
            </a:r>
          </a:p>
          <a:p>
            <a:r>
              <a:rPr lang="en-US" dirty="0"/>
              <a:t>For MH services, provisions of the order apply only to individuals receiving outpatient non-crisis group, family, and individual therapy services</a:t>
            </a:r>
          </a:p>
          <a:p>
            <a:r>
              <a:rPr lang="en-US" dirty="0"/>
              <a:t>For DD services, provisions of the order apply only to COMP-funded individuals</a:t>
            </a:r>
          </a:p>
        </p:txBody>
      </p:sp>
    </p:spTree>
    <p:extLst>
      <p:ext uri="{BB962C8B-B14F-4D97-AF65-F5344CB8AC3E}">
        <p14:creationId xmlns:p14="http://schemas.microsoft.com/office/powerpoint/2010/main" val="12565379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Belton Order Definitions</a:t>
            </a:r>
          </a:p>
        </p:txBody>
      </p:sp>
      <p:sp>
        <p:nvSpPr>
          <p:cNvPr id="3" name="Content Placeholder 2"/>
          <p:cNvSpPr>
            <a:spLocks noGrp="1"/>
          </p:cNvSpPr>
          <p:nvPr>
            <p:ph sz="quarter" idx="1"/>
          </p:nvPr>
        </p:nvSpPr>
        <p:spPr/>
        <p:txBody>
          <a:bodyPr>
            <a:noAutofit/>
          </a:bodyPr>
          <a:lstStyle/>
          <a:p>
            <a:pPr marL="0" indent="0">
              <a:buNone/>
            </a:pPr>
            <a:r>
              <a:rPr lang="en-US" sz="2000" i="1" dirty="0">
                <a:solidFill>
                  <a:srgbClr val="3D58A7"/>
                </a:solidFill>
              </a:rPr>
              <a:t>Deaf individual – </a:t>
            </a:r>
            <a:r>
              <a:rPr lang="en-US" sz="2000" dirty="0">
                <a:solidFill>
                  <a:srgbClr val="3D58A7"/>
                </a:solidFill>
              </a:rPr>
              <a:t>Any individual whose hearing is totally impaired or whose hearing is so seriously impaired as to prohibit the individual from understanding oral communications spoken in a normal conversational tone.  This can be a self-identified classification regardless of the severity of the hearing loss or mode of manual communication preferred.</a:t>
            </a:r>
          </a:p>
          <a:p>
            <a:pPr marL="274320" lvl="1" indent="0">
              <a:buNone/>
            </a:pPr>
            <a:endParaRPr lang="en-US" sz="2000" dirty="0">
              <a:solidFill>
                <a:srgbClr val="3D58A7"/>
              </a:solidFill>
            </a:endParaRPr>
          </a:p>
          <a:p>
            <a:pPr marL="0" indent="0">
              <a:buNone/>
            </a:pPr>
            <a:r>
              <a:rPr lang="en-US" sz="2000" i="1" dirty="0"/>
              <a:t>Qualified Interpreter</a:t>
            </a:r>
            <a:r>
              <a:rPr lang="en-US" sz="2000" dirty="0"/>
              <a:t> – An interpreter who has:</a:t>
            </a:r>
          </a:p>
          <a:p>
            <a:pPr marL="0" indent="0">
              <a:buNone/>
            </a:pPr>
            <a:r>
              <a:rPr lang="en-US" sz="2000" dirty="0"/>
              <a:t>	1. A current national certification as a sign language interpreter as awarded or 	honored by the Registry of Interpreters for the Deaf, Inc.;</a:t>
            </a:r>
          </a:p>
          <a:p>
            <a:pPr marL="0" indent="0">
              <a:buNone/>
            </a:pPr>
            <a:r>
              <a:rPr lang="en-US" sz="2000" dirty="0"/>
              <a:t>	2. Attended at least forty (40) hours of mental health interpreter training 	administered by a state-operated agency or a nationally recognized mental health 	interpreter training program; and</a:t>
            </a:r>
          </a:p>
          <a:p>
            <a:pPr marL="0" indent="0">
              <a:buNone/>
            </a:pPr>
            <a:r>
              <a:rPr lang="en-US" sz="2000" dirty="0"/>
              <a:t>	3. Verification of participating in at least forty (40) hours of a practicum as approved 	by DBHDD's Deaf Services office.</a:t>
            </a:r>
          </a:p>
          <a:p>
            <a:pPr marL="274320" lvl="1" indent="0">
              <a:buNone/>
            </a:pPr>
            <a:endParaRPr lang="en-US" sz="2000" dirty="0">
              <a:solidFill>
                <a:srgbClr val="3D58A7"/>
              </a:solidFill>
            </a:endParaRPr>
          </a:p>
        </p:txBody>
      </p:sp>
    </p:spTree>
    <p:extLst>
      <p:ext uri="{BB962C8B-B14F-4D97-AF65-F5344CB8AC3E}">
        <p14:creationId xmlns:p14="http://schemas.microsoft.com/office/powerpoint/2010/main" val="2467455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MH services for deaf individuals</a:t>
            </a:r>
          </a:p>
        </p:txBody>
      </p:sp>
      <p:sp>
        <p:nvSpPr>
          <p:cNvPr id="3" name="Content Placeholder 2"/>
          <p:cNvSpPr>
            <a:spLocks noGrp="1"/>
          </p:cNvSpPr>
          <p:nvPr>
            <p:ph sz="quarter" idx="1"/>
          </p:nvPr>
        </p:nvSpPr>
        <p:spPr>
          <a:xfrm>
            <a:off x="669303" y="1470768"/>
            <a:ext cx="10684497" cy="4706195"/>
          </a:xfrm>
        </p:spPr>
        <p:txBody>
          <a:bodyPr>
            <a:normAutofit fontScale="92500" lnSpcReduction="10000"/>
          </a:bodyPr>
          <a:lstStyle/>
          <a:p>
            <a:pPr lvl="1">
              <a:lnSpc>
                <a:spcPct val="110000"/>
              </a:lnSpc>
            </a:pPr>
            <a:r>
              <a:rPr lang="en-US" sz="2800" dirty="0"/>
              <a:t>Communication Assessments are provided for individuals who may be “deaf individuals” as defined by the </a:t>
            </a:r>
            <a:r>
              <a:rPr lang="en-US" sz="2800" dirty="0">
                <a:solidFill>
                  <a:schemeClr val="tx1"/>
                </a:solidFill>
              </a:rPr>
              <a:t>order in connection with their entering non-crisis services</a:t>
            </a:r>
          </a:p>
          <a:p>
            <a:pPr lvl="1">
              <a:lnSpc>
                <a:spcPct val="110000"/>
              </a:lnSpc>
            </a:pPr>
            <a:r>
              <a:rPr lang="en-US" sz="2800" dirty="0"/>
              <a:t>Qualified Interpreters are available in CSB services</a:t>
            </a:r>
          </a:p>
          <a:p>
            <a:pPr lvl="1">
              <a:lnSpc>
                <a:spcPct val="110000"/>
              </a:lnSpc>
            </a:pPr>
            <a:r>
              <a:rPr lang="en-US" sz="2800" dirty="0"/>
              <a:t>“Designated Providers” (DPs) are available to provide services for “deaf individuals” in non-crisis outpatient MH therapy services.</a:t>
            </a:r>
          </a:p>
          <a:p>
            <a:pPr lvl="1">
              <a:lnSpc>
                <a:spcPct val="110000"/>
              </a:lnSpc>
            </a:pPr>
            <a:r>
              <a:rPr lang="en-US" sz="2800" dirty="0"/>
              <a:t>ASL-fluent therapists or counselors provide non-crisis related outpatient therapy or counseling services and/or case management services to D/MI Class Members. Services may be provided through telemedicine if in accordance with the individual’s preference.</a:t>
            </a:r>
          </a:p>
          <a:p>
            <a:pPr lvl="1"/>
            <a:endParaRPr lang="en-US" dirty="0"/>
          </a:p>
        </p:txBody>
      </p:sp>
    </p:spTree>
    <p:extLst>
      <p:ext uri="{BB962C8B-B14F-4D97-AF65-F5344CB8AC3E}">
        <p14:creationId xmlns:p14="http://schemas.microsoft.com/office/powerpoint/2010/main" val="4240102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IDD services for deaf individuals</a:t>
            </a:r>
          </a:p>
        </p:txBody>
      </p:sp>
      <p:sp>
        <p:nvSpPr>
          <p:cNvPr id="3" name="Content Placeholder 2"/>
          <p:cNvSpPr>
            <a:spLocks noGrp="1"/>
          </p:cNvSpPr>
          <p:nvPr>
            <p:ph sz="quarter" idx="1"/>
          </p:nvPr>
        </p:nvSpPr>
        <p:spPr/>
        <p:txBody>
          <a:bodyPr>
            <a:normAutofit fontScale="85000" lnSpcReduction="10000"/>
          </a:bodyPr>
          <a:lstStyle/>
          <a:p>
            <a:pPr marL="514350" indent="-514350">
              <a:buAutoNum type="arabicPeriod"/>
            </a:pPr>
            <a:r>
              <a:rPr lang="en-US" sz="3400" dirty="0">
                <a:solidFill>
                  <a:schemeClr val="tx1"/>
                </a:solidFill>
              </a:rPr>
              <a:t>Communication assessments are completed for Deaf Class Members already awarded funding for COMP services.</a:t>
            </a:r>
          </a:p>
          <a:p>
            <a:pPr marL="514350" indent="-514350">
              <a:buAutoNum type="arabicPeriod"/>
            </a:pPr>
            <a:r>
              <a:rPr lang="en-US" sz="3400" dirty="0">
                <a:solidFill>
                  <a:schemeClr val="tx1"/>
                </a:solidFill>
              </a:rPr>
              <a:t>The communication assessment results include (but are not limited to):</a:t>
            </a:r>
          </a:p>
          <a:p>
            <a:pPr marL="1062990" lvl="2" indent="-514350">
              <a:buFont typeface="+mj-lt"/>
              <a:buAutoNum type="alphaLcParenR"/>
            </a:pPr>
            <a:r>
              <a:rPr lang="en-US" sz="2800" dirty="0">
                <a:solidFill>
                  <a:schemeClr val="tx1"/>
                </a:solidFill>
              </a:rPr>
              <a:t>Determination of any communication limitations;</a:t>
            </a:r>
          </a:p>
          <a:p>
            <a:pPr marL="1062990" lvl="2" indent="-514350">
              <a:buFont typeface="+mj-lt"/>
              <a:buAutoNum type="alphaLcParenR"/>
            </a:pPr>
            <a:r>
              <a:rPr lang="en-US" sz="2800" dirty="0">
                <a:solidFill>
                  <a:schemeClr val="tx1"/>
                </a:solidFill>
              </a:rPr>
              <a:t>Associated reasonable accommodations; and</a:t>
            </a:r>
          </a:p>
          <a:p>
            <a:pPr marL="1062990" lvl="2" indent="-514350">
              <a:buFont typeface="+mj-lt"/>
              <a:buAutoNum type="alphaLcParenR"/>
            </a:pPr>
            <a:r>
              <a:rPr lang="en-US" sz="2800" dirty="0">
                <a:solidFill>
                  <a:schemeClr val="tx1"/>
                </a:solidFill>
              </a:rPr>
              <a:t>Recommendations for type of appropriate and accessible group and host home staffing requirements</a:t>
            </a:r>
            <a:endParaRPr lang="en-US" sz="3400" dirty="0">
              <a:solidFill>
                <a:schemeClr val="tx1"/>
              </a:solidFill>
            </a:endParaRPr>
          </a:p>
          <a:p>
            <a:pPr marL="514350" indent="-514350">
              <a:buAutoNum type="arabicPeriod"/>
            </a:pPr>
            <a:r>
              <a:rPr lang="en-US" sz="3400" dirty="0">
                <a:solidFill>
                  <a:schemeClr val="tx1"/>
                </a:solidFill>
              </a:rPr>
              <a:t>Physical accommodations are implemented.</a:t>
            </a:r>
          </a:p>
          <a:p>
            <a:pPr marL="514350" indent="-514350">
              <a:buAutoNum type="arabicPeriod"/>
            </a:pPr>
            <a:r>
              <a:rPr lang="en-US" sz="3400" dirty="0">
                <a:solidFill>
                  <a:schemeClr val="tx1"/>
                </a:solidFill>
              </a:rPr>
              <a:t>Staff are trained to facilitate better communication with individuals.</a:t>
            </a:r>
          </a:p>
          <a:p>
            <a:pPr marL="1062990" lvl="2" indent="-514350">
              <a:buFont typeface="+mj-lt"/>
              <a:buAutoNum type="alphaLcParenR"/>
            </a:pPr>
            <a:endParaRPr lang="en-US" sz="2800" dirty="0">
              <a:solidFill>
                <a:srgbClr val="3D58A7"/>
              </a:solidFill>
            </a:endParaRPr>
          </a:p>
        </p:txBody>
      </p:sp>
    </p:spTree>
    <p:extLst>
      <p:ext uri="{BB962C8B-B14F-4D97-AF65-F5344CB8AC3E}">
        <p14:creationId xmlns:p14="http://schemas.microsoft.com/office/powerpoint/2010/main" val="652146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3638DC-CE16-4C71-981B-AC7C226136BC}"/>
              </a:ext>
            </a:extLst>
          </p:cNvPr>
          <p:cNvSpPr>
            <a:spLocks noGrp="1"/>
          </p:cNvSpPr>
          <p:nvPr>
            <p:ph type="title"/>
          </p:nvPr>
        </p:nvSpPr>
        <p:spPr/>
        <p:txBody>
          <a:bodyPr/>
          <a:lstStyle/>
          <a:p>
            <a:r>
              <a:rPr lang="en-US" dirty="0"/>
              <a:t>Deaf Services</a:t>
            </a:r>
          </a:p>
        </p:txBody>
      </p:sp>
      <p:sp>
        <p:nvSpPr>
          <p:cNvPr id="3" name="Content Placeholder 2">
            <a:extLst>
              <a:ext uri="{FF2B5EF4-FFF2-40B4-BE49-F238E27FC236}">
                <a16:creationId xmlns:a16="http://schemas.microsoft.com/office/drawing/2014/main" xmlns="" id="{42052773-9A6C-4DF7-81AB-AB6C6AD22AC7}"/>
              </a:ext>
            </a:extLst>
          </p:cNvPr>
          <p:cNvSpPr>
            <a:spLocks noGrp="1"/>
          </p:cNvSpPr>
          <p:nvPr>
            <p:ph sz="quarter" idx="1"/>
          </p:nvPr>
        </p:nvSpPr>
        <p:spPr/>
        <p:txBody>
          <a:bodyPr/>
          <a:lstStyle/>
          <a:p>
            <a:r>
              <a:rPr lang="en-US" dirty="0"/>
              <a:t>Office of Deaf Services established and staffed</a:t>
            </a:r>
          </a:p>
          <a:p>
            <a:r>
              <a:rPr lang="en-US" dirty="0"/>
              <a:t>ASL training for providers and their staff</a:t>
            </a:r>
          </a:p>
          <a:p>
            <a:r>
              <a:rPr lang="en-US" dirty="0"/>
              <a:t>Mandatory provider trainings on how to provide access and effectively support deaf individuals</a:t>
            </a:r>
          </a:p>
          <a:p>
            <a:r>
              <a:rPr lang="en-US" dirty="0"/>
              <a:t>Outreach to deaf community to share information regarding available services</a:t>
            </a:r>
          </a:p>
          <a:p>
            <a:endParaRPr lang="en-US" dirty="0"/>
          </a:p>
        </p:txBody>
      </p:sp>
    </p:spTree>
    <p:extLst>
      <p:ext uri="{BB962C8B-B14F-4D97-AF65-F5344CB8AC3E}">
        <p14:creationId xmlns:p14="http://schemas.microsoft.com/office/powerpoint/2010/main" val="2067899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10682029" cy="2852737"/>
          </a:xfrm>
        </p:spPr>
        <p:txBody>
          <a:bodyPr>
            <a:normAutofit fontScale="90000"/>
          </a:bodyPr>
          <a:lstStyle/>
          <a:p>
            <a:r>
              <a:rPr lang="en-US" sz="6000" dirty="0">
                <a:solidFill>
                  <a:schemeClr val="accent4"/>
                </a:solidFill>
              </a:rPr>
              <a:t>Children’s Mental Health</a:t>
            </a:r>
            <a:br>
              <a:rPr lang="en-US" sz="6000" dirty="0">
                <a:solidFill>
                  <a:schemeClr val="accent4"/>
                </a:solidFill>
              </a:rPr>
            </a:br>
            <a:r>
              <a:rPr lang="en-US" sz="6000" dirty="0">
                <a:solidFill>
                  <a:schemeClr val="accent4"/>
                </a:solidFill>
              </a:rPr>
              <a:t/>
            </a:r>
            <a:br>
              <a:rPr lang="en-US" sz="6000" dirty="0">
                <a:solidFill>
                  <a:schemeClr val="accent4"/>
                </a:solidFill>
              </a:rPr>
            </a:br>
            <a:r>
              <a:rPr lang="en-US" sz="4800" dirty="0">
                <a:solidFill>
                  <a:schemeClr val="accent4"/>
                </a:solidFill>
              </a:rPr>
              <a:t>Danté McKay</a:t>
            </a:r>
            <a:br>
              <a:rPr lang="en-US" sz="4800" dirty="0">
                <a:solidFill>
                  <a:schemeClr val="accent4"/>
                </a:solidFill>
              </a:rPr>
            </a:br>
            <a:r>
              <a:rPr lang="en-US" sz="4800" dirty="0">
                <a:solidFill>
                  <a:schemeClr val="accent4"/>
                </a:solidFill>
              </a:rPr>
              <a:t>Director</a:t>
            </a:r>
            <a:br>
              <a:rPr lang="en-US" sz="4800" dirty="0">
                <a:solidFill>
                  <a:schemeClr val="accent4"/>
                </a:solidFill>
              </a:rPr>
            </a:br>
            <a:r>
              <a:rPr lang="en-US" sz="4800" dirty="0">
                <a:solidFill>
                  <a:schemeClr val="accent4"/>
                </a:solidFill>
              </a:rPr>
              <a:t>Office of Children, Young Adults, and Families</a:t>
            </a:r>
            <a:endParaRPr lang="en-US" sz="6000" dirty="0">
              <a:solidFill>
                <a:schemeClr val="accent4"/>
              </a:solidFill>
            </a:endParaRPr>
          </a:p>
        </p:txBody>
      </p:sp>
    </p:spTree>
    <p:extLst>
      <p:ext uri="{BB962C8B-B14F-4D97-AF65-F5344CB8AC3E}">
        <p14:creationId xmlns:p14="http://schemas.microsoft.com/office/powerpoint/2010/main" val="25207524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42900" y="145205"/>
            <a:ext cx="11410950" cy="1325563"/>
          </a:xfrm>
        </p:spPr>
        <p:txBody>
          <a:bodyPr>
            <a:normAutofit/>
          </a:bodyPr>
          <a:lstStyle/>
          <a:p>
            <a:pPr algn="ctr"/>
            <a:r>
              <a:rPr lang="en-US" sz="2800" dirty="0"/>
              <a:t>Public System Service Array for Children, Young Adults, and Families</a:t>
            </a:r>
          </a:p>
        </p:txBody>
      </p:sp>
      <p:pic>
        <p:nvPicPr>
          <p:cNvPr id="13" name="Picture 12"/>
          <p:cNvPicPr>
            <a:picLocks noChangeAspect="1"/>
          </p:cNvPicPr>
          <p:nvPr/>
        </p:nvPicPr>
        <p:blipFill>
          <a:blip r:embed="rId3"/>
          <a:stretch>
            <a:fillRect/>
          </a:stretch>
        </p:blipFill>
        <p:spPr>
          <a:xfrm>
            <a:off x="1885950" y="2143125"/>
            <a:ext cx="8392240" cy="4045916"/>
          </a:xfrm>
          <a:prstGeom prst="rect">
            <a:avLst/>
          </a:prstGeom>
        </p:spPr>
      </p:pic>
      <p:sp>
        <p:nvSpPr>
          <p:cNvPr id="14" name="Content Placeholder 2"/>
          <p:cNvSpPr>
            <a:spLocks noGrp="1"/>
          </p:cNvSpPr>
          <p:nvPr>
            <p:ph idx="1"/>
          </p:nvPr>
        </p:nvSpPr>
        <p:spPr>
          <a:xfrm>
            <a:off x="1971675" y="1543050"/>
            <a:ext cx="8229600" cy="685800"/>
          </a:xfrm>
        </p:spPr>
        <p:txBody>
          <a:bodyPr>
            <a:normAutofit/>
          </a:bodyPr>
          <a:lstStyle/>
          <a:p>
            <a:pPr marL="0" indent="0" algn="ctr">
              <a:buNone/>
            </a:pPr>
            <a:r>
              <a:rPr lang="en-US" sz="2400" dirty="0">
                <a:ea typeface="+mj-ea"/>
                <a:cs typeface="+mj-cs"/>
              </a:rPr>
              <a:t>Services Supported by DBHDD and DCH</a:t>
            </a:r>
          </a:p>
        </p:txBody>
      </p:sp>
    </p:spTree>
    <p:extLst>
      <p:ext uri="{BB962C8B-B14F-4D97-AF65-F5344CB8AC3E}">
        <p14:creationId xmlns:p14="http://schemas.microsoft.com/office/powerpoint/2010/main" val="2045426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177447"/>
            <a:ext cx="12192000" cy="568055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Arial" charset="0"/>
            </a:endParaRPr>
          </a:p>
        </p:txBody>
      </p:sp>
      <p:sp>
        <p:nvSpPr>
          <p:cNvPr id="2" name="Content Placeholder 1"/>
          <p:cNvSpPr>
            <a:spLocks noGrp="1"/>
          </p:cNvSpPr>
          <p:nvPr>
            <p:ph sz="half" idx="2"/>
          </p:nvPr>
        </p:nvSpPr>
        <p:spPr>
          <a:xfrm>
            <a:off x="6375400" y="1752722"/>
            <a:ext cx="4978400" cy="4351338"/>
          </a:xfrm>
        </p:spPr>
        <p:txBody>
          <a:bodyPr>
            <a:normAutofit/>
          </a:bodyPr>
          <a:lstStyle/>
          <a:p>
            <a:pPr marL="0" indent="0">
              <a:lnSpc>
                <a:spcPct val="100000"/>
              </a:lnSpc>
              <a:spcAft>
                <a:spcPts val="1800"/>
              </a:spcAft>
              <a:buNone/>
            </a:pPr>
            <a:r>
              <a:rPr lang="en-US" sz="3200" dirty="0">
                <a:solidFill>
                  <a:schemeClr val="bg1"/>
                </a:solidFill>
              </a:rPr>
              <a:t>Commissioner’s Report</a:t>
            </a:r>
          </a:p>
          <a:p>
            <a:pPr marL="0" indent="0">
              <a:lnSpc>
                <a:spcPct val="100000"/>
              </a:lnSpc>
              <a:spcAft>
                <a:spcPts val="1800"/>
              </a:spcAft>
              <a:buNone/>
            </a:pPr>
            <a:r>
              <a:rPr lang="en-US" sz="3200" dirty="0">
                <a:solidFill>
                  <a:schemeClr val="bg1"/>
                </a:solidFill>
              </a:rPr>
              <a:t>Chair’s Report</a:t>
            </a:r>
          </a:p>
          <a:p>
            <a:pPr marL="0" indent="0">
              <a:lnSpc>
                <a:spcPct val="100000"/>
              </a:lnSpc>
              <a:spcAft>
                <a:spcPts val="1800"/>
              </a:spcAft>
              <a:buNone/>
            </a:pPr>
            <a:r>
              <a:rPr lang="en-US" sz="3200" dirty="0">
                <a:solidFill>
                  <a:schemeClr val="bg1"/>
                </a:solidFill>
              </a:rPr>
              <a:t>Public Comment</a:t>
            </a:r>
          </a:p>
          <a:p>
            <a:pPr marL="0" indent="0">
              <a:lnSpc>
                <a:spcPct val="100000"/>
              </a:lnSpc>
              <a:spcAft>
                <a:spcPts val="1800"/>
              </a:spcAft>
              <a:buNone/>
            </a:pPr>
            <a:r>
              <a:rPr lang="en-US" sz="3200" dirty="0">
                <a:solidFill>
                  <a:schemeClr val="bg1"/>
                </a:solidFill>
              </a:rPr>
              <a:t>Next Meeting Date</a:t>
            </a:r>
          </a:p>
          <a:p>
            <a:pPr marL="0" indent="0">
              <a:lnSpc>
                <a:spcPct val="100000"/>
              </a:lnSpc>
              <a:spcAft>
                <a:spcPts val="1800"/>
              </a:spcAft>
              <a:buNone/>
            </a:pPr>
            <a:endParaRPr lang="en-US" sz="3200" dirty="0">
              <a:solidFill>
                <a:schemeClr val="bg1"/>
              </a:solidFill>
            </a:endParaRPr>
          </a:p>
        </p:txBody>
      </p:sp>
      <p:sp>
        <p:nvSpPr>
          <p:cNvPr id="20" name="Content Placeholder 19"/>
          <p:cNvSpPr>
            <a:spLocks noGrp="1"/>
          </p:cNvSpPr>
          <p:nvPr>
            <p:ph sz="half" idx="1"/>
          </p:nvPr>
        </p:nvSpPr>
        <p:spPr>
          <a:xfrm>
            <a:off x="838200" y="1752722"/>
            <a:ext cx="4699000" cy="5188404"/>
          </a:xfrm>
        </p:spPr>
        <p:txBody>
          <a:bodyPr>
            <a:noAutofit/>
          </a:bodyPr>
          <a:lstStyle/>
          <a:p>
            <a:pPr marL="0" indent="0">
              <a:lnSpc>
                <a:spcPct val="100000"/>
              </a:lnSpc>
              <a:spcAft>
                <a:spcPts val="1800"/>
              </a:spcAft>
              <a:buNone/>
            </a:pPr>
            <a:r>
              <a:rPr lang="en-US" sz="3200" dirty="0">
                <a:solidFill>
                  <a:schemeClr val="bg1"/>
                </a:solidFill>
              </a:rPr>
              <a:t>Call to Order</a:t>
            </a:r>
          </a:p>
          <a:p>
            <a:pPr marL="0" indent="0">
              <a:lnSpc>
                <a:spcPct val="100000"/>
              </a:lnSpc>
              <a:spcAft>
                <a:spcPts val="1800"/>
              </a:spcAft>
              <a:buNone/>
            </a:pPr>
            <a:r>
              <a:rPr lang="en-US" sz="3200" dirty="0">
                <a:solidFill>
                  <a:schemeClr val="bg1"/>
                </a:solidFill>
              </a:rPr>
              <a:t>Recovery Speaker</a:t>
            </a:r>
          </a:p>
          <a:p>
            <a:pPr marL="0" indent="0">
              <a:lnSpc>
                <a:spcPct val="100000"/>
              </a:lnSpc>
              <a:spcAft>
                <a:spcPts val="1800"/>
              </a:spcAft>
              <a:buNone/>
            </a:pPr>
            <a:r>
              <a:rPr lang="en-US" sz="3200" dirty="0">
                <a:solidFill>
                  <a:schemeClr val="bg1"/>
                </a:solidFill>
              </a:rPr>
              <a:t>Action Items</a:t>
            </a:r>
            <a:br>
              <a:rPr lang="en-US" sz="3200" dirty="0">
                <a:solidFill>
                  <a:schemeClr val="bg1"/>
                </a:solidFill>
              </a:rPr>
            </a:br>
            <a:r>
              <a:rPr lang="en-US" sz="3200" dirty="0">
                <a:solidFill>
                  <a:schemeClr val="bg1"/>
                </a:solidFill>
              </a:rPr>
              <a:t>   Approval of Minutes</a:t>
            </a:r>
            <a:br>
              <a:rPr lang="en-US" sz="3200" dirty="0">
                <a:solidFill>
                  <a:schemeClr val="bg1"/>
                </a:solidFill>
              </a:rPr>
            </a:br>
            <a:r>
              <a:rPr lang="en-US" sz="3200" dirty="0">
                <a:solidFill>
                  <a:schemeClr val="bg1"/>
                </a:solidFill>
              </a:rPr>
              <a:t>   Board Resolution</a:t>
            </a:r>
          </a:p>
          <a:p>
            <a:pPr marL="0" indent="0">
              <a:lnSpc>
                <a:spcPct val="100000"/>
              </a:lnSpc>
              <a:spcAft>
                <a:spcPts val="1800"/>
              </a:spcAft>
              <a:buNone/>
            </a:pPr>
            <a:r>
              <a:rPr lang="en-US" sz="3200" dirty="0">
                <a:solidFill>
                  <a:schemeClr val="bg1"/>
                </a:solidFill>
              </a:rPr>
              <a:t>Commissioner’s Report</a:t>
            </a:r>
          </a:p>
        </p:txBody>
      </p:sp>
      <p:sp>
        <p:nvSpPr>
          <p:cNvPr id="19" name="Title 18"/>
          <p:cNvSpPr>
            <a:spLocks noGrp="1"/>
          </p:cNvSpPr>
          <p:nvPr>
            <p:ph type="title"/>
          </p:nvPr>
        </p:nvSpPr>
        <p:spPr>
          <a:xfrm>
            <a:off x="838200" y="195080"/>
            <a:ext cx="10896600" cy="1325563"/>
          </a:xfrm>
        </p:spPr>
        <p:txBody>
          <a:bodyPr/>
          <a:lstStyle/>
          <a:p>
            <a:r>
              <a:rPr lang="en-US" dirty="0"/>
              <a:t>Agenda </a:t>
            </a:r>
          </a:p>
        </p:txBody>
      </p:sp>
      <p:cxnSp>
        <p:nvCxnSpPr>
          <p:cNvPr id="5" name="Straight Connector 4"/>
          <p:cNvCxnSpPr/>
          <p:nvPr/>
        </p:nvCxnSpPr>
        <p:spPr>
          <a:xfrm>
            <a:off x="5896494" y="1752722"/>
            <a:ext cx="0" cy="4549775"/>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3" name="Straight Connector 2"/>
          <p:cNvCxnSpPr/>
          <p:nvPr/>
        </p:nvCxnSpPr>
        <p:spPr>
          <a:xfrm>
            <a:off x="838200" y="2494107"/>
            <a:ext cx="43561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838200" y="3299576"/>
            <a:ext cx="43561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375400" y="2490124"/>
            <a:ext cx="43561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838200" y="5117119"/>
            <a:ext cx="43561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838200" y="5960688"/>
            <a:ext cx="43561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6375400" y="3309101"/>
            <a:ext cx="43561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375400" y="4188461"/>
            <a:ext cx="43561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6375400" y="5022794"/>
            <a:ext cx="43561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896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Service Array</a:t>
            </a:r>
          </a:p>
        </p:txBody>
      </p:sp>
      <p:sp>
        <p:nvSpPr>
          <p:cNvPr id="3" name="Content Placeholder 2"/>
          <p:cNvSpPr>
            <a:spLocks noGrp="1"/>
          </p:cNvSpPr>
          <p:nvPr>
            <p:ph idx="1"/>
          </p:nvPr>
        </p:nvSpPr>
        <p:spPr/>
        <p:txBody>
          <a:bodyPr/>
          <a:lstStyle/>
          <a:p>
            <a:pPr marL="0" indent="0">
              <a:buNone/>
            </a:pPr>
            <a:r>
              <a:rPr lang="en-US" dirty="0"/>
              <a:t>Prevention/Early Intervention</a:t>
            </a:r>
          </a:p>
          <a:p>
            <a:pPr lvl="1"/>
            <a:r>
              <a:rPr lang="en-US" dirty="0"/>
              <a:t>Project LAUNCH</a:t>
            </a:r>
          </a:p>
          <a:p>
            <a:pPr marL="0" indent="0">
              <a:buNone/>
            </a:pPr>
            <a:endParaRPr lang="en-US" dirty="0"/>
          </a:p>
          <a:p>
            <a:pPr marL="0" indent="0">
              <a:buNone/>
            </a:pPr>
            <a:r>
              <a:rPr lang="en-US" dirty="0"/>
              <a:t>Early Intervention</a:t>
            </a:r>
          </a:p>
          <a:p>
            <a:pPr lvl="1"/>
            <a:r>
              <a:rPr lang="en-US" dirty="0"/>
              <a:t>Community Innovation Program </a:t>
            </a:r>
          </a:p>
          <a:p>
            <a:pPr marL="0" indent="0">
              <a:buNone/>
            </a:pPr>
            <a:endParaRPr lang="en-US" dirty="0"/>
          </a:p>
          <a:p>
            <a:pPr marL="0" indent="0">
              <a:buNone/>
            </a:pPr>
            <a:r>
              <a:rPr lang="en-US" dirty="0"/>
              <a:t>Early Intervention/Intervention</a:t>
            </a:r>
          </a:p>
          <a:p>
            <a:pPr lvl="1"/>
            <a:r>
              <a:rPr lang="en-US" dirty="0"/>
              <a:t>Georgia Apex Program</a:t>
            </a:r>
          </a:p>
          <a:p>
            <a:pPr lvl="1"/>
            <a:r>
              <a:rPr lang="en-US" dirty="0"/>
              <a:t>Mental Health Clubhouses</a:t>
            </a:r>
          </a:p>
        </p:txBody>
      </p:sp>
    </p:spTree>
    <p:extLst>
      <p:ext uri="{BB962C8B-B14F-4D97-AF65-F5344CB8AC3E}">
        <p14:creationId xmlns:p14="http://schemas.microsoft.com/office/powerpoint/2010/main" val="31627890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Service Array</a:t>
            </a:r>
          </a:p>
        </p:txBody>
      </p:sp>
      <p:sp>
        <p:nvSpPr>
          <p:cNvPr id="3" name="Content Placeholder 2"/>
          <p:cNvSpPr>
            <a:spLocks noGrp="1"/>
          </p:cNvSpPr>
          <p:nvPr>
            <p:ph idx="1"/>
          </p:nvPr>
        </p:nvSpPr>
        <p:spPr/>
        <p:txBody>
          <a:bodyPr/>
          <a:lstStyle/>
          <a:p>
            <a:pPr marL="0" indent="0">
              <a:buNone/>
            </a:pPr>
            <a:r>
              <a:rPr lang="en-US" dirty="0"/>
              <a:t>Intervention</a:t>
            </a:r>
          </a:p>
          <a:p>
            <a:pPr lvl="1"/>
            <a:r>
              <a:rPr lang="en-US" dirty="0"/>
              <a:t>Emerging Adult Support Services</a:t>
            </a:r>
          </a:p>
          <a:p>
            <a:pPr lvl="1"/>
            <a:r>
              <a:rPr lang="en-US" dirty="0"/>
              <a:t>Local Interagency Planning Teams (LIPT)</a:t>
            </a:r>
          </a:p>
          <a:p>
            <a:pPr lvl="1"/>
            <a:r>
              <a:rPr lang="en-US" dirty="0"/>
              <a:t>System of Care </a:t>
            </a:r>
          </a:p>
          <a:p>
            <a:pPr marL="0" indent="0">
              <a:buNone/>
            </a:pPr>
            <a:endParaRPr lang="en-US" dirty="0"/>
          </a:p>
          <a:p>
            <a:pPr marL="0" indent="0">
              <a:buNone/>
            </a:pPr>
            <a:r>
              <a:rPr lang="en-US" dirty="0"/>
              <a:t>Late Intervention</a:t>
            </a:r>
          </a:p>
          <a:p>
            <a:pPr lvl="1"/>
            <a:r>
              <a:rPr lang="en-US" dirty="0"/>
              <a:t>Crisis Stabilization </a:t>
            </a:r>
          </a:p>
          <a:p>
            <a:pPr lvl="1"/>
            <a:r>
              <a:rPr lang="en-US" dirty="0"/>
              <a:t>High Fidelity Wraparound</a:t>
            </a:r>
          </a:p>
          <a:p>
            <a:pPr lvl="1"/>
            <a:r>
              <a:rPr lang="en-US" dirty="0"/>
              <a:t>Certified Peer Support-Parent and -Youth </a:t>
            </a:r>
          </a:p>
          <a:p>
            <a:pPr lvl="1"/>
            <a:r>
              <a:rPr lang="en-US" dirty="0"/>
              <a:t>Psychiatric Residential Treatment Facilities</a:t>
            </a:r>
          </a:p>
          <a:p>
            <a:pPr marL="0" indent="0">
              <a:buNone/>
            </a:pPr>
            <a:endParaRPr lang="en-US" dirty="0"/>
          </a:p>
        </p:txBody>
      </p:sp>
    </p:spTree>
    <p:extLst>
      <p:ext uri="{BB962C8B-B14F-4D97-AF65-F5344CB8AC3E}">
        <p14:creationId xmlns:p14="http://schemas.microsoft.com/office/powerpoint/2010/main" val="22267498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Service Array</a:t>
            </a:r>
          </a:p>
        </p:txBody>
      </p:sp>
      <p:sp>
        <p:nvSpPr>
          <p:cNvPr id="3" name="Content Placeholder 2"/>
          <p:cNvSpPr>
            <a:spLocks noGrp="1"/>
          </p:cNvSpPr>
          <p:nvPr>
            <p:ph idx="1"/>
          </p:nvPr>
        </p:nvSpPr>
        <p:spPr/>
        <p:txBody>
          <a:bodyPr/>
          <a:lstStyle/>
          <a:p>
            <a:pPr marL="0" indent="0">
              <a:buNone/>
            </a:pPr>
            <a:r>
              <a:rPr lang="en-US" dirty="0"/>
              <a:t>Spans Continuum of Care </a:t>
            </a:r>
          </a:p>
          <a:p>
            <a:pPr lvl="1"/>
            <a:r>
              <a:rPr lang="en-US" dirty="0"/>
              <a:t>Core Benefit Package</a:t>
            </a:r>
          </a:p>
          <a:p>
            <a:pPr lvl="1"/>
            <a:r>
              <a:rPr lang="en-US" dirty="0"/>
              <a:t>Mobile Crisis </a:t>
            </a:r>
          </a:p>
          <a:p>
            <a:pPr lvl="1"/>
            <a:r>
              <a:rPr lang="en-US" dirty="0"/>
              <a:t>Trainings</a:t>
            </a:r>
          </a:p>
          <a:p>
            <a:pPr lvl="1"/>
            <a:r>
              <a:rPr lang="en-US" dirty="0"/>
              <a:t>Center of Excellence for Children’s Behavioral Health</a:t>
            </a:r>
          </a:p>
        </p:txBody>
      </p:sp>
    </p:spTree>
    <p:extLst>
      <p:ext uri="{BB962C8B-B14F-4D97-AF65-F5344CB8AC3E}">
        <p14:creationId xmlns:p14="http://schemas.microsoft.com/office/powerpoint/2010/main" val="3203658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Thank You!</a:t>
            </a:r>
          </a:p>
        </p:txBody>
      </p:sp>
      <p:sp>
        <p:nvSpPr>
          <p:cNvPr id="3" name="Content Placeholder 2"/>
          <p:cNvSpPr>
            <a:spLocks noGrp="1"/>
          </p:cNvSpPr>
          <p:nvPr>
            <p:ph idx="1"/>
          </p:nvPr>
        </p:nvSpPr>
        <p:spPr/>
        <p:txBody>
          <a:bodyPr anchor="ctr"/>
          <a:lstStyle/>
          <a:p>
            <a:pPr marL="0" indent="0">
              <a:spcBef>
                <a:spcPts val="600"/>
              </a:spcBef>
              <a:buNone/>
            </a:pPr>
            <a:r>
              <a:rPr lang="en-US" b="1" dirty="0"/>
              <a:t>Danté T. McKay, JD, MPA</a:t>
            </a:r>
          </a:p>
          <a:p>
            <a:pPr marL="0" indent="0">
              <a:spcBef>
                <a:spcPts val="600"/>
              </a:spcBef>
              <a:buNone/>
            </a:pPr>
            <a:r>
              <a:rPr lang="en-US" dirty="0"/>
              <a:t>Director, Office of Children, Young Adults, and Families</a:t>
            </a:r>
          </a:p>
          <a:p>
            <a:pPr marL="0" indent="0">
              <a:spcBef>
                <a:spcPts val="600"/>
              </a:spcBef>
              <a:buNone/>
            </a:pPr>
            <a:r>
              <a:rPr lang="en-US" dirty="0"/>
              <a:t>Behavioral Health Division </a:t>
            </a:r>
          </a:p>
          <a:p>
            <a:pPr marL="0" indent="0">
              <a:spcBef>
                <a:spcPts val="600"/>
              </a:spcBef>
              <a:buNone/>
            </a:pPr>
            <a:r>
              <a:rPr lang="en-US" dirty="0"/>
              <a:t>Department of Behavioral Health and Developmental Disabilities</a:t>
            </a:r>
          </a:p>
          <a:p>
            <a:pPr marL="0" indent="0">
              <a:spcBef>
                <a:spcPts val="600"/>
              </a:spcBef>
              <a:buNone/>
            </a:pPr>
            <a:r>
              <a:rPr lang="en-US" dirty="0">
                <a:solidFill>
                  <a:schemeClr val="bg1">
                    <a:lumMod val="50000"/>
                  </a:schemeClr>
                </a:solidFill>
                <a:hlinkClick r:id="rId2"/>
              </a:rPr>
              <a:t>dante.mckay@dbhdd.ga.gov</a:t>
            </a:r>
            <a:r>
              <a:rPr lang="en-US" dirty="0">
                <a:solidFill>
                  <a:schemeClr val="bg1">
                    <a:lumMod val="50000"/>
                  </a:schemeClr>
                </a:solidFill>
              </a:rPr>
              <a:t>  </a:t>
            </a:r>
          </a:p>
        </p:txBody>
      </p:sp>
    </p:spTree>
    <p:extLst>
      <p:ext uri="{BB962C8B-B14F-4D97-AF65-F5344CB8AC3E}">
        <p14:creationId xmlns:p14="http://schemas.microsoft.com/office/powerpoint/2010/main" val="32236721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10967779" cy="2852737"/>
          </a:xfrm>
        </p:spPr>
        <p:txBody>
          <a:bodyPr>
            <a:normAutofit fontScale="90000"/>
          </a:bodyPr>
          <a:lstStyle/>
          <a:p>
            <a:r>
              <a:rPr lang="en-US" sz="6000" dirty="0">
                <a:solidFill>
                  <a:schemeClr val="accent4"/>
                </a:solidFill>
              </a:rPr>
              <a:t>Recommendations of the Multi-Agency State Autism Collaborative</a:t>
            </a:r>
            <a:br>
              <a:rPr lang="en-US" sz="6000" dirty="0">
                <a:solidFill>
                  <a:schemeClr val="accent4"/>
                </a:solidFill>
              </a:rPr>
            </a:br>
            <a:r>
              <a:rPr lang="en-US" sz="6000" dirty="0">
                <a:solidFill>
                  <a:schemeClr val="accent4"/>
                </a:solidFill>
              </a:rPr>
              <a:t/>
            </a:r>
            <a:br>
              <a:rPr lang="en-US" sz="6000" dirty="0">
                <a:solidFill>
                  <a:schemeClr val="accent4"/>
                </a:solidFill>
              </a:rPr>
            </a:br>
            <a:r>
              <a:rPr lang="en-US" sz="4800" dirty="0">
                <a:solidFill>
                  <a:schemeClr val="accent4"/>
                </a:solidFill>
              </a:rPr>
              <a:t>Wendy Tiegreen</a:t>
            </a:r>
            <a:br>
              <a:rPr lang="en-US" sz="4800" dirty="0">
                <a:solidFill>
                  <a:schemeClr val="accent4"/>
                </a:solidFill>
              </a:rPr>
            </a:br>
            <a:r>
              <a:rPr lang="en-US" sz="4800" dirty="0">
                <a:solidFill>
                  <a:schemeClr val="accent4"/>
                </a:solidFill>
              </a:rPr>
              <a:t>Director</a:t>
            </a:r>
            <a:br>
              <a:rPr lang="en-US" sz="4800" dirty="0">
                <a:solidFill>
                  <a:schemeClr val="accent4"/>
                </a:solidFill>
              </a:rPr>
            </a:br>
            <a:r>
              <a:rPr lang="en-US" sz="4800" dirty="0">
                <a:solidFill>
                  <a:schemeClr val="accent4"/>
                </a:solidFill>
              </a:rPr>
              <a:t>Office of Medicaid Services</a:t>
            </a:r>
            <a:endParaRPr lang="en-US" sz="6000" dirty="0">
              <a:solidFill>
                <a:schemeClr val="accent4"/>
              </a:solidFill>
            </a:endParaRPr>
          </a:p>
        </p:txBody>
      </p:sp>
    </p:spTree>
    <p:extLst>
      <p:ext uri="{BB962C8B-B14F-4D97-AF65-F5344CB8AC3E}">
        <p14:creationId xmlns:p14="http://schemas.microsoft.com/office/powerpoint/2010/main" val="24006055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Autism Spectrum Disorder (ASD)</a:t>
            </a:r>
          </a:p>
        </p:txBody>
      </p:sp>
      <p:sp>
        <p:nvSpPr>
          <p:cNvPr id="3" name="Content Placeholder 2"/>
          <p:cNvSpPr>
            <a:spLocks noGrp="1"/>
          </p:cNvSpPr>
          <p:nvPr>
            <p:ph idx="1"/>
          </p:nvPr>
        </p:nvSpPr>
        <p:spPr>
          <a:xfrm>
            <a:off x="609600" y="1600201"/>
            <a:ext cx="10972800" cy="4756150"/>
          </a:xfrm>
        </p:spPr>
        <p:txBody>
          <a:bodyPr vert="horz" lIns="91440" tIns="45720" rIns="91440" bIns="45720" rtlCol="0" anchor="t">
            <a:normAutofit fontScale="85000" lnSpcReduction="20000"/>
          </a:bodyPr>
          <a:lstStyle/>
          <a:p>
            <a:endParaRPr lang="en-US" sz="2000" dirty="0">
              <a:solidFill>
                <a:srgbClr val="464646"/>
              </a:solidFill>
            </a:endParaRPr>
          </a:p>
          <a:p>
            <a:pPr marL="0" lvl="0" indent="0">
              <a:buFont typeface="Arial"/>
              <a:buNone/>
            </a:pPr>
            <a:r>
              <a:rPr lang="en-US" dirty="0"/>
              <a:t>1:64 children (ages 0 to 21) in Georgia have Autism Spectrum Disorder (ASD)</a:t>
            </a:r>
          </a:p>
          <a:p>
            <a:pPr lvl="1"/>
            <a:r>
              <a:rPr lang="en-US" sz="2800" dirty="0"/>
              <a:t>1.1 million children younger than 21 years of age in Georgia on Medicaid</a:t>
            </a:r>
          </a:p>
          <a:p>
            <a:pPr lvl="2"/>
            <a:r>
              <a:rPr lang="en-US" sz="2800" dirty="0"/>
              <a:t>Estimated 17,000 children with autism enrolled in Georgia Medicaid </a:t>
            </a:r>
          </a:p>
          <a:p>
            <a:pPr marL="914400" lvl="2" indent="0">
              <a:buFont typeface="Arial"/>
              <a:buNone/>
            </a:pPr>
            <a:endParaRPr lang="en-US" sz="2800" dirty="0"/>
          </a:p>
          <a:p>
            <a:pPr marL="0" indent="0">
              <a:buFont typeface="Arial"/>
              <a:buNone/>
            </a:pPr>
            <a:r>
              <a:rPr lang="en-US" dirty="0"/>
              <a:t>Spring 2017: Governor Deal’s Budget Proposal/Legislative Approval</a:t>
            </a:r>
          </a:p>
          <a:p>
            <a:endParaRPr lang="en-US" dirty="0"/>
          </a:p>
          <a:p>
            <a:pPr marL="0" indent="0">
              <a:buFont typeface="Arial"/>
              <a:buNone/>
            </a:pPr>
            <a:r>
              <a:rPr lang="en-US" dirty="0"/>
              <a:t>Initiated Tri-Department Planning Initiative</a:t>
            </a:r>
          </a:p>
          <a:p>
            <a:pPr lvl="1"/>
            <a:r>
              <a:rPr lang="en-US" sz="2800" dirty="0"/>
              <a:t>Department of Behavioral Health &amp; Developmental Disabilities</a:t>
            </a:r>
          </a:p>
          <a:p>
            <a:pPr lvl="1"/>
            <a:r>
              <a:rPr lang="en-US" sz="2800" dirty="0"/>
              <a:t>Department of Community Health</a:t>
            </a:r>
          </a:p>
          <a:p>
            <a:pPr lvl="1"/>
            <a:r>
              <a:rPr lang="en-US" sz="2800" dirty="0"/>
              <a:t>Department of Public Health</a:t>
            </a:r>
          </a:p>
          <a:p>
            <a:pPr lvl="1"/>
            <a:r>
              <a:rPr lang="en-US" sz="2800" dirty="0"/>
              <a:t>Partner Informants include Department of Human Services and Department of Education</a:t>
            </a:r>
            <a:endParaRPr lang="en-US" dirty="0"/>
          </a:p>
          <a:p>
            <a:pPr marL="0" indent="0">
              <a:buNone/>
            </a:pPr>
            <a:endParaRPr lang="en-US" sz="2000" dirty="0">
              <a:solidFill>
                <a:srgbClr val="464646"/>
              </a:solidFill>
            </a:endParaRPr>
          </a:p>
          <a:p>
            <a:pPr marL="457200" lvl="1" indent="0">
              <a:buNone/>
            </a:pPr>
            <a:endParaRPr lang="en-US" sz="2000" dirty="0">
              <a:solidFill>
                <a:srgbClr val="464646"/>
              </a:solidFill>
            </a:endParaRPr>
          </a:p>
          <a:p>
            <a:pPr lvl="1"/>
            <a:endParaRPr lang="en-US" sz="2000" dirty="0">
              <a:solidFill>
                <a:srgbClr val="464646"/>
              </a:solidFill>
            </a:endParaRPr>
          </a:p>
          <a:p>
            <a:pPr lvl="1"/>
            <a:endParaRPr lang="en-US" sz="2000" dirty="0">
              <a:solidFill>
                <a:srgbClr val="464646"/>
              </a:solidFill>
            </a:endParaRPr>
          </a:p>
          <a:p>
            <a:endParaRPr lang="en-US" sz="2000" dirty="0">
              <a:solidFill>
                <a:srgbClr val="464646"/>
              </a:solidFill>
            </a:endParaRPr>
          </a:p>
          <a:p>
            <a:endParaRPr lang="en-US" sz="2000" dirty="0">
              <a:solidFill>
                <a:srgbClr val="464646"/>
              </a:solidFill>
            </a:endParaRPr>
          </a:p>
          <a:p>
            <a:endParaRPr lang="en-US" sz="2000" dirty="0"/>
          </a:p>
        </p:txBody>
      </p:sp>
    </p:spTree>
    <p:extLst>
      <p:ext uri="{BB962C8B-B14F-4D97-AF65-F5344CB8AC3E}">
        <p14:creationId xmlns:p14="http://schemas.microsoft.com/office/powerpoint/2010/main" val="2301271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9792"/>
            <a:ext cx="12186345" cy="751784"/>
          </a:xfrm>
        </p:spPr>
        <p:txBody>
          <a:bodyPr>
            <a:normAutofit/>
          </a:bodyPr>
          <a:lstStyle/>
          <a:p>
            <a:pPr algn="ctr"/>
            <a:r>
              <a:rPr lang="en-US" dirty="0"/>
              <a:t>Current State of Medicaid Autism Services </a:t>
            </a:r>
          </a:p>
        </p:txBody>
      </p:sp>
      <p:grpSp>
        <p:nvGrpSpPr>
          <p:cNvPr id="7" name="Group 6"/>
          <p:cNvGrpSpPr/>
          <p:nvPr/>
        </p:nvGrpSpPr>
        <p:grpSpPr>
          <a:xfrm>
            <a:off x="884680" y="2468816"/>
            <a:ext cx="9734982" cy="3012531"/>
            <a:chOff x="400049" y="3002507"/>
            <a:chExt cx="9734982" cy="3012531"/>
          </a:xfrm>
        </p:grpSpPr>
        <p:pic>
          <p:nvPicPr>
            <p:cNvPr id="23" name="Picture 6" descr="Image result for free clipart door"/>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00049" y="3002507"/>
              <a:ext cx="3238533" cy="3012531"/>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3593221" y="3171314"/>
              <a:ext cx="6541810" cy="2437623"/>
              <a:chOff x="3593221" y="3171314"/>
              <a:chExt cx="6541810" cy="2437623"/>
            </a:xfrm>
          </p:grpSpPr>
          <p:sp>
            <p:nvSpPr>
              <p:cNvPr id="15" name="Freeform 14"/>
              <p:cNvSpPr/>
              <p:nvPr/>
            </p:nvSpPr>
            <p:spPr>
              <a:xfrm rot="10800000" flipV="1">
                <a:off x="7251349" y="3941133"/>
                <a:ext cx="794477" cy="45719"/>
              </a:xfrm>
              <a:custGeom>
                <a:avLst/>
                <a:gdLst/>
                <a:ahLst/>
                <a:cxnLst/>
                <a:rect l="0" t="0" r="0" b="0"/>
                <a:pathLst>
                  <a:path>
                    <a:moveTo>
                      <a:pt x="0" y="28828"/>
                    </a:moveTo>
                    <a:lnTo>
                      <a:pt x="914439" y="28828"/>
                    </a:lnTo>
                  </a:path>
                </a:pathLst>
              </a:custGeom>
              <a:noFill/>
              <a:ln>
                <a:headEnd type="arrow"/>
              </a:ln>
            </p:spPr>
            <p:style>
              <a:lnRef idx="2">
                <a:schemeClr val="dk2">
                  <a:shade val="6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49" name="Freeform 48"/>
              <p:cNvSpPr/>
              <p:nvPr/>
            </p:nvSpPr>
            <p:spPr>
              <a:xfrm>
                <a:off x="5872190" y="3171314"/>
                <a:ext cx="1572155" cy="1562100"/>
              </a:xfrm>
              <a:custGeom>
                <a:avLst/>
                <a:gdLst>
                  <a:gd name="connsiteX0" fmla="*/ 0 w 1562100"/>
                  <a:gd name="connsiteY0" fmla="*/ 781050 h 1562100"/>
                  <a:gd name="connsiteX1" fmla="*/ 781050 w 1562100"/>
                  <a:gd name="connsiteY1" fmla="*/ 0 h 1562100"/>
                  <a:gd name="connsiteX2" fmla="*/ 1562100 w 1562100"/>
                  <a:gd name="connsiteY2" fmla="*/ 781050 h 1562100"/>
                  <a:gd name="connsiteX3" fmla="*/ 781050 w 1562100"/>
                  <a:gd name="connsiteY3" fmla="*/ 1562100 h 1562100"/>
                  <a:gd name="connsiteX4" fmla="*/ 0 w 1562100"/>
                  <a:gd name="connsiteY4" fmla="*/ 781050 h 1562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2100" h="1562100">
                    <a:moveTo>
                      <a:pt x="0" y="781050"/>
                    </a:moveTo>
                    <a:cubicBezTo>
                      <a:pt x="0" y="349688"/>
                      <a:pt x="349688" y="0"/>
                      <a:pt x="781050" y="0"/>
                    </a:cubicBezTo>
                    <a:cubicBezTo>
                      <a:pt x="1212412" y="0"/>
                      <a:pt x="1562100" y="349688"/>
                      <a:pt x="1562100" y="781050"/>
                    </a:cubicBezTo>
                    <a:cubicBezTo>
                      <a:pt x="1562100" y="1212412"/>
                      <a:pt x="1212412" y="1562100"/>
                      <a:pt x="781050" y="1562100"/>
                    </a:cubicBezTo>
                    <a:cubicBezTo>
                      <a:pt x="349688" y="1562100"/>
                      <a:pt x="0" y="1212412"/>
                      <a:pt x="0" y="781050"/>
                    </a:cubicBezTo>
                    <a:close/>
                  </a:path>
                </a:pathLst>
              </a:custGeom>
              <a:solidFill>
                <a:schemeClr val="bg2">
                  <a:lumMod val="50000"/>
                </a:schemeClr>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1624" tIns="251624" rIns="251624" bIns="251624" numCol="1" spcCol="1270" anchor="ctr" anchorCtr="0">
                <a:noAutofit/>
              </a:bodyPr>
              <a:lstStyle/>
              <a:p>
                <a:pPr algn="ctr" defTabSz="1600200">
                  <a:lnSpc>
                    <a:spcPct val="90000"/>
                  </a:lnSpc>
                  <a:spcBef>
                    <a:spcPct val="0"/>
                  </a:spcBef>
                  <a:spcAft>
                    <a:spcPct val="35000"/>
                  </a:spcAft>
                </a:pPr>
                <a:endParaRPr lang="en-US" sz="3600" dirty="0">
                  <a:solidFill>
                    <a:schemeClr val="bg1"/>
                  </a:solidFill>
                </a:endParaRPr>
              </a:p>
            </p:txBody>
          </p:sp>
          <p:sp>
            <p:nvSpPr>
              <p:cNvPr id="36" name="Freeform 35"/>
              <p:cNvSpPr/>
              <p:nvPr/>
            </p:nvSpPr>
            <p:spPr>
              <a:xfrm rot="10800000" flipV="1">
                <a:off x="5210736" y="3941133"/>
                <a:ext cx="630781" cy="55614"/>
              </a:xfrm>
              <a:custGeom>
                <a:avLst/>
                <a:gdLst/>
                <a:ahLst/>
                <a:cxnLst/>
                <a:rect l="0" t="0" r="0" b="0"/>
                <a:pathLst>
                  <a:path>
                    <a:moveTo>
                      <a:pt x="0" y="28828"/>
                    </a:moveTo>
                    <a:lnTo>
                      <a:pt x="914439" y="28828"/>
                    </a:lnTo>
                  </a:path>
                </a:pathLst>
              </a:custGeom>
              <a:noFill/>
              <a:ln>
                <a:headEnd type="arrow"/>
              </a:ln>
            </p:spPr>
            <p:style>
              <a:lnRef idx="2">
                <a:schemeClr val="dk2">
                  <a:shade val="6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24" name="Freeform 23"/>
              <p:cNvSpPr/>
              <p:nvPr/>
            </p:nvSpPr>
            <p:spPr>
              <a:xfrm>
                <a:off x="8060687" y="3171314"/>
                <a:ext cx="1572155" cy="1562100"/>
              </a:xfrm>
              <a:custGeom>
                <a:avLst/>
                <a:gdLst>
                  <a:gd name="connsiteX0" fmla="*/ 0 w 1562100"/>
                  <a:gd name="connsiteY0" fmla="*/ 781050 h 1562100"/>
                  <a:gd name="connsiteX1" fmla="*/ 781050 w 1562100"/>
                  <a:gd name="connsiteY1" fmla="*/ 0 h 1562100"/>
                  <a:gd name="connsiteX2" fmla="*/ 1562100 w 1562100"/>
                  <a:gd name="connsiteY2" fmla="*/ 781050 h 1562100"/>
                  <a:gd name="connsiteX3" fmla="*/ 781050 w 1562100"/>
                  <a:gd name="connsiteY3" fmla="*/ 1562100 h 1562100"/>
                  <a:gd name="connsiteX4" fmla="*/ 0 w 1562100"/>
                  <a:gd name="connsiteY4" fmla="*/ 781050 h 1562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2100" h="1562100">
                    <a:moveTo>
                      <a:pt x="0" y="781050"/>
                    </a:moveTo>
                    <a:cubicBezTo>
                      <a:pt x="0" y="349688"/>
                      <a:pt x="349688" y="0"/>
                      <a:pt x="781050" y="0"/>
                    </a:cubicBezTo>
                    <a:cubicBezTo>
                      <a:pt x="1212412" y="0"/>
                      <a:pt x="1562100" y="349688"/>
                      <a:pt x="1562100" y="781050"/>
                    </a:cubicBezTo>
                    <a:cubicBezTo>
                      <a:pt x="1562100" y="1212412"/>
                      <a:pt x="1212412" y="1562100"/>
                      <a:pt x="781050" y="1562100"/>
                    </a:cubicBezTo>
                    <a:cubicBezTo>
                      <a:pt x="349688" y="1562100"/>
                      <a:pt x="0" y="1212412"/>
                      <a:pt x="0" y="781050"/>
                    </a:cubicBezTo>
                    <a:close/>
                  </a:path>
                </a:pathLst>
              </a:custGeom>
              <a:solidFill>
                <a:schemeClr val="bg2">
                  <a:lumMod val="50000"/>
                </a:schemeClr>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1624" tIns="251624" rIns="251624" bIns="251624" numCol="1" spcCol="1270" anchor="ctr" anchorCtr="0">
                <a:noAutofit/>
              </a:bodyPr>
              <a:lstStyle/>
              <a:p>
                <a:pPr algn="ctr" defTabSz="1600200">
                  <a:lnSpc>
                    <a:spcPct val="90000"/>
                  </a:lnSpc>
                  <a:spcBef>
                    <a:spcPct val="0"/>
                  </a:spcBef>
                  <a:spcAft>
                    <a:spcPct val="35000"/>
                  </a:spcAft>
                </a:pPr>
                <a:endParaRPr lang="en-US" sz="3600" dirty="0">
                  <a:solidFill>
                    <a:schemeClr val="bg1"/>
                  </a:solidFill>
                </a:endParaRPr>
              </a:p>
            </p:txBody>
          </p:sp>
          <p:sp>
            <p:nvSpPr>
              <p:cNvPr id="30" name="TextBox 29"/>
              <p:cNvSpPr txBox="1"/>
              <p:nvPr/>
            </p:nvSpPr>
            <p:spPr>
              <a:xfrm>
                <a:off x="7955446" y="3725242"/>
                <a:ext cx="1753596" cy="523220"/>
              </a:xfrm>
              <a:prstGeom prst="rect">
                <a:avLst/>
              </a:prstGeom>
              <a:noFill/>
            </p:spPr>
            <p:txBody>
              <a:bodyPr wrap="square" rtlCol="0">
                <a:spAutoFit/>
              </a:bodyPr>
              <a:lstStyle/>
              <a:p>
                <a:pPr algn="ctr"/>
                <a:r>
                  <a:rPr lang="en-US" sz="1400" b="1" dirty="0">
                    <a:solidFill>
                      <a:schemeClr val="bg1"/>
                    </a:solidFill>
                    <a:latin typeface="+mj-lt"/>
                  </a:rPr>
                  <a:t>Non-Behavioral  Therapies</a:t>
                </a:r>
              </a:p>
            </p:txBody>
          </p:sp>
          <p:sp>
            <p:nvSpPr>
              <p:cNvPr id="50" name="Freeform 49"/>
              <p:cNvSpPr/>
              <p:nvPr/>
            </p:nvSpPr>
            <p:spPr>
              <a:xfrm>
                <a:off x="3631149" y="3235609"/>
                <a:ext cx="1572155" cy="1562100"/>
              </a:xfrm>
              <a:custGeom>
                <a:avLst/>
                <a:gdLst>
                  <a:gd name="connsiteX0" fmla="*/ 0 w 1562100"/>
                  <a:gd name="connsiteY0" fmla="*/ 781050 h 1562100"/>
                  <a:gd name="connsiteX1" fmla="*/ 781050 w 1562100"/>
                  <a:gd name="connsiteY1" fmla="*/ 0 h 1562100"/>
                  <a:gd name="connsiteX2" fmla="*/ 1562100 w 1562100"/>
                  <a:gd name="connsiteY2" fmla="*/ 781050 h 1562100"/>
                  <a:gd name="connsiteX3" fmla="*/ 781050 w 1562100"/>
                  <a:gd name="connsiteY3" fmla="*/ 1562100 h 1562100"/>
                  <a:gd name="connsiteX4" fmla="*/ 0 w 1562100"/>
                  <a:gd name="connsiteY4" fmla="*/ 781050 h 1562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2100" h="1562100">
                    <a:moveTo>
                      <a:pt x="0" y="781050"/>
                    </a:moveTo>
                    <a:cubicBezTo>
                      <a:pt x="0" y="349688"/>
                      <a:pt x="349688" y="0"/>
                      <a:pt x="781050" y="0"/>
                    </a:cubicBezTo>
                    <a:cubicBezTo>
                      <a:pt x="1212412" y="0"/>
                      <a:pt x="1562100" y="349688"/>
                      <a:pt x="1562100" y="781050"/>
                    </a:cubicBezTo>
                    <a:cubicBezTo>
                      <a:pt x="1562100" y="1212412"/>
                      <a:pt x="1212412" y="1562100"/>
                      <a:pt x="781050" y="1562100"/>
                    </a:cubicBezTo>
                    <a:cubicBezTo>
                      <a:pt x="349688" y="1562100"/>
                      <a:pt x="0" y="1212412"/>
                      <a:pt x="0" y="781050"/>
                    </a:cubicBezTo>
                    <a:close/>
                  </a:path>
                </a:pathLst>
              </a:custGeom>
              <a:solidFill>
                <a:schemeClr val="bg2">
                  <a:lumMod val="50000"/>
                </a:schemeClr>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1624" tIns="251624" rIns="251624" bIns="251624" numCol="1" spcCol="1270" anchor="ctr" anchorCtr="0">
                <a:noAutofit/>
              </a:bodyPr>
              <a:lstStyle/>
              <a:p>
                <a:pPr lvl="0" algn="ctr" defTabSz="1600200">
                  <a:lnSpc>
                    <a:spcPct val="90000"/>
                  </a:lnSpc>
                  <a:spcBef>
                    <a:spcPct val="0"/>
                  </a:spcBef>
                  <a:spcAft>
                    <a:spcPct val="35000"/>
                  </a:spcAft>
                </a:pPr>
                <a:endParaRPr lang="en-US" sz="3600" kern="1200" dirty="0">
                  <a:solidFill>
                    <a:schemeClr val="bg1"/>
                  </a:solidFill>
                </a:endParaRPr>
              </a:p>
            </p:txBody>
          </p:sp>
          <p:sp>
            <p:nvSpPr>
              <p:cNvPr id="3" name="TextBox 2"/>
              <p:cNvSpPr txBox="1"/>
              <p:nvPr/>
            </p:nvSpPr>
            <p:spPr>
              <a:xfrm>
                <a:off x="3593221" y="3712478"/>
                <a:ext cx="1572153" cy="633096"/>
              </a:xfrm>
              <a:prstGeom prst="rect">
                <a:avLst/>
              </a:prstGeom>
              <a:noFill/>
            </p:spPr>
            <p:txBody>
              <a:bodyPr wrap="square" rtlCol="0">
                <a:spAutoFit/>
              </a:bodyPr>
              <a:lstStyle/>
              <a:p>
                <a:pPr algn="ctr"/>
                <a:r>
                  <a:rPr lang="en-US" sz="1400" b="1" dirty="0">
                    <a:solidFill>
                      <a:schemeClr val="bg1"/>
                    </a:solidFill>
                    <a:latin typeface="+mj-lt"/>
                  </a:rPr>
                  <a:t>Developmental </a:t>
                </a:r>
              </a:p>
              <a:p>
                <a:pPr algn="ctr"/>
                <a:r>
                  <a:rPr lang="en-US" sz="1400" b="1" dirty="0">
                    <a:solidFill>
                      <a:schemeClr val="bg1"/>
                    </a:solidFill>
                    <a:latin typeface="+mj-lt"/>
                  </a:rPr>
                  <a:t>Screening*</a:t>
                </a:r>
              </a:p>
            </p:txBody>
          </p:sp>
          <p:sp>
            <p:nvSpPr>
              <p:cNvPr id="59" name="TextBox 58"/>
              <p:cNvSpPr txBox="1"/>
              <p:nvPr/>
            </p:nvSpPr>
            <p:spPr>
              <a:xfrm>
                <a:off x="6065184" y="3671702"/>
                <a:ext cx="1186165" cy="523220"/>
              </a:xfrm>
              <a:prstGeom prst="rect">
                <a:avLst/>
              </a:prstGeom>
              <a:noFill/>
            </p:spPr>
            <p:txBody>
              <a:bodyPr wrap="square" rtlCol="0">
                <a:spAutoFit/>
              </a:bodyPr>
              <a:lstStyle/>
              <a:p>
                <a:pPr algn="ctr"/>
                <a:r>
                  <a:rPr lang="en-US" sz="1400" b="1" dirty="0">
                    <a:solidFill>
                      <a:schemeClr val="bg1"/>
                    </a:solidFill>
                    <a:latin typeface="+mj-lt"/>
                  </a:rPr>
                  <a:t>Referral for Diagnosis</a:t>
                </a:r>
                <a:endParaRPr lang="en-US" sz="1600" b="1" dirty="0">
                  <a:solidFill>
                    <a:schemeClr val="bg1"/>
                  </a:solidFill>
                  <a:latin typeface="+mj-lt"/>
                </a:endParaRPr>
              </a:p>
            </p:txBody>
          </p:sp>
          <p:sp>
            <p:nvSpPr>
              <p:cNvPr id="4" name="TextBox 3"/>
              <p:cNvSpPr txBox="1"/>
              <p:nvPr/>
            </p:nvSpPr>
            <p:spPr>
              <a:xfrm>
                <a:off x="3735228" y="5208827"/>
                <a:ext cx="1658663" cy="400110"/>
              </a:xfrm>
              <a:prstGeom prst="rect">
                <a:avLst/>
              </a:prstGeom>
              <a:noFill/>
            </p:spPr>
            <p:txBody>
              <a:bodyPr wrap="square" rtlCol="0">
                <a:spAutoFit/>
              </a:bodyPr>
              <a:lstStyle/>
              <a:p>
                <a:r>
                  <a:rPr lang="en-US" sz="2000" dirty="0">
                    <a:latin typeface="+mj-lt"/>
                  </a:rPr>
                  <a:t>Ages 0 to 3 </a:t>
                </a:r>
              </a:p>
            </p:txBody>
          </p:sp>
          <p:sp>
            <p:nvSpPr>
              <p:cNvPr id="16" name="TextBox 15"/>
              <p:cNvSpPr txBox="1"/>
              <p:nvPr/>
            </p:nvSpPr>
            <p:spPr>
              <a:xfrm>
                <a:off x="5910022" y="5202899"/>
                <a:ext cx="1738565" cy="400110"/>
              </a:xfrm>
              <a:prstGeom prst="rect">
                <a:avLst/>
              </a:prstGeom>
              <a:noFill/>
            </p:spPr>
            <p:txBody>
              <a:bodyPr wrap="square" rtlCol="0">
                <a:spAutoFit/>
              </a:bodyPr>
              <a:lstStyle/>
              <a:p>
                <a:r>
                  <a:rPr lang="en-US" sz="2000" dirty="0">
                    <a:latin typeface="+mj-lt"/>
                  </a:rPr>
                  <a:t>Ages +/- 5  </a:t>
                </a:r>
              </a:p>
            </p:txBody>
          </p:sp>
          <p:sp>
            <p:nvSpPr>
              <p:cNvPr id="17" name="TextBox 16"/>
              <p:cNvSpPr txBox="1"/>
              <p:nvPr/>
            </p:nvSpPr>
            <p:spPr>
              <a:xfrm>
                <a:off x="8060687" y="5156732"/>
                <a:ext cx="2074344" cy="400110"/>
              </a:xfrm>
              <a:prstGeom prst="rect">
                <a:avLst/>
              </a:prstGeom>
              <a:noFill/>
            </p:spPr>
            <p:txBody>
              <a:bodyPr wrap="square" rtlCol="0">
                <a:spAutoFit/>
              </a:bodyPr>
              <a:lstStyle/>
              <a:p>
                <a:r>
                  <a:rPr lang="en-US" sz="2000" dirty="0">
                    <a:latin typeface="+mj-lt"/>
                  </a:rPr>
                  <a:t>Ages 0 to 21</a:t>
                </a:r>
              </a:p>
            </p:txBody>
          </p:sp>
        </p:grpSp>
      </p:grpSp>
      <p:pic>
        <p:nvPicPr>
          <p:cNvPr id="28" name="Picture 2" descr="Image result for black white family clipart free"/>
          <p:cNvPicPr>
            <a:picLocks noChangeAspect="1" noChangeArrowheads="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787039" y="4199723"/>
            <a:ext cx="1521503" cy="1641754"/>
          </a:xfrm>
          <a:prstGeom prst="rect">
            <a:avLst/>
          </a:prstGeom>
          <a:noFill/>
          <a:extLst>
            <a:ext uri="{909E8E84-426E-40DD-AFC4-6F175D3DCCD1}">
              <a14:hiddenFill xmlns:a14="http://schemas.microsoft.com/office/drawing/2010/main">
                <a:solidFill>
                  <a:srgbClr val="FFFFFF"/>
                </a:solidFill>
              </a14:hiddenFill>
            </a:ext>
          </a:extLst>
        </p:spPr>
      </p:pic>
      <p:sp>
        <p:nvSpPr>
          <p:cNvPr id="19" name="Footer Placeholder 4"/>
          <p:cNvSpPr>
            <a:spLocks noGrp="1"/>
          </p:cNvSpPr>
          <p:nvPr>
            <p:ph type="ftr" sz="quarter" idx="4294967295"/>
          </p:nvPr>
        </p:nvSpPr>
        <p:spPr>
          <a:xfrm>
            <a:off x="6152568" y="6356349"/>
            <a:ext cx="5889868" cy="365125"/>
          </a:xfrm>
          <a:prstGeom prst="rect">
            <a:avLst/>
          </a:prstGeom>
        </p:spPr>
        <p:txBody>
          <a:bodyPr/>
          <a:lstStyle/>
          <a:p>
            <a:r>
              <a:rPr lang="en-US" sz="1400" dirty="0">
                <a:solidFill>
                  <a:schemeClr val="tx1"/>
                </a:solidFill>
              </a:rPr>
              <a:t>*Autism-specific screening currently limited by lack of reimbursement</a:t>
            </a:r>
          </a:p>
        </p:txBody>
      </p:sp>
      <p:sp>
        <p:nvSpPr>
          <p:cNvPr id="20" name="Footer Placeholder 4"/>
          <p:cNvSpPr txBox="1">
            <a:spLocks/>
          </p:cNvSpPr>
          <p:nvPr/>
        </p:nvSpPr>
        <p:spPr>
          <a:xfrm>
            <a:off x="401579" y="6356349"/>
            <a:ext cx="5476943" cy="365125"/>
          </a:xfrm>
          <a:prstGeom prst="rect">
            <a:avLst/>
          </a:prstGeom>
        </p:spPr>
        <p:txBody>
          <a:bodyPr vert="horz" lIns="4572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0000"/>
                </a:solidFill>
                <a:effectLst/>
                <a:uLnTx/>
                <a:uFillTx/>
                <a:latin typeface="Century Gothic" pitchFamily="34" charset="0"/>
                <a:ea typeface="+mn-ea"/>
                <a:cs typeface="+mn-cs"/>
              </a:rPr>
              <a:t>Recommendations of the multi-agency state autism collaborative</a:t>
            </a:r>
          </a:p>
        </p:txBody>
      </p:sp>
    </p:spTree>
    <p:extLst>
      <p:ext uri="{BB962C8B-B14F-4D97-AF65-F5344CB8AC3E}">
        <p14:creationId xmlns:p14="http://schemas.microsoft.com/office/powerpoint/2010/main" val="3001740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Block Arc 19"/>
          <p:cNvSpPr/>
          <p:nvPr/>
        </p:nvSpPr>
        <p:spPr>
          <a:xfrm rot="5400000">
            <a:off x="7577148" y="1629411"/>
            <a:ext cx="4974047" cy="3989438"/>
          </a:xfrm>
          <a:prstGeom prst="blockArc">
            <a:avLst/>
          </a:prstGeom>
          <a:solidFill>
            <a:srgbClr val="CDEC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23" name="Picture 6" descr="Image result for free clipart door"/>
          <p:cNvPicPr>
            <a:picLocks noChangeAspect="1" noChangeArrowheads="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80646" y="2559170"/>
            <a:ext cx="2244423" cy="2647860"/>
          </a:xfrm>
          <a:prstGeom prst="rect">
            <a:avLst/>
          </a:prstGeom>
          <a:noFill/>
          <a:extLst>
            <a:ext uri="{909E8E84-426E-40DD-AFC4-6F175D3DCCD1}">
              <a14:hiddenFill xmlns:a14="http://schemas.microsoft.com/office/drawing/2010/main">
                <a:solidFill>
                  <a:srgbClr val="FFFFFF"/>
                </a:solidFill>
              </a14:hiddenFill>
            </a:ext>
          </a:extLst>
        </p:spPr>
      </p:pic>
      <p:sp>
        <p:nvSpPr>
          <p:cNvPr id="63" name="TextBox 62"/>
          <p:cNvSpPr txBox="1"/>
          <p:nvPr/>
        </p:nvSpPr>
        <p:spPr>
          <a:xfrm>
            <a:off x="3036989" y="1991625"/>
            <a:ext cx="3767503" cy="27328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000" b="0" i="0" u="none" strike="noStrike" kern="0" cap="none" spc="0" normalizeH="0" baseline="0" noProof="0" dirty="0">
                <a:ln>
                  <a:noFill/>
                </a:ln>
                <a:solidFill>
                  <a:sysClr val="windowText" lastClr="000000"/>
                </a:solidFill>
                <a:effectLst/>
                <a:uLnTx/>
                <a:uFillTx/>
                <a:latin typeface="+mj-lt"/>
                <a:sym typeface="Wingdings" panose="05000000000000000000" pitchFamily="2" charset="2"/>
              </a:rPr>
              <a:t> </a:t>
            </a:r>
            <a:r>
              <a:rPr kumimoji="0" lang="en-US" sz="2000" b="0" i="0" u="none" strike="noStrike" kern="0" cap="none" spc="0" normalizeH="0" baseline="0" noProof="0" dirty="0">
                <a:ln>
                  <a:noFill/>
                </a:ln>
                <a:solidFill>
                  <a:sysClr val="windowText" lastClr="000000"/>
                </a:solidFill>
                <a:effectLst/>
                <a:uLnTx/>
                <a:uFillTx/>
                <a:latin typeface="+mj-lt"/>
              </a:rPr>
              <a:t>Ages 0 through 20 </a:t>
            </a:r>
            <a:r>
              <a:rPr kumimoji="0" lang="en-US" sz="2000" b="0" i="0" u="none" strike="noStrike" kern="0" cap="none" spc="0" normalizeH="0" baseline="0" noProof="0" dirty="0">
                <a:ln>
                  <a:noFill/>
                </a:ln>
                <a:solidFill>
                  <a:sysClr val="windowText" lastClr="000000"/>
                </a:solidFill>
                <a:effectLst/>
                <a:uLnTx/>
                <a:uFillTx/>
                <a:sym typeface="Wingdings" panose="05000000000000000000" pitchFamily="2" charset="2"/>
              </a:rPr>
              <a:t></a:t>
            </a:r>
            <a:endParaRPr kumimoji="0" lang="en-US" sz="2000" b="0" i="0" u="none" strike="noStrike" kern="0" cap="none" spc="0" normalizeH="0" baseline="0" noProof="0" dirty="0">
              <a:ln>
                <a:noFill/>
              </a:ln>
              <a:solidFill>
                <a:sysClr val="windowText" lastClr="000000"/>
              </a:solidFill>
              <a:effectLst/>
              <a:uLnTx/>
              <a:uFillTx/>
            </a:endParaRPr>
          </a:p>
        </p:txBody>
      </p:sp>
      <p:sp>
        <p:nvSpPr>
          <p:cNvPr id="58" name="Freeform 57"/>
          <p:cNvSpPr/>
          <p:nvPr/>
        </p:nvSpPr>
        <p:spPr>
          <a:xfrm rot="13826296" flipV="1">
            <a:off x="7889812" y="4524682"/>
            <a:ext cx="98641" cy="45719"/>
          </a:xfrm>
          <a:custGeom>
            <a:avLst/>
            <a:gdLst/>
            <a:ahLst/>
            <a:cxnLst/>
            <a:rect l="0" t="0" r="0" b="0"/>
            <a:pathLst>
              <a:path>
                <a:moveTo>
                  <a:pt x="0" y="28828"/>
                </a:moveTo>
                <a:lnTo>
                  <a:pt x="914439" y="28828"/>
                </a:lnTo>
              </a:path>
            </a:pathLst>
          </a:custGeom>
          <a:noFill/>
          <a:ln>
            <a:headEnd type="arrow"/>
          </a:ln>
        </p:spPr>
        <p:style>
          <a:lnRef idx="2">
            <a:schemeClr val="dk2">
              <a:shade val="6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52" name="Freeform 51"/>
          <p:cNvSpPr/>
          <p:nvPr/>
        </p:nvSpPr>
        <p:spPr>
          <a:xfrm rot="10800000" flipV="1">
            <a:off x="6123415" y="3525196"/>
            <a:ext cx="247030" cy="45719"/>
          </a:xfrm>
          <a:custGeom>
            <a:avLst/>
            <a:gdLst/>
            <a:ahLst/>
            <a:cxnLst/>
            <a:rect l="0" t="0" r="0" b="0"/>
            <a:pathLst>
              <a:path>
                <a:moveTo>
                  <a:pt x="0" y="28828"/>
                </a:moveTo>
                <a:lnTo>
                  <a:pt x="914439" y="28828"/>
                </a:lnTo>
              </a:path>
            </a:pathLst>
          </a:custGeom>
          <a:noFill/>
          <a:ln>
            <a:headEnd type="arrow"/>
          </a:ln>
        </p:spPr>
        <p:style>
          <a:lnRef idx="2">
            <a:schemeClr val="dk2">
              <a:shade val="6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57" name="Freeform 56"/>
          <p:cNvSpPr/>
          <p:nvPr/>
        </p:nvSpPr>
        <p:spPr>
          <a:xfrm rot="10800000" flipV="1">
            <a:off x="7171749" y="3548056"/>
            <a:ext cx="1471642" cy="152148"/>
          </a:xfrm>
          <a:custGeom>
            <a:avLst/>
            <a:gdLst/>
            <a:ahLst/>
            <a:cxnLst/>
            <a:rect l="0" t="0" r="0" b="0"/>
            <a:pathLst>
              <a:path>
                <a:moveTo>
                  <a:pt x="0" y="28828"/>
                </a:moveTo>
                <a:lnTo>
                  <a:pt x="914439" y="28828"/>
                </a:lnTo>
              </a:path>
            </a:pathLst>
          </a:custGeom>
          <a:noFill/>
          <a:ln>
            <a:headEnd type="arrow"/>
          </a:ln>
        </p:spPr>
        <p:style>
          <a:lnRef idx="2">
            <a:schemeClr val="dk2">
              <a:shade val="6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56" name="Freeform 55"/>
          <p:cNvSpPr/>
          <p:nvPr/>
        </p:nvSpPr>
        <p:spPr>
          <a:xfrm rot="7236524" flipV="1">
            <a:off x="7647581" y="2589386"/>
            <a:ext cx="344706" cy="22316"/>
          </a:xfrm>
          <a:custGeom>
            <a:avLst/>
            <a:gdLst/>
            <a:ahLst/>
            <a:cxnLst/>
            <a:rect l="0" t="0" r="0" b="0"/>
            <a:pathLst>
              <a:path>
                <a:moveTo>
                  <a:pt x="0" y="28828"/>
                </a:moveTo>
                <a:lnTo>
                  <a:pt x="914439" y="28828"/>
                </a:lnTo>
              </a:path>
            </a:pathLst>
          </a:custGeom>
          <a:noFill/>
          <a:ln>
            <a:headEnd type="arrow"/>
          </a:ln>
        </p:spPr>
        <p:style>
          <a:lnRef idx="2">
            <a:schemeClr val="dk2">
              <a:shade val="6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sp>
        <p:nvSpPr>
          <p:cNvPr id="36" name="Freeform 35"/>
          <p:cNvSpPr/>
          <p:nvPr/>
        </p:nvSpPr>
        <p:spPr>
          <a:xfrm rot="10800000" flipV="1">
            <a:off x="3858779" y="3548055"/>
            <a:ext cx="425740" cy="45719"/>
          </a:xfrm>
          <a:custGeom>
            <a:avLst/>
            <a:gdLst/>
            <a:ahLst/>
            <a:cxnLst/>
            <a:rect l="0" t="0" r="0" b="0"/>
            <a:pathLst>
              <a:path>
                <a:moveTo>
                  <a:pt x="0" y="28828"/>
                </a:moveTo>
                <a:lnTo>
                  <a:pt x="914439" y="28828"/>
                </a:lnTo>
              </a:path>
            </a:pathLst>
          </a:custGeom>
          <a:noFill/>
          <a:ln>
            <a:headEnd type="arrow"/>
          </a:ln>
        </p:spPr>
        <p:style>
          <a:lnRef idx="2">
            <a:schemeClr val="dk2">
              <a:shade val="60000"/>
              <a:hueOff val="0"/>
              <a:satOff val="0"/>
              <a:lumOff val="0"/>
              <a:alphaOff val="0"/>
            </a:schemeClr>
          </a:lnRef>
          <a:fillRef idx="0">
            <a:scrgbClr r="0" g="0" b="0"/>
          </a:fillRef>
          <a:effectRef idx="0">
            <a:schemeClr val="dk2">
              <a:hueOff val="0"/>
              <a:satOff val="0"/>
              <a:lumOff val="0"/>
              <a:alphaOff val="0"/>
            </a:schemeClr>
          </a:effectRef>
          <a:fontRef idx="minor">
            <a:schemeClr val="tx1">
              <a:hueOff val="0"/>
              <a:satOff val="0"/>
              <a:lumOff val="0"/>
              <a:alphaOff val="0"/>
            </a:schemeClr>
          </a:fontRef>
        </p:style>
      </p:sp>
      <p:grpSp>
        <p:nvGrpSpPr>
          <p:cNvPr id="9" name="Group 8"/>
          <p:cNvGrpSpPr/>
          <p:nvPr/>
        </p:nvGrpSpPr>
        <p:grpSpPr>
          <a:xfrm>
            <a:off x="6361623" y="2727779"/>
            <a:ext cx="1789990" cy="1677614"/>
            <a:chOff x="7284158" y="2912982"/>
            <a:chExt cx="1789990" cy="1677614"/>
          </a:xfrm>
        </p:grpSpPr>
        <p:sp>
          <p:nvSpPr>
            <p:cNvPr id="24" name="Freeform 23"/>
            <p:cNvSpPr/>
            <p:nvPr/>
          </p:nvSpPr>
          <p:spPr>
            <a:xfrm>
              <a:off x="7314011" y="2912982"/>
              <a:ext cx="1760137" cy="1677614"/>
            </a:xfrm>
            <a:custGeom>
              <a:avLst/>
              <a:gdLst>
                <a:gd name="connsiteX0" fmla="*/ 0 w 1562100"/>
                <a:gd name="connsiteY0" fmla="*/ 781050 h 1562100"/>
                <a:gd name="connsiteX1" fmla="*/ 781050 w 1562100"/>
                <a:gd name="connsiteY1" fmla="*/ 0 h 1562100"/>
                <a:gd name="connsiteX2" fmla="*/ 1562100 w 1562100"/>
                <a:gd name="connsiteY2" fmla="*/ 781050 h 1562100"/>
                <a:gd name="connsiteX3" fmla="*/ 781050 w 1562100"/>
                <a:gd name="connsiteY3" fmla="*/ 1562100 h 1562100"/>
                <a:gd name="connsiteX4" fmla="*/ 0 w 1562100"/>
                <a:gd name="connsiteY4" fmla="*/ 781050 h 1562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2100" h="1562100">
                  <a:moveTo>
                    <a:pt x="0" y="781050"/>
                  </a:moveTo>
                  <a:cubicBezTo>
                    <a:pt x="0" y="349688"/>
                    <a:pt x="349688" y="0"/>
                    <a:pt x="781050" y="0"/>
                  </a:cubicBezTo>
                  <a:cubicBezTo>
                    <a:pt x="1212412" y="0"/>
                    <a:pt x="1562100" y="349688"/>
                    <a:pt x="1562100" y="781050"/>
                  </a:cubicBezTo>
                  <a:cubicBezTo>
                    <a:pt x="1562100" y="1212412"/>
                    <a:pt x="1212412" y="1562100"/>
                    <a:pt x="781050" y="1562100"/>
                  </a:cubicBezTo>
                  <a:cubicBezTo>
                    <a:pt x="349688" y="1562100"/>
                    <a:pt x="0" y="1212412"/>
                    <a:pt x="0" y="781050"/>
                  </a:cubicBezTo>
                  <a:close/>
                </a:path>
              </a:pathLst>
            </a:custGeom>
            <a:solidFill>
              <a:schemeClr val="bg2">
                <a:lumMod val="50000"/>
              </a:schemeClr>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1624" tIns="251624" rIns="251624" bIns="251624" numCol="1" spcCol="1270" anchor="ctr" anchorCtr="0">
              <a:noAutofit/>
            </a:bodyPr>
            <a:lstStyle/>
            <a:p>
              <a:pPr marL="0" marR="0" lvl="0" indent="0" algn="ctr" defTabSz="1600200" eaLnBrk="1" fontAlgn="auto" latinLnBrk="0" hangingPunct="1">
                <a:lnSpc>
                  <a:spcPct val="90000"/>
                </a:lnSpc>
                <a:spcBef>
                  <a:spcPct val="0"/>
                </a:spcBef>
                <a:spcAft>
                  <a:spcPct val="35000"/>
                </a:spcAft>
                <a:buClrTx/>
                <a:buSzTx/>
                <a:buFontTx/>
                <a:buNone/>
                <a:tabLst/>
                <a:defRPr/>
              </a:pPr>
              <a:endParaRPr kumimoji="0" lang="en-US" sz="3600" b="0" i="0" u="none" strike="noStrike" kern="0" cap="none" spc="0" normalizeH="0" baseline="0" noProof="0" dirty="0">
                <a:ln>
                  <a:noFill/>
                </a:ln>
                <a:solidFill>
                  <a:sysClr val="windowText" lastClr="000000"/>
                </a:solidFill>
                <a:effectLst/>
                <a:uLnTx/>
                <a:uFillTx/>
              </a:endParaRPr>
            </a:p>
          </p:txBody>
        </p:sp>
        <p:sp>
          <p:nvSpPr>
            <p:cNvPr id="30" name="TextBox 29"/>
            <p:cNvSpPr txBox="1"/>
            <p:nvPr/>
          </p:nvSpPr>
          <p:spPr>
            <a:xfrm>
              <a:off x="7284158" y="3406081"/>
              <a:ext cx="1785871" cy="86177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mj-lt"/>
                </a:rPr>
                <a:t> Comprehensive</a:t>
              </a:r>
              <a:r>
                <a:rPr kumimoji="0" lang="en-US" sz="1800" b="1" i="0" u="none" strike="noStrike" kern="0" cap="none" spc="0" normalizeH="0" baseline="0" noProof="0" dirty="0">
                  <a:ln>
                    <a:noFill/>
                  </a:ln>
                  <a:solidFill>
                    <a:sysClr val="windowText" lastClr="000000"/>
                  </a:solidFill>
                  <a:effectLst/>
                  <a:uLnTx/>
                  <a:uFillTx/>
                </a:rPr>
                <a:t> </a:t>
              </a:r>
              <a:r>
                <a:rPr kumimoji="0" lang="en-US" sz="1600" b="1" i="0" u="none" strike="noStrike" kern="0" cap="none" spc="0" normalizeH="0" baseline="0" noProof="0" dirty="0">
                  <a:ln>
                    <a:noFill/>
                  </a:ln>
                  <a:solidFill>
                    <a:schemeClr val="bg1"/>
                  </a:solidFill>
                  <a:effectLst/>
                  <a:uLnTx/>
                  <a:uFillTx/>
                  <a:latin typeface="+mj-lt"/>
                </a:rPr>
                <a:t>Assessment</a:t>
              </a:r>
              <a:endParaRPr kumimoji="0" lang="en-US" sz="1800" b="1" i="0" u="none" strike="noStrike" kern="0" cap="none" spc="0" normalizeH="0" baseline="0" noProof="0" dirty="0">
                <a:ln>
                  <a:noFill/>
                </a:ln>
                <a:solidFill>
                  <a:schemeClr val="bg1"/>
                </a:solidFill>
                <a:effectLst/>
                <a:uLnTx/>
                <a:uFillTx/>
                <a:latin typeface="+mj-lt"/>
              </a:endParaRPr>
            </a:p>
          </p:txBody>
        </p:sp>
      </p:grpSp>
      <p:grpSp>
        <p:nvGrpSpPr>
          <p:cNvPr id="7" name="Group 6"/>
          <p:cNvGrpSpPr/>
          <p:nvPr/>
        </p:nvGrpSpPr>
        <p:grpSpPr>
          <a:xfrm>
            <a:off x="2257312" y="2765176"/>
            <a:ext cx="1628086" cy="1617674"/>
            <a:chOff x="2984429" y="2972922"/>
            <a:chExt cx="1628086" cy="1617674"/>
          </a:xfrm>
        </p:grpSpPr>
        <p:sp>
          <p:nvSpPr>
            <p:cNvPr id="50" name="Freeform 49"/>
            <p:cNvSpPr/>
            <p:nvPr/>
          </p:nvSpPr>
          <p:spPr>
            <a:xfrm>
              <a:off x="2984429" y="2972922"/>
              <a:ext cx="1628086" cy="1617674"/>
            </a:xfrm>
            <a:custGeom>
              <a:avLst/>
              <a:gdLst>
                <a:gd name="connsiteX0" fmla="*/ 0 w 1562100"/>
                <a:gd name="connsiteY0" fmla="*/ 781050 h 1562100"/>
                <a:gd name="connsiteX1" fmla="*/ 781050 w 1562100"/>
                <a:gd name="connsiteY1" fmla="*/ 0 h 1562100"/>
                <a:gd name="connsiteX2" fmla="*/ 1562100 w 1562100"/>
                <a:gd name="connsiteY2" fmla="*/ 781050 h 1562100"/>
                <a:gd name="connsiteX3" fmla="*/ 781050 w 1562100"/>
                <a:gd name="connsiteY3" fmla="*/ 1562100 h 1562100"/>
                <a:gd name="connsiteX4" fmla="*/ 0 w 1562100"/>
                <a:gd name="connsiteY4" fmla="*/ 781050 h 1562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2100" h="1562100">
                  <a:moveTo>
                    <a:pt x="0" y="781050"/>
                  </a:moveTo>
                  <a:cubicBezTo>
                    <a:pt x="0" y="349688"/>
                    <a:pt x="349688" y="0"/>
                    <a:pt x="781050" y="0"/>
                  </a:cubicBezTo>
                  <a:cubicBezTo>
                    <a:pt x="1212412" y="0"/>
                    <a:pt x="1562100" y="349688"/>
                    <a:pt x="1562100" y="781050"/>
                  </a:cubicBezTo>
                  <a:cubicBezTo>
                    <a:pt x="1562100" y="1212412"/>
                    <a:pt x="1212412" y="1562100"/>
                    <a:pt x="781050" y="1562100"/>
                  </a:cubicBezTo>
                  <a:cubicBezTo>
                    <a:pt x="349688" y="1562100"/>
                    <a:pt x="0" y="1212412"/>
                    <a:pt x="0" y="781050"/>
                  </a:cubicBezTo>
                  <a:close/>
                </a:path>
              </a:pathLst>
            </a:custGeom>
            <a:solidFill>
              <a:schemeClr val="bg2">
                <a:lumMod val="50000"/>
              </a:schemeClr>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1624" tIns="251624" rIns="251624" bIns="251624" numCol="1" spcCol="1270" anchor="ctr" anchorCtr="0">
              <a:noAutofit/>
            </a:bodyPr>
            <a:lstStyle/>
            <a:p>
              <a:pPr marL="0" marR="0" lvl="0" indent="0" algn="ctr" defTabSz="1600200" eaLnBrk="1" fontAlgn="auto" latinLnBrk="0" hangingPunct="1">
                <a:lnSpc>
                  <a:spcPct val="90000"/>
                </a:lnSpc>
                <a:spcBef>
                  <a:spcPct val="0"/>
                </a:spcBef>
                <a:spcAft>
                  <a:spcPct val="35000"/>
                </a:spcAft>
                <a:buClrTx/>
                <a:buSzTx/>
                <a:buFontTx/>
                <a:buNone/>
                <a:tabLst/>
                <a:defRPr/>
              </a:pPr>
              <a:endParaRPr kumimoji="0" lang="en-US" sz="3600" b="0" i="0" u="none" strike="noStrike" kern="1200" cap="none" spc="0" normalizeH="0" baseline="0" noProof="0" dirty="0">
                <a:ln>
                  <a:noFill/>
                </a:ln>
                <a:solidFill>
                  <a:sysClr val="windowText" lastClr="000000"/>
                </a:solidFill>
                <a:effectLst/>
                <a:uLnTx/>
                <a:uFillTx/>
              </a:endParaRPr>
            </a:p>
          </p:txBody>
        </p:sp>
        <p:sp>
          <p:nvSpPr>
            <p:cNvPr id="3" name="TextBox 2"/>
            <p:cNvSpPr txBox="1"/>
            <p:nvPr/>
          </p:nvSpPr>
          <p:spPr>
            <a:xfrm>
              <a:off x="3124428" y="3459401"/>
              <a:ext cx="1348089" cy="830997"/>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mj-lt"/>
                </a:rPr>
                <a:t>ASD-Specific Screening</a:t>
              </a:r>
              <a:endParaRPr kumimoji="0" lang="en-US" sz="1800" b="1" i="0" u="none" strike="noStrike" kern="0" cap="none" spc="0" normalizeH="0" baseline="0" noProof="0" dirty="0">
                <a:ln>
                  <a:noFill/>
                </a:ln>
                <a:solidFill>
                  <a:schemeClr val="bg1"/>
                </a:solidFill>
                <a:effectLst/>
                <a:uLnTx/>
                <a:uFillTx/>
                <a:latin typeface="+mj-lt"/>
              </a:endParaRPr>
            </a:p>
          </p:txBody>
        </p:sp>
      </p:grpSp>
      <p:sp>
        <p:nvSpPr>
          <p:cNvPr id="49" name="Freeform 48"/>
          <p:cNvSpPr/>
          <p:nvPr/>
        </p:nvSpPr>
        <p:spPr>
          <a:xfrm>
            <a:off x="4297346" y="2738317"/>
            <a:ext cx="1628086" cy="1677614"/>
          </a:xfrm>
          <a:custGeom>
            <a:avLst/>
            <a:gdLst>
              <a:gd name="connsiteX0" fmla="*/ 0 w 1562100"/>
              <a:gd name="connsiteY0" fmla="*/ 781050 h 1562100"/>
              <a:gd name="connsiteX1" fmla="*/ 781050 w 1562100"/>
              <a:gd name="connsiteY1" fmla="*/ 0 h 1562100"/>
              <a:gd name="connsiteX2" fmla="*/ 1562100 w 1562100"/>
              <a:gd name="connsiteY2" fmla="*/ 781050 h 1562100"/>
              <a:gd name="connsiteX3" fmla="*/ 781050 w 1562100"/>
              <a:gd name="connsiteY3" fmla="*/ 1562100 h 1562100"/>
              <a:gd name="connsiteX4" fmla="*/ 0 w 1562100"/>
              <a:gd name="connsiteY4" fmla="*/ 781050 h 1562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2100" h="1562100">
                <a:moveTo>
                  <a:pt x="0" y="781050"/>
                </a:moveTo>
                <a:cubicBezTo>
                  <a:pt x="0" y="349688"/>
                  <a:pt x="349688" y="0"/>
                  <a:pt x="781050" y="0"/>
                </a:cubicBezTo>
                <a:cubicBezTo>
                  <a:pt x="1212412" y="0"/>
                  <a:pt x="1562100" y="349688"/>
                  <a:pt x="1562100" y="781050"/>
                </a:cubicBezTo>
                <a:cubicBezTo>
                  <a:pt x="1562100" y="1212412"/>
                  <a:pt x="1212412" y="1562100"/>
                  <a:pt x="781050" y="1562100"/>
                </a:cubicBezTo>
                <a:cubicBezTo>
                  <a:pt x="349688" y="1562100"/>
                  <a:pt x="0" y="1212412"/>
                  <a:pt x="0" y="781050"/>
                </a:cubicBezTo>
                <a:close/>
              </a:path>
            </a:pathLst>
          </a:custGeom>
          <a:solidFill>
            <a:schemeClr val="bg2">
              <a:lumMod val="50000"/>
            </a:schemeClr>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1624" tIns="251624" rIns="251624" bIns="251624" numCol="1" spcCol="1270" anchor="ctr" anchorCtr="0">
            <a:noAutofit/>
          </a:bodyPr>
          <a:lstStyle/>
          <a:p>
            <a:pPr marL="0" marR="0" lvl="0" indent="0" algn="ctr" defTabSz="1600200" eaLnBrk="1" fontAlgn="auto" latinLnBrk="0" hangingPunct="1">
              <a:lnSpc>
                <a:spcPct val="90000"/>
              </a:lnSpc>
              <a:spcBef>
                <a:spcPct val="0"/>
              </a:spcBef>
              <a:spcAft>
                <a:spcPct val="35000"/>
              </a:spcAft>
              <a:buClrTx/>
              <a:buSzTx/>
              <a:buFontTx/>
              <a:buNone/>
              <a:tabLst/>
              <a:defRPr/>
            </a:pPr>
            <a:endParaRPr kumimoji="0" lang="en-US" sz="3600" b="0" i="0" u="none" strike="noStrike" kern="0" cap="none" spc="0" normalizeH="0" baseline="0" noProof="0" dirty="0">
              <a:ln>
                <a:noFill/>
              </a:ln>
              <a:solidFill>
                <a:sysClr val="windowText" lastClr="000000"/>
              </a:solidFill>
              <a:effectLst/>
              <a:uLnTx/>
              <a:uFillTx/>
            </a:endParaRPr>
          </a:p>
        </p:txBody>
      </p:sp>
      <p:sp>
        <p:nvSpPr>
          <p:cNvPr id="59" name="TextBox 58"/>
          <p:cNvSpPr txBox="1"/>
          <p:nvPr/>
        </p:nvSpPr>
        <p:spPr>
          <a:xfrm>
            <a:off x="4536371" y="3442727"/>
            <a:ext cx="1186165" cy="338554"/>
          </a:xfrm>
          <a:prstGeom prst="rect">
            <a:avLst/>
          </a:prstGeom>
          <a:noFill/>
        </p:spPr>
        <p:txBody>
          <a:bodyPr wrap="square" rtlCol="0">
            <a:spAutoFit/>
          </a:bodyPr>
          <a:lstStyle>
            <a:defPPr>
              <a:defRPr lang="en-US"/>
            </a:defPPr>
            <a:lvl1pPr algn="ctr">
              <a:defRPr>
                <a:solidFill>
                  <a:schemeClr val="bg1"/>
                </a:solidFill>
              </a:defRPr>
            </a:lvl1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mj-lt"/>
              </a:rPr>
              <a:t>Diagnosis</a:t>
            </a:r>
            <a:endParaRPr kumimoji="0" lang="en-US" sz="1800" b="1" i="0" u="none" strike="noStrike" kern="0" cap="none" spc="0" normalizeH="0" baseline="0" noProof="0" dirty="0">
              <a:ln>
                <a:noFill/>
              </a:ln>
              <a:solidFill>
                <a:schemeClr val="bg1"/>
              </a:solidFill>
              <a:effectLst/>
              <a:uLnTx/>
              <a:uFillTx/>
              <a:latin typeface="+mj-lt"/>
            </a:endParaRPr>
          </a:p>
        </p:txBody>
      </p:sp>
      <p:grpSp>
        <p:nvGrpSpPr>
          <p:cNvPr id="13" name="Group 12"/>
          <p:cNvGrpSpPr/>
          <p:nvPr/>
        </p:nvGrpSpPr>
        <p:grpSpPr>
          <a:xfrm>
            <a:off x="8731550" y="2481593"/>
            <a:ext cx="2143474" cy="2156086"/>
            <a:chOff x="10012916" y="2826439"/>
            <a:chExt cx="2143474" cy="2156086"/>
          </a:xfrm>
        </p:grpSpPr>
        <p:sp>
          <p:nvSpPr>
            <p:cNvPr id="32" name="Donut 31"/>
            <p:cNvSpPr/>
            <p:nvPr/>
          </p:nvSpPr>
          <p:spPr>
            <a:xfrm rot="16200000">
              <a:off x="10006610" y="2832745"/>
              <a:ext cx="2156086" cy="2143474"/>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t" anchorCtr="1"/>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chemeClr val="tx1"/>
                </a:solidFill>
                <a:effectLst/>
                <a:uLnTx/>
                <a:uFillTx/>
                <a:latin typeface="+mj-lt"/>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chemeClr val="tx1"/>
                </a:solidFill>
                <a:effectLst/>
                <a:uLnTx/>
                <a:uFillTx/>
                <a:latin typeface="+mj-lt"/>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mj-lt"/>
                </a:rPr>
                <a:t>Intensive</a:t>
              </a:r>
            </a:p>
          </p:txBody>
        </p:sp>
        <p:sp>
          <p:nvSpPr>
            <p:cNvPr id="54" name="Freeform 53"/>
            <p:cNvSpPr/>
            <p:nvPr/>
          </p:nvSpPr>
          <p:spPr>
            <a:xfrm>
              <a:off x="10359254" y="3175419"/>
              <a:ext cx="1465264" cy="1332047"/>
            </a:xfrm>
            <a:custGeom>
              <a:avLst/>
              <a:gdLst>
                <a:gd name="connsiteX0" fmla="*/ 0 w 1562100"/>
                <a:gd name="connsiteY0" fmla="*/ 781050 h 1562100"/>
                <a:gd name="connsiteX1" fmla="*/ 781050 w 1562100"/>
                <a:gd name="connsiteY1" fmla="*/ 0 h 1562100"/>
                <a:gd name="connsiteX2" fmla="*/ 1562100 w 1562100"/>
                <a:gd name="connsiteY2" fmla="*/ 781050 h 1562100"/>
                <a:gd name="connsiteX3" fmla="*/ 781050 w 1562100"/>
                <a:gd name="connsiteY3" fmla="*/ 1562100 h 1562100"/>
                <a:gd name="connsiteX4" fmla="*/ 0 w 1562100"/>
                <a:gd name="connsiteY4" fmla="*/ 781050 h 1562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2100" h="1562100">
                  <a:moveTo>
                    <a:pt x="0" y="781050"/>
                  </a:moveTo>
                  <a:cubicBezTo>
                    <a:pt x="0" y="349688"/>
                    <a:pt x="349688" y="0"/>
                    <a:pt x="781050" y="0"/>
                  </a:cubicBezTo>
                  <a:cubicBezTo>
                    <a:pt x="1212412" y="0"/>
                    <a:pt x="1562100" y="349688"/>
                    <a:pt x="1562100" y="781050"/>
                  </a:cubicBezTo>
                  <a:cubicBezTo>
                    <a:pt x="1562100" y="1212412"/>
                    <a:pt x="1212412" y="1562100"/>
                    <a:pt x="781050" y="1562100"/>
                  </a:cubicBezTo>
                  <a:cubicBezTo>
                    <a:pt x="349688" y="1562100"/>
                    <a:pt x="0" y="1212412"/>
                    <a:pt x="0" y="781050"/>
                  </a:cubicBezTo>
                  <a:close/>
                </a:path>
              </a:pathLst>
            </a:custGeom>
            <a:solidFill>
              <a:schemeClr val="bg2">
                <a:lumMod val="50000"/>
              </a:schemeClr>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1624" tIns="251624" rIns="251624" bIns="251624" numCol="1" spcCol="1270" anchor="ctr" anchorCtr="0">
              <a:noAutofit/>
            </a:bodyPr>
            <a:lstStyle/>
            <a:p>
              <a:pPr marL="0" marR="0" lvl="0" indent="0" algn="ctr" defTabSz="1600200" eaLnBrk="1" fontAlgn="auto" latinLnBrk="0" hangingPunct="1">
                <a:lnSpc>
                  <a:spcPct val="90000"/>
                </a:lnSpc>
                <a:spcBef>
                  <a:spcPct val="0"/>
                </a:spcBef>
                <a:spcAft>
                  <a:spcPct val="35000"/>
                </a:spcAft>
                <a:buClrTx/>
                <a:buSzTx/>
                <a:buFontTx/>
                <a:buNone/>
                <a:tabLst/>
                <a:defRPr/>
              </a:pPr>
              <a:endParaRPr kumimoji="0" lang="en-US" sz="3600" b="0" i="0" u="none" strike="noStrike" kern="0" cap="none" spc="0" normalizeH="0" baseline="0" noProof="0" dirty="0">
                <a:ln>
                  <a:noFill/>
                </a:ln>
                <a:solidFill>
                  <a:sysClr val="windowText" lastClr="000000"/>
                </a:solidFill>
                <a:effectLst/>
                <a:uLnTx/>
                <a:uFillTx/>
              </a:endParaRPr>
            </a:p>
          </p:txBody>
        </p:sp>
        <p:sp>
          <p:nvSpPr>
            <p:cNvPr id="60" name="TextBox 59"/>
            <p:cNvSpPr txBox="1"/>
            <p:nvPr/>
          </p:nvSpPr>
          <p:spPr>
            <a:xfrm>
              <a:off x="10436831" y="3606245"/>
              <a:ext cx="1336053" cy="584775"/>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mj-lt"/>
                </a:rPr>
                <a:t>ASD Skills Building</a:t>
              </a:r>
            </a:p>
          </p:txBody>
        </p:sp>
      </p:grpSp>
      <p:grpSp>
        <p:nvGrpSpPr>
          <p:cNvPr id="10" name="Group 9"/>
          <p:cNvGrpSpPr/>
          <p:nvPr/>
        </p:nvGrpSpPr>
        <p:grpSpPr>
          <a:xfrm>
            <a:off x="7531355" y="558537"/>
            <a:ext cx="2143474" cy="2036618"/>
            <a:chOff x="8588918" y="1029511"/>
            <a:chExt cx="2143474" cy="2036618"/>
          </a:xfrm>
        </p:grpSpPr>
        <p:sp>
          <p:nvSpPr>
            <p:cNvPr id="11" name="Donut 10"/>
            <p:cNvSpPr/>
            <p:nvPr/>
          </p:nvSpPr>
          <p:spPr>
            <a:xfrm rot="16200000">
              <a:off x="8642346" y="976083"/>
              <a:ext cx="2036618" cy="2143474"/>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t" anchorCtr="1"/>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chemeClr val="tx1"/>
                </a:solidFill>
                <a:effectLst/>
                <a:uLnTx/>
                <a:uFillTx/>
                <a:latin typeface="+mj-lt"/>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chemeClr val="tx1"/>
                </a:solidFill>
                <a:effectLst/>
                <a:uLnTx/>
                <a:uFillTx/>
                <a:latin typeface="+mj-lt"/>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mj-lt"/>
                </a:rPr>
                <a:t>Intensive</a:t>
              </a:r>
            </a:p>
          </p:txBody>
        </p:sp>
        <p:sp>
          <p:nvSpPr>
            <p:cNvPr id="53" name="Freeform 52"/>
            <p:cNvSpPr/>
            <p:nvPr/>
          </p:nvSpPr>
          <p:spPr>
            <a:xfrm>
              <a:off x="8945340" y="1334448"/>
              <a:ext cx="1419980" cy="1367967"/>
            </a:xfrm>
            <a:custGeom>
              <a:avLst/>
              <a:gdLst>
                <a:gd name="connsiteX0" fmla="*/ 0 w 1562100"/>
                <a:gd name="connsiteY0" fmla="*/ 781050 h 1562100"/>
                <a:gd name="connsiteX1" fmla="*/ 781050 w 1562100"/>
                <a:gd name="connsiteY1" fmla="*/ 0 h 1562100"/>
                <a:gd name="connsiteX2" fmla="*/ 1562100 w 1562100"/>
                <a:gd name="connsiteY2" fmla="*/ 781050 h 1562100"/>
                <a:gd name="connsiteX3" fmla="*/ 781050 w 1562100"/>
                <a:gd name="connsiteY3" fmla="*/ 1562100 h 1562100"/>
                <a:gd name="connsiteX4" fmla="*/ 0 w 1562100"/>
                <a:gd name="connsiteY4" fmla="*/ 781050 h 1562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2100" h="1562100">
                  <a:moveTo>
                    <a:pt x="0" y="781050"/>
                  </a:moveTo>
                  <a:cubicBezTo>
                    <a:pt x="0" y="349688"/>
                    <a:pt x="349688" y="0"/>
                    <a:pt x="781050" y="0"/>
                  </a:cubicBezTo>
                  <a:cubicBezTo>
                    <a:pt x="1212412" y="0"/>
                    <a:pt x="1562100" y="349688"/>
                    <a:pt x="1562100" y="781050"/>
                  </a:cubicBezTo>
                  <a:cubicBezTo>
                    <a:pt x="1562100" y="1212412"/>
                    <a:pt x="1212412" y="1562100"/>
                    <a:pt x="781050" y="1562100"/>
                  </a:cubicBezTo>
                  <a:cubicBezTo>
                    <a:pt x="349688" y="1562100"/>
                    <a:pt x="0" y="1212412"/>
                    <a:pt x="0" y="781050"/>
                  </a:cubicBezTo>
                  <a:close/>
                </a:path>
              </a:pathLst>
            </a:custGeom>
            <a:solidFill>
              <a:schemeClr val="bg2">
                <a:lumMod val="50000"/>
              </a:schemeClr>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1624" tIns="251624" rIns="251624" bIns="251624" numCol="1" spcCol="1270" anchor="ctr" anchorCtr="0">
              <a:noAutofit/>
            </a:bodyPr>
            <a:lstStyle/>
            <a:p>
              <a:pPr marL="0" marR="0" lvl="0" indent="0" algn="ctr" defTabSz="1600200" eaLnBrk="1" fontAlgn="auto" latinLnBrk="0" hangingPunct="1">
                <a:lnSpc>
                  <a:spcPct val="90000"/>
                </a:lnSpc>
                <a:spcBef>
                  <a:spcPct val="0"/>
                </a:spcBef>
                <a:spcAft>
                  <a:spcPct val="35000"/>
                </a:spcAft>
                <a:buClrTx/>
                <a:buSzTx/>
                <a:buFontTx/>
                <a:buNone/>
                <a:tabLst/>
                <a:defRPr/>
              </a:pPr>
              <a:endParaRPr kumimoji="0" lang="en-US" sz="3600" b="0" i="0" u="none" strike="noStrike" kern="0" cap="none" spc="0" normalizeH="0" baseline="0" noProof="0" dirty="0">
                <a:ln>
                  <a:noFill/>
                </a:ln>
                <a:solidFill>
                  <a:sysClr val="windowText" lastClr="000000"/>
                </a:solidFill>
                <a:effectLst/>
                <a:uLnTx/>
                <a:uFillTx/>
              </a:endParaRPr>
            </a:p>
          </p:txBody>
        </p:sp>
        <p:sp>
          <p:nvSpPr>
            <p:cNvPr id="62" name="TextBox 61"/>
            <p:cNvSpPr txBox="1"/>
            <p:nvPr/>
          </p:nvSpPr>
          <p:spPr>
            <a:xfrm>
              <a:off x="8957622" y="1579181"/>
              <a:ext cx="1419981" cy="861774"/>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mj-lt"/>
                </a:rPr>
                <a:t>ASD Behavior</a:t>
              </a:r>
              <a:r>
                <a:rPr kumimoji="0" lang="en-US" sz="1800" b="1" i="0" u="none" strike="noStrike" kern="0" cap="none" spc="0" normalizeH="0" baseline="0" noProof="0" dirty="0">
                  <a:ln>
                    <a:noFill/>
                  </a:ln>
                  <a:solidFill>
                    <a:schemeClr val="bg1"/>
                  </a:solidFill>
                  <a:effectLst/>
                  <a:uLnTx/>
                  <a:uFillTx/>
                </a:rPr>
                <a:t> </a:t>
              </a:r>
              <a:r>
                <a:rPr kumimoji="0" lang="en-US" sz="1600" b="1" i="0" u="none" strike="noStrike" kern="0" cap="none" spc="0" normalizeH="0" baseline="0" noProof="0" dirty="0">
                  <a:ln>
                    <a:noFill/>
                  </a:ln>
                  <a:solidFill>
                    <a:schemeClr val="bg1"/>
                  </a:solidFill>
                  <a:effectLst/>
                  <a:uLnTx/>
                  <a:uFillTx/>
                  <a:latin typeface="+mj-lt"/>
                </a:rPr>
                <a:t>Therapies</a:t>
              </a:r>
              <a:endParaRPr kumimoji="0" lang="en-US" sz="1800" b="1" i="0" u="none" strike="noStrike" kern="0" cap="none" spc="0" normalizeH="0" baseline="0" noProof="0" dirty="0">
                <a:ln>
                  <a:noFill/>
                </a:ln>
                <a:solidFill>
                  <a:schemeClr val="bg1"/>
                </a:solidFill>
                <a:effectLst/>
                <a:uLnTx/>
                <a:uFillTx/>
                <a:latin typeface="+mj-lt"/>
              </a:endParaRPr>
            </a:p>
          </p:txBody>
        </p:sp>
      </p:grpSp>
      <p:grpSp>
        <p:nvGrpSpPr>
          <p:cNvPr id="12" name="Group 11"/>
          <p:cNvGrpSpPr/>
          <p:nvPr/>
        </p:nvGrpSpPr>
        <p:grpSpPr>
          <a:xfrm>
            <a:off x="7526030" y="4564186"/>
            <a:ext cx="2143474" cy="2099521"/>
            <a:chOff x="8539117" y="4463782"/>
            <a:chExt cx="2143474" cy="2099521"/>
          </a:xfrm>
        </p:grpSpPr>
        <p:sp>
          <p:nvSpPr>
            <p:cNvPr id="33" name="Donut 32"/>
            <p:cNvSpPr/>
            <p:nvPr/>
          </p:nvSpPr>
          <p:spPr>
            <a:xfrm rot="16200000">
              <a:off x="8561093" y="4441806"/>
              <a:ext cx="2099521" cy="2143474"/>
            </a:xfrm>
            <a:prstGeom prst="donut">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t" anchorCtr="1"/>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chemeClr val="tx1"/>
                </a:solidFill>
                <a:effectLst/>
                <a:uLnTx/>
                <a:uFillTx/>
                <a:latin typeface="+mj-lt"/>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200" b="0" i="0" u="none" strike="noStrike" kern="0" cap="none" spc="0" normalizeH="0" baseline="0" noProof="0" dirty="0">
                <a:ln>
                  <a:noFill/>
                </a:ln>
                <a:solidFill>
                  <a:schemeClr val="tx1"/>
                </a:solidFill>
                <a:effectLst/>
                <a:uLnTx/>
                <a:uFillTx/>
                <a:latin typeface="+mj-lt"/>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800" b="0" i="0" u="none" strike="noStrike" kern="0" cap="none" spc="0" normalizeH="0" baseline="0" noProof="0" dirty="0">
                <a:ln>
                  <a:noFill/>
                </a:ln>
                <a:solidFill>
                  <a:schemeClr val="tx1"/>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mj-lt"/>
                </a:rPr>
                <a:t>Intensive</a:t>
              </a:r>
            </a:p>
          </p:txBody>
        </p:sp>
        <p:sp>
          <p:nvSpPr>
            <p:cNvPr id="55" name="Freeform 54"/>
            <p:cNvSpPr/>
            <p:nvPr/>
          </p:nvSpPr>
          <p:spPr>
            <a:xfrm>
              <a:off x="8813849" y="4718187"/>
              <a:ext cx="1631731" cy="1461871"/>
            </a:xfrm>
            <a:custGeom>
              <a:avLst/>
              <a:gdLst>
                <a:gd name="connsiteX0" fmla="*/ 0 w 1562100"/>
                <a:gd name="connsiteY0" fmla="*/ 781050 h 1562100"/>
                <a:gd name="connsiteX1" fmla="*/ 781050 w 1562100"/>
                <a:gd name="connsiteY1" fmla="*/ 0 h 1562100"/>
                <a:gd name="connsiteX2" fmla="*/ 1562100 w 1562100"/>
                <a:gd name="connsiteY2" fmla="*/ 781050 h 1562100"/>
                <a:gd name="connsiteX3" fmla="*/ 781050 w 1562100"/>
                <a:gd name="connsiteY3" fmla="*/ 1562100 h 1562100"/>
                <a:gd name="connsiteX4" fmla="*/ 0 w 1562100"/>
                <a:gd name="connsiteY4" fmla="*/ 781050 h 1562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2100" h="1562100">
                  <a:moveTo>
                    <a:pt x="0" y="781050"/>
                  </a:moveTo>
                  <a:cubicBezTo>
                    <a:pt x="0" y="349688"/>
                    <a:pt x="349688" y="0"/>
                    <a:pt x="781050" y="0"/>
                  </a:cubicBezTo>
                  <a:cubicBezTo>
                    <a:pt x="1212412" y="0"/>
                    <a:pt x="1562100" y="349688"/>
                    <a:pt x="1562100" y="781050"/>
                  </a:cubicBezTo>
                  <a:cubicBezTo>
                    <a:pt x="1562100" y="1212412"/>
                    <a:pt x="1212412" y="1562100"/>
                    <a:pt x="781050" y="1562100"/>
                  </a:cubicBezTo>
                  <a:cubicBezTo>
                    <a:pt x="349688" y="1562100"/>
                    <a:pt x="0" y="1212412"/>
                    <a:pt x="0" y="781050"/>
                  </a:cubicBezTo>
                  <a:close/>
                </a:path>
              </a:pathLst>
            </a:custGeom>
            <a:solidFill>
              <a:schemeClr val="bg2">
                <a:lumMod val="50000"/>
              </a:schemeClr>
            </a:solidFill>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txBody>
            <a:bodyPr spcFirstLastPara="0" vert="horz" wrap="square" lIns="251624" tIns="251624" rIns="251624" bIns="251624" numCol="1" spcCol="1270" anchor="ctr" anchorCtr="0">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600" b="0" i="0" u="none" strike="noStrike" kern="0" cap="none" spc="0" normalizeH="0" baseline="0" noProof="0" dirty="0">
                <a:ln>
                  <a:noFill/>
                </a:ln>
                <a:solidFill>
                  <a:sysClr val="windowText" lastClr="000000"/>
                </a:solidFill>
                <a:effectLst/>
                <a:uLnTx/>
                <a:uFillTx/>
              </a:endParaRPr>
            </a:p>
          </p:txBody>
        </p:sp>
        <p:sp>
          <p:nvSpPr>
            <p:cNvPr id="4" name="TextBox 3"/>
            <p:cNvSpPr txBox="1"/>
            <p:nvPr/>
          </p:nvSpPr>
          <p:spPr>
            <a:xfrm>
              <a:off x="8627446" y="4828223"/>
              <a:ext cx="2016713" cy="1077218"/>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mj-lt"/>
                </a:rPr>
                <a:t>ASD</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mj-lt"/>
                </a:rPr>
                <a:t> Group/Family Skills and</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600" b="1" i="0" u="none" strike="noStrike" kern="0" cap="none" spc="0" normalizeH="0" baseline="0" noProof="0" dirty="0">
                  <a:ln>
                    <a:noFill/>
                  </a:ln>
                  <a:solidFill>
                    <a:schemeClr val="bg1"/>
                  </a:solidFill>
                  <a:effectLst/>
                  <a:uLnTx/>
                  <a:uFillTx/>
                  <a:latin typeface="+mj-lt"/>
                </a:rPr>
                <a:t>Supports</a:t>
              </a:r>
            </a:p>
          </p:txBody>
        </p:sp>
      </p:grpSp>
      <p:sp>
        <p:nvSpPr>
          <p:cNvPr id="2" name="Title 1"/>
          <p:cNvSpPr>
            <a:spLocks noGrp="1"/>
          </p:cNvSpPr>
          <p:nvPr>
            <p:ph type="title"/>
          </p:nvPr>
        </p:nvSpPr>
        <p:spPr>
          <a:xfrm>
            <a:off x="197469" y="89278"/>
            <a:ext cx="7155831" cy="1531281"/>
          </a:xfrm>
        </p:spPr>
        <p:txBody>
          <a:bodyPr>
            <a:normAutofit/>
          </a:bodyPr>
          <a:lstStyle/>
          <a:p>
            <a:pPr algn="l"/>
            <a:r>
              <a:rPr lang="en-US" dirty="0"/>
              <a:t>Toward a Full Range of Services</a:t>
            </a:r>
          </a:p>
        </p:txBody>
      </p:sp>
      <p:pic>
        <p:nvPicPr>
          <p:cNvPr id="28" name="Picture 2" descr="Image result for black white family clipart free"/>
          <p:cNvPicPr>
            <a:picLocks noChangeAspect="1" noChangeArrowheads="1"/>
          </p:cNvPicPr>
          <p:nvPr/>
        </p:nvPicPr>
        <p:blipFill>
          <a:blip r:embed="rId4">
            <a:duotone>
              <a:schemeClr val="accent1">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623121" y="3918266"/>
            <a:ext cx="1384140" cy="1363716"/>
          </a:xfrm>
          <a:prstGeom prst="hexagon">
            <a:avLst>
              <a:gd name="adj" fmla="val 9446"/>
              <a:gd name="vf" fmla="val 115470"/>
            </a:avLst>
          </a:prstGeom>
          <a:noFill/>
          <a:extLst>
            <a:ext uri="{909E8E84-426E-40DD-AFC4-6F175D3DCCD1}">
              <a14:hiddenFill xmlns:a14="http://schemas.microsoft.com/office/drawing/2010/main">
                <a:solidFill>
                  <a:srgbClr val="FFFFFF"/>
                </a:solidFill>
              </a14:hiddenFill>
            </a:ext>
          </a:extLst>
        </p:spPr>
      </p:pic>
      <p:sp>
        <p:nvSpPr>
          <p:cNvPr id="19" name="Rectangle 18"/>
          <p:cNvSpPr/>
          <p:nvPr/>
        </p:nvSpPr>
        <p:spPr>
          <a:xfrm rot="5400000">
            <a:off x="8704353" y="2669897"/>
            <a:ext cx="4607352" cy="1645508"/>
          </a:xfrm>
          <a:prstGeom prst="rect">
            <a:avLst/>
          </a:prstGeom>
          <a:noFill/>
        </p:spPr>
        <p:txBody>
          <a:bodyPr wrap="none" lIns="91440" tIns="45720" rIns="91440" bIns="45720">
            <a:prstTxWarp prst="textArchUp">
              <a:avLst>
                <a:gd name="adj" fmla="val 10728688"/>
              </a:avLst>
            </a:prstTxWarp>
            <a:spAutoFit/>
          </a:bodyPr>
          <a:lstStyle/>
          <a:p>
            <a:pPr algn="ctr"/>
            <a:r>
              <a:rPr lang="en-US" b="1" cap="none" spc="0" dirty="0">
                <a:ln w="0"/>
                <a:solidFill>
                  <a:schemeClr val="accent1"/>
                </a:solidFill>
                <a:effectLst>
                  <a:outerShdw blurRad="38100" dist="25400" dir="5400000" algn="ctr" rotWithShape="0">
                    <a:srgbClr val="6E747A">
                      <a:alpha val="43000"/>
                    </a:srgbClr>
                  </a:outerShdw>
                </a:effectLst>
                <a:latin typeface="+mj-lt"/>
              </a:rPr>
              <a:t>Crisis Support</a:t>
            </a:r>
          </a:p>
        </p:txBody>
      </p:sp>
      <p:sp>
        <p:nvSpPr>
          <p:cNvPr id="22" name="Rectangle 21"/>
          <p:cNvSpPr/>
          <p:nvPr/>
        </p:nvSpPr>
        <p:spPr>
          <a:xfrm rot="2807668">
            <a:off x="10130647" y="1897689"/>
            <a:ext cx="1102292" cy="307777"/>
          </a:xfrm>
          <a:prstGeom prst="rect">
            <a:avLst/>
          </a:prstGeom>
          <a:noFill/>
        </p:spPr>
        <p:txBody>
          <a:bodyPr wrap="square" lIns="91440" tIns="45720" rIns="91440" bIns="45720">
            <a:spAutoFit/>
          </a:bodyPr>
          <a:lstStyle/>
          <a:p>
            <a:pPr algn="ctr"/>
            <a:r>
              <a:rPr lang="en-US" sz="1400" b="0" cap="none" spc="0" dirty="0">
                <a:ln w="0"/>
                <a:solidFill>
                  <a:schemeClr val="accent1"/>
                </a:solidFill>
                <a:effectLst>
                  <a:outerShdw blurRad="38100" dist="25400" dir="5400000" algn="ctr" rotWithShape="0">
                    <a:srgbClr val="6E747A">
                      <a:alpha val="43000"/>
                    </a:srgbClr>
                  </a:outerShdw>
                </a:effectLst>
                <a:latin typeface="+mj-lt"/>
              </a:rPr>
              <a:t>Respite</a:t>
            </a:r>
          </a:p>
        </p:txBody>
      </p:sp>
      <p:sp>
        <p:nvSpPr>
          <p:cNvPr id="26" name="Rectangle 25"/>
          <p:cNvSpPr/>
          <p:nvPr/>
        </p:nvSpPr>
        <p:spPr>
          <a:xfrm rot="5400000">
            <a:off x="10185222" y="3504999"/>
            <a:ext cx="2539478" cy="307777"/>
          </a:xfrm>
          <a:prstGeom prst="rect">
            <a:avLst/>
          </a:prstGeom>
        </p:spPr>
        <p:txBody>
          <a:bodyPr wrap="none">
            <a:spAutoFit/>
          </a:bodyPr>
          <a:lstStyle/>
          <a:p>
            <a:pPr algn="ctr"/>
            <a:r>
              <a:rPr lang="en-US" sz="1400" dirty="0">
                <a:ln w="0"/>
                <a:solidFill>
                  <a:schemeClr val="accent1"/>
                </a:solidFill>
                <a:effectLst>
                  <a:outerShdw blurRad="38100" dist="25400" dir="5400000" algn="ctr" rotWithShape="0">
                    <a:srgbClr val="6E747A">
                      <a:alpha val="43000"/>
                    </a:srgbClr>
                  </a:outerShdw>
                </a:effectLst>
                <a:latin typeface="+mj-lt"/>
              </a:rPr>
              <a:t>Crisis Stabilization Capacity</a:t>
            </a:r>
          </a:p>
        </p:txBody>
      </p:sp>
      <p:sp>
        <p:nvSpPr>
          <p:cNvPr id="27" name="Rectangle 26"/>
          <p:cNvSpPr/>
          <p:nvPr/>
        </p:nvSpPr>
        <p:spPr>
          <a:xfrm rot="7276733">
            <a:off x="10117135" y="5297767"/>
            <a:ext cx="1242648" cy="307777"/>
          </a:xfrm>
          <a:prstGeom prst="rect">
            <a:avLst/>
          </a:prstGeom>
          <a:noFill/>
        </p:spPr>
        <p:txBody>
          <a:bodyPr wrap="none" lIns="91440" tIns="45720" rIns="91440" bIns="45720">
            <a:spAutoFit/>
          </a:bodyPr>
          <a:lstStyle/>
          <a:p>
            <a:pPr algn="ctr"/>
            <a:r>
              <a:rPr lang="en-US" sz="1400" b="0" cap="none" spc="0" dirty="0">
                <a:ln w="0"/>
                <a:solidFill>
                  <a:schemeClr val="accent1"/>
                </a:solidFill>
                <a:effectLst>
                  <a:outerShdw blurRad="38100" dist="25400" dir="5400000" algn="ctr" rotWithShape="0">
                    <a:srgbClr val="6E747A">
                      <a:alpha val="43000"/>
                    </a:srgbClr>
                  </a:outerShdw>
                </a:effectLst>
                <a:latin typeface="+mj-lt"/>
              </a:rPr>
              <a:t>Mobile Crisis</a:t>
            </a:r>
          </a:p>
        </p:txBody>
      </p:sp>
      <p:sp>
        <p:nvSpPr>
          <p:cNvPr id="39" name="Footer Placeholder 4"/>
          <p:cNvSpPr txBox="1">
            <a:spLocks/>
          </p:cNvSpPr>
          <p:nvPr/>
        </p:nvSpPr>
        <p:spPr>
          <a:xfrm>
            <a:off x="884680" y="6356351"/>
            <a:ext cx="5476943" cy="365125"/>
          </a:xfrm>
          <a:prstGeom prst="rect">
            <a:avLst/>
          </a:prstGeom>
        </p:spPr>
        <p:txBody>
          <a:bodyPr vert="horz" lIns="4572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0000"/>
                </a:solidFill>
                <a:effectLst/>
                <a:uLnTx/>
                <a:uFillTx/>
                <a:latin typeface="Century Gothic" pitchFamily="34" charset="0"/>
                <a:ea typeface="+mn-ea"/>
                <a:cs typeface="+mn-cs"/>
              </a:rPr>
              <a:t>Recommendations of the multi-agency state autism collaborative</a:t>
            </a:r>
          </a:p>
        </p:txBody>
      </p:sp>
    </p:spTree>
    <p:extLst>
      <p:ext uri="{BB962C8B-B14F-4D97-AF65-F5344CB8AC3E}">
        <p14:creationId xmlns:p14="http://schemas.microsoft.com/office/powerpoint/2010/main" val="1850699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extLst>
              <a:ext uri="{BEBA8EAE-BF5A-486C-A8C5-ECC9F3942E4B}">
                <a14:imgProps xmlns:a14="http://schemas.microsoft.com/office/drawing/2010/main">
                  <a14:imgLayer r:embed="rId4">
                    <a14:imgEffect>
                      <a14:saturation sat="400000"/>
                    </a14:imgEffect>
                  </a14:imgLayer>
                </a14:imgProps>
              </a:ext>
              <a:ext uri="{28A0092B-C50C-407E-A947-70E740481C1C}">
                <a14:useLocalDpi xmlns:a14="http://schemas.microsoft.com/office/drawing/2010/main" val="0"/>
              </a:ext>
            </a:extLst>
          </a:blip>
          <a:stretch>
            <a:fillRect/>
          </a:stretch>
        </p:blipFill>
        <p:spPr>
          <a:xfrm>
            <a:off x="7009801" y="1304925"/>
            <a:ext cx="5082970" cy="5425440"/>
          </a:xfrm>
          <a:prstGeom prst="rect">
            <a:avLst/>
          </a:prstGeom>
        </p:spPr>
      </p:pic>
      <p:sp>
        <p:nvSpPr>
          <p:cNvPr id="2" name="Title 1"/>
          <p:cNvSpPr>
            <a:spLocks noGrp="1"/>
          </p:cNvSpPr>
          <p:nvPr>
            <p:ph type="title"/>
          </p:nvPr>
        </p:nvSpPr>
        <p:spPr>
          <a:xfrm>
            <a:off x="639234" y="152400"/>
            <a:ext cx="10972800" cy="1290457"/>
          </a:xfrm>
        </p:spPr>
        <p:txBody>
          <a:bodyPr/>
          <a:lstStyle/>
          <a:p>
            <a:pPr algn="ctr">
              <a:lnSpc>
                <a:spcPts val="3900"/>
              </a:lnSpc>
            </a:pPr>
            <a:r>
              <a:rPr lang="en-US" dirty="0"/>
              <a:t>ABS Providers</a:t>
            </a:r>
            <a:endParaRPr lang="en-US" sz="2000" dirty="0"/>
          </a:p>
        </p:txBody>
      </p:sp>
      <p:sp>
        <p:nvSpPr>
          <p:cNvPr id="4" name="Content Placeholder 2"/>
          <p:cNvSpPr>
            <a:spLocks noGrp="1"/>
          </p:cNvSpPr>
          <p:nvPr>
            <p:ph idx="1"/>
          </p:nvPr>
        </p:nvSpPr>
        <p:spPr>
          <a:xfrm>
            <a:off x="677334" y="2087249"/>
            <a:ext cx="5067163" cy="2740022"/>
          </a:xfrm>
        </p:spPr>
        <p:txBody>
          <a:bodyPr vert="horz" lIns="91440" tIns="45720" rIns="91440" bIns="45720" rtlCol="0" anchor="t">
            <a:normAutofit/>
          </a:bodyPr>
          <a:lstStyle/>
          <a:p>
            <a:pPr marL="0" indent="0">
              <a:lnSpc>
                <a:spcPct val="70000"/>
              </a:lnSpc>
              <a:buFont typeface="Arial"/>
              <a:buNone/>
            </a:pPr>
            <a:r>
              <a:rPr lang="en-US" sz="2000" dirty="0"/>
              <a:t>Behavioral analysts</a:t>
            </a:r>
          </a:p>
          <a:p>
            <a:pPr>
              <a:lnSpc>
                <a:spcPct val="70000"/>
              </a:lnSpc>
            </a:pPr>
            <a:r>
              <a:rPr lang="en-US" sz="2000" dirty="0"/>
              <a:t>BCBA-D: doctoral level</a:t>
            </a:r>
          </a:p>
          <a:p>
            <a:pPr>
              <a:lnSpc>
                <a:spcPct val="70000"/>
              </a:lnSpc>
            </a:pPr>
            <a:r>
              <a:rPr lang="en-US" sz="2000" dirty="0"/>
              <a:t>BCBA: master’s/graduate level</a:t>
            </a:r>
          </a:p>
          <a:p>
            <a:pPr>
              <a:lnSpc>
                <a:spcPct val="70000"/>
              </a:lnSpc>
            </a:pPr>
            <a:r>
              <a:rPr lang="en-US" sz="2000" dirty="0" err="1"/>
              <a:t>BCaBA</a:t>
            </a:r>
            <a:r>
              <a:rPr lang="en-US" sz="2000" dirty="0"/>
              <a:t>: bachelor’s level; requires supervision</a:t>
            </a:r>
          </a:p>
          <a:p>
            <a:endParaRPr lang="en-US" sz="2000" dirty="0"/>
          </a:p>
          <a:p>
            <a:pPr lvl="1"/>
            <a:endParaRPr lang="en-US" dirty="0"/>
          </a:p>
          <a:p>
            <a:endParaRPr lang="en-US" dirty="0"/>
          </a:p>
        </p:txBody>
      </p:sp>
      <p:graphicFrame>
        <p:nvGraphicFramePr>
          <p:cNvPr id="6" name="Table 5"/>
          <p:cNvGraphicFramePr>
            <a:graphicFrameLocks noGrp="1"/>
          </p:cNvGraphicFramePr>
          <p:nvPr>
            <p:extLst/>
          </p:nvPr>
        </p:nvGraphicFramePr>
        <p:xfrm>
          <a:off x="884680" y="3861312"/>
          <a:ext cx="4070778" cy="1850242"/>
        </p:xfrm>
        <a:graphic>
          <a:graphicData uri="http://schemas.openxmlformats.org/drawingml/2006/table">
            <a:tbl>
              <a:tblPr firstRow="1" firstCol="1" bandRow="1">
                <a:tableStyleId>{2D5ABB26-0587-4C30-8999-92F81FD0307C}</a:tableStyleId>
              </a:tblPr>
              <a:tblGrid>
                <a:gridCol w="1805039">
                  <a:extLst>
                    <a:ext uri="{9D8B030D-6E8A-4147-A177-3AD203B41FA5}">
                      <a16:colId xmlns:a16="http://schemas.microsoft.com/office/drawing/2014/main" xmlns="" val="20000"/>
                    </a:ext>
                  </a:extLst>
                </a:gridCol>
                <a:gridCol w="2265739">
                  <a:extLst>
                    <a:ext uri="{9D8B030D-6E8A-4147-A177-3AD203B41FA5}">
                      <a16:colId xmlns:a16="http://schemas.microsoft.com/office/drawing/2014/main" xmlns="" val="20001"/>
                    </a:ext>
                  </a:extLst>
                </a:gridCol>
              </a:tblGrid>
              <a:tr h="460713">
                <a:tc>
                  <a:txBody>
                    <a:bodyPr/>
                    <a:lstStyle/>
                    <a:p>
                      <a:pPr algn="l" fontAlgn="ctr"/>
                      <a:r>
                        <a:rPr lang="en-US" sz="1600" u="none" strike="noStrike" dirty="0">
                          <a:solidFill>
                            <a:schemeClr val="bg1"/>
                          </a:solidFill>
                          <a:effectLst/>
                        </a:rPr>
                        <a:t>Certification</a:t>
                      </a:r>
                      <a:endParaRPr lang="en-US" sz="1600" b="1" i="0" u="none" strike="noStrike" dirty="0">
                        <a:solidFill>
                          <a:schemeClr val="bg1"/>
                        </a:solidFill>
                        <a:effectLst/>
                        <a:latin typeface="Calibri" panose="020F0502020204030204" pitchFamily="34" charset="0"/>
                      </a:endParaRPr>
                    </a:p>
                  </a:txBody>
                  <a:tcPr marL="7620" marR="7620" marT="7620" marB="0" anchor="ctr">
                    <a:lnR w="12700" cap="flat" cmpd="sng" algn="ctr">
                      <a:solidFill>
                        <a:schemeClr val="tx2"/>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tx2"/>
                    </a:solidFill>
                  </a:tcPr>
                </a:tc>
                <a:tc>
                  <a:txBody>
                    <a:bodyPr/>
                    <a:lstStyle/>
                    <a:p>
                      <a:pPr algn="ctr" fontAlgn="ctr"/>
                      <a:r>
                        <a:rPr lang="en-US" sz="1600" u="none" strike="noStrike" dirty="0">
                          <a:solidFill>
                            <a:schemeClr val="bg1"/>
                          </a:solidFill>
                          <a:effectLst/>
                        </a:rPr>
                        <a:t>Statewide Count</a:t>
                      </a:r>
                      <a:endParaRPr lang="en-US" sz="1600" b="1" i="0" u="none" strike="noStrike" dirty="0">
                        <a:solidFill>
                          <a:schemeClr val="bg1"/>
                        </a:solidFill>
                        <a:effectLst/>
                        <a:latin typeface="Calibri" panose="020F0502020204030204" pitchFamily="34" charset="0"/>
                      </a:endParaRPr>
                    </a:p>
                  </a:txBody>
                  <a:tcPr marL="7620" marR="7620" marT="7620" marB="0" anchor="ctr">
                    <a:lnL w="12700" cap="flat" cmpd="sng" algn="ctr">
                      <a:solidFill>
                        <a:schemeClr val="tx2"/>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solidFill>
                  </a:tcPr>
                </a:tc>
                <a:extLst>
                  <a:ext uri="{0D108BD9-81ED-4DB2-BD59-A6C34878D82A}">
                    <a16:rowId xmlns:a16="http://schemas.microsoft.com/office/drawing/2014/main" xmlns="" val="10000"/>
                  </a:ext>
                </a:extLst>
              </a:tr>
              <a:tr h="251298">
                <a:tc>
                  <a:txBody>
                    <a:bodyPr/>
                    <a:lstStyle/>
                    <a:p>
                      <a:pPr algn="l" fontAlgn="b"/>
                      <a:r>
                        <a:rPr lang="en-US" sz="1600" u="none" strike="noStrike" dirty="0">
                          <a:effectLst/>
                        </a:rPr>
                        <a:t>BCBA-D</a:t>
                      </a:r>
                      <a:endParaRPr lang="en-US" sz="1600" b="0" i="0" u="none" strike="noStrike" dirty="0">
                        <a:solidFill>
                          <a:schemeClr val="tx2"/>
                        </a:solidFill>
                        <a:effectLst/>
                        <a:latin typeface="Calibri" panose="020F0502020204030204" pitchFamily="34" charset="0"/>
                      </a:endParaRPr>
                    </a:p>
                  </a:txBody>
                  <a:tcPr marL="7620" marR="7620" marT="7620" marB="0" anchor="b">
                    <a:lnR w="12700" cap="flat" cmpd="sng" algn="ctr">
                      <a:solidFill>
                        <a:schemeClr val="tx2"/>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fontAlgn="b"/>
                      <a:r>
                        <a:rPr lang="en-US" sz="1600" b="0" i="0" u="none" strike="noStrike" dirty="0">
                          <a:solidFill>
                            <a:schemeClr val="tx1"/>
                          </a:solidFill>
                          <a:effectLst/>
                          <a:latin typeface="+mn-lt"/>
                        </a:rPr>
                        <a:t>49</a:t>
                      </a:r>
                      <a:endParaRPr lang="en-US" sz="1600" b="0" i="0" u="none" strike="noStrike" dirty="0">
                        <a:solidFill>
                          <a:schemeClr val="tx2"/>
                        </a:solidFill>
                        <a:effectLst/>
                        <a:latin typeface="Calibri" panose="020F0502020204030204" pitchFamily="34" charset="0"/>
                      </a:endParaRPr>
                    </a:p>
                  </a:txBody>
                  <a:tcPr marL="7620" marR="7620" marT="7620" marB="0" anchor="b">
                    <a:lnL w="12700" cap="flat" cmpd="sng" algn="ctr">
                      <a:solidFill>
                        <a:schemeClr val="tx2"/>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10001"/>
                  </a:ext>
                </a:extLst>
              </a:tr>
              <a:tr h="251298">
                <a:tc>
                  <a:txBody>
                    <a:bodyPr/>
                    <a:lstStyle/>
                    <a:p>
                      <a:pPr algn="l" fontAlgn="b"/>
                      <a:r>
                        <a:rPr lang="en-US" sz="1600" u="none" strike="noStrike" dirty="0">
                          <a:effectLst/>
                        </a:rPr>
                        <a:t>BCBA</a:t>
                      </a:r>
                      <a:endParaRPr lang="en-US" sz="1600" b="0" i="0" u="none" strike="noStrike" dirty="0">
                        <a:solidFill>
                          <a:schemeClr val="tx2"/>
                        </a:solidFill>
                        <a:effectLst/>
                        <a:latin typeface="Calibri" panose="020F0502020204030204" pitchFamily="34" charset="0"/>
                      </a:endParaRPr>
                    </a:p>
                  </a:txBody>
                  <a:tcPr marL="7620" marR="7620" marT="7620" marB="0" anchor="b">
                    <a:lnR w="12700" cap="flat" cmpd="sng" algn="ctr">
                      <a:solidFill>
                        <a:schemeClr val="tx2"/>
                      </a:solidFill>
                      <a:prstDash val="solid"/>
                      <a:round/>
                      <a:headEnd type="none" w="med" len="med"/>
                      <a:tailEnd type="none" w="med" len="med"/>
                    </a:lnR>
                  </a:tcPr>
                </a:tc>
                <a:tc>
                  <a:txBody>
                    <a:bodyPr/>
                    <a:lstStyle/>
                    <a:p>
                      <a:pPr algn="ctr" fontAlgn="b"/>
                      <a:r>
                        <a:rPr lang="en-US" sz="1600" u="none" strike="noStrike" dirty="0">
                          <a:effectLst/>
                        </a:rPr>
                        <a:t>284</a:t>
                      </a:r>
                      <a:endParaRPr lang="en-US" sz="1600" b="0" i="0" u="none" strike="noStrike" dirty="0">
                        <a:solidFill>
                          <a:schemeClr val="tx2"/>
                        </a:solidFill>
                        <a:effectLst/>
                        <a:latin typeface="Calibri" panose="020F0502020204030204" pitchFamily="34" charset="0"/>
                      </a:endParaRPr>
                    </a:p>
                  </a:txBody>
                  <a:tcPr marL="7620" marR="7620" marT="7620" marB="0" anchor="b">
                    <a:lnL w="12700" cap="flat" cmpd="sng" algn="ctr">
                      <a:solidFill>
                        <a:schemeClr val="tx2"/>
                      </a:solidFill>
                      <a:prstDash val="solid"/>
                      <a:round/>
                      <a:headEnd type="none" w="med" len="med"/>
                      <a:tailEnd type="none" w="med" len="med"/>
                    </a:lnL>
                  </a:tcPr>
                </a:tc>
                <a:extLst>
                  <a:ext uri="{0D108BD9-81ED-4DB2-BD59-A6C34878D82A}">
                    <a16:rowId xmlns:a16="http://schemas.microsoft.com/office/drawing/2014/main" xmlns="" val="10002"/>
                  </a:ext>
                </a:extLst>
              </a:tr>
              <a:tr h="251298">
                <a:tc>
                  <a:txBody>
                    <a:bodyPr/>
                    <a:lstStyle/>
                    <a:p>
                      <a:pPr algn="l" fontAlgn="b"/>
                      <a:r>
                        <a:rPr lang="en-US" sz="1600" u="none" strike="noStrike" dirty="0" err="1">
                          <a:effectLst/>
                        </a:rPr>
                        <a:t>BCaBA</a:t>
                      </a:r>
                      <a:endParaRPr lang="en-US" sz="1600" b="0" i="0" u="none" strike="noStrike" dirty="0">
                        <a:solidFill>
                          <a:schemeClr val="tx2"/>
                        </a:solidFill>
                        <a:effectLst/>
                        <a:latin typeface="Calibri" panose="020F0502020204030204" pitchFamily="34" charset="0"/>
                      </a:endParaRPr>
                    </a:p>
                  </a:txBody>
                  <a:tcPr marL="7620" marR="7620" marT="7620" marB="0" anchor="b">
                    <a:lnR w="12700" cap="flat" cmpd="sng" algn="ctr">
                      <a:solidFill>
                        <a:schemeClr val="tx2"/>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fontAlgn="b"/>
                      <a:r>
                        <a:rPr lang="en-US" sz="1600" b="0" i="0" u="none" strike="noStrike" dirty="0">
                          <a:solidFill>
                            <a:schemeClr val="tx1"/>
                          </a:solidFill>
                          <a:effectLst/>
                          <a:latin typeface="+mn-lt"/>
                        </a:rPr>
                        <a:t>26</a:t>
                      </a:r>
                      <a:endParaRPr lang="en-US" sz="1600" b="0" i="0" u="none" strike="noStrike" dirty="0">
                        <a:solidFill>
                          <a:schemeClr val="tx2"/>
                        </a:solidFill>
                        <a:effectLst/>
                        <a:latin typeface="Calibri" panose="020F0502020204030204" pitchFamily="34" charset="0"/>
                      </a:endParaRPr>
                    </a:p>
                  </a:txBody>
                  <a:tcPr marL="7620" marR="7620" marT="7620" marB="0" anchor="b">
                    <a:lnL w="12700" cap="flat" cmpd="sng" algn="ctr">
                      <a:solidFill>
                        <a:schemeClr val="tx2"/>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3"/>
                  </a:ext>
                </a:extLst>
              </a:tr>
              <a:tr h="261769">
                <a:tc>
                  <a:txBody>
                    <a:bodyPr/>
                    <a:lstStyle/>
                    <a:p>
                      <a:pPr algn="l" fontAlgn="b"/>
                      <a:r>
                        <a:rPr lang="en-US" sz="1600" u="none" strike="noStrike" dirty="0">
                          <a:effectLst/>
                        </a:rPr>
                        <a:t>Grand Total</a:t>
                      </a:r>
                      <a:endParaRPr lang="en-US" sz="1600" b="0" i="0" u="none" strike="noStrike" dirty="0">
                        <a:solidFill>
                          <a:schemeClr val="tx2"/>
                        </a:solidFill>
                        <a:effectLst/>
                        <a:latin typeface="Calibri" panose="020F0502020204030204" pitchFamily="34" charset="0"/>
                      </a:endParaRPr>
                    </a:p>
                  </a:txBody>
                  <a:tcPr marL="7620" marR="7620" marT="7620" marB="0" anchor="b">
                    <a:lnR w="12700" cap="flat" cmpd="sng" algn="ctr">
                      <a:solidFill>
                        <a:schemeClr val="tx2"/>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u="none" strike="noStrike" dirty="0">
                          <a:effectLst/>
                        </a:rPr>
                        <a:t>359</a:t>
                      </a:r>
                      <a:endParaRPr lang="en-US" sz="1600" b="1" i="0" u="none" strike="noStrike" dirty="0">
                        <a:solidFill>
                          <a:schemeClr val="tx2"/>
                        </a:solidFill>
                        <a:effectLst/>
                        <a:latin typeface="Calibri" panose="020F0502020204030204" pitchFamily="34" charset="0"/>
                      </a:endParaRPr>
                    </a:p>
                  </a:txBody>
                  <a:tcPr marL="7620" marR="7620" marT="7620" marB="0" anchor="b">
                    <a:lnL w="12700" cap="flat" cmpd="sng" algn="ctr">
                      <a:solidFill>
                        <a:schemeClr val="tx2"/>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4"/>
                  </a:ext>
                </a:extLst>
              </a:tr>
              <a:tr h="261769">
                <a:tc gridSpan="2">
                  <a:txBody>
                    <a:bodyPr/>
                    <a:lstStyle/>
                    <a:p>
                      <a:pPr algn="l" fontAlgn="b"/>
                      <a:endParaRPr lang="en-US" sz="800" b="0" i="1" u="none" strike="noStrike" dirty="0">
                        <a:solidFill>
                          <a:schemeClr val="tx2"/>
                        </a:solidFill>
                        <a:effectLst/>
                        <a:latin typeface="Calibri" panose="020F0502020204030204" pitchFamily="34" charset="0"/>
                      </a:endParaRPr>
                    </a:p>
                    <a:p>
                      <a:pPr algn="l" fontAlgn="b"/>
                      <a:r>
                        <a:rPr lang="en-US" sz="1600" b="0" i="1" u="none" strike="noStrike" dirty="0">
                          <a:solidFill>
                            <a:schemeClr val="tx1"/>
                          </a:solidFill>
                          <a:effectLst/>
                          <a:latin typeface="Calibri" panose="020F0502020204030204" pitchFamily="34" charset="0"/>
                        </a:rPr>
                        <a:t>Additional 323 Registered Behavior Technicians</a:t>
                      </a:r>
                    </a:p>
                  </a:txBody>
                  <a:tcPr marL="7620" marR="7620" marT="7620" marB="0" anchor="b">
                    <a:lnT w="12700" cap="flat" cmpd="sng" algn="ctr">
                      <a:solidFill>
                        <a:schemeClr val="tx1"/>
                      </a:solidFill>
                      <a:prstDash val="solid"/>
                      <a:round/>
                      <a:headEnd type="none" w="med" len="med"/>
                      <a:tailEnd type="none" w="med" len="med"/>
                    </a:lnT>
                  </a:tcPr>
                </a:tc>
                <a:tc hMerge="1">
                  <a:txBody>
                    <a:bodyPr/>
                    <a:lstStyle/>
                    <a:p>
                      <a:pPr algn="ctr" fontAlgn="b"/>
                      <a:endParaRPr lang="en-US" sz="1600" b="1" i="0" u="none" strike="noStrike" dirty="0">
                        <a:solidFill>
                          <a:schemeClr val="tx2"/>
                        </a:solidFill>
                        <a:effectLst/>
                        <a:latin typeface="Calibri" panose="020F0502020204030204" pitchFamily="34" charset="0"/>
                      </a:endParaRPr>
                    </a:p>
                  </a:txBody>
                  <a:tcPr marL="7620" marR="7620" marT="7620" marB="0" anchor="b">
                    <a:lnL w="12700" cap="flat" cmpd="sng" algn="ctr">
                      <a:solidFill>
                        <a:schemeClr val="tx2"/>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xmlns="" val="10005"/>
                  </a:ext>
                </a:extLst>
              </a:tr>
            </a:tbl>
          </a:graphicData>
        </a:graphic>
      </p:graphicFrame>
      <p:sp>
        <p:nvSpPr>
          <p:cNvPr id="8" name="Footer Placeholder 4"/>
          <p:cNvSpPr txBox="1">
            <a:spLocks/>
          </p:cNvSpPr>
          <p:nvPr/>
        </p:nvSpPr>
        <p:spPr>
          <a:xfrm>
            <a:off x="884680" y="6356351"/>
            <a:ext cx="5476943" cy="365125"/>
          </a:xfrm>
          <a:prstGeom prst="rect">
            <a:avLst/>
          </a:prstGeom>
        </p:spPr>
        <p:txBody>
          <a:bodyPr vert="horz" lIns="4572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0000"/>
                </a:solidFill>
                <a:effectLst/>
                <a:uLnTx/>
                <a:uFillTx/>
                <a:latin typeface="Century Gothic" pitchFamily="34" charset="0"/>
                <a:ea typeface="+mn-ea"/>
                <a:cs typeface="+mn-cs"/>
              </a:rPr>
              <a:t>Recommendations of the multi-agency state autism collaborative</a:t>
            </a:r>
          </a:p>
        </p:txBody>
      </p:sp>
      <p:sp>
        <p:nvSpPr>
          <p:cNvPr id="7" name="Rectangle 6"/>
          <p:cNvSpPr/>
          <p:nvPr/>
        </p:nvSpPr>
        <p:spPr>
          <a:xfrm>
            <a:off x="140885" y="1442857"/>
            <a:ext cx="6797054" cy="312330"/>
          </a:xfrm>
          <a:prstGeom prst="rect">
            <a:avLst/>
          </a:prstGeom>
        </p:spPr>
        <p:txBody>
          <a:bodyPr wrap="none">
            <a:spAutoFit/>
          </a:bodyPr>
          <a:lstStyle/>
          <a:p>
            <a:pPr>
              <a:lnSpc>
                <a:spcPct val="70000"/>
              </a:lnSpc>
              <a:spcBef>
                <a:spcPts val="1000"/>
              </a:spcBef>
              <a:buFont typeface="Arial"/>
            </a:pPr>
            <a:r>
              <a:rPr lang="en-US" sz="2000" dirty="0">
                <a:solidFill>
                  <a:schemeClr val="tx2"/>
                </a:solidFill>
                <a:latin typeface="arial" charset="0"/>
              </a:rPr>
              <a:t>Capacity limitations based on already employed workforce</a:t>
            </a:r>
          </a:p>
        </p:txBody>
      </p:sp>
    </p:spTree>
    <p:extLst>
      <p:ext uri="{BB962C8B-B14F-4D97-AF65-F5344CB8AC3E}">
        <p14:creationId xmlns:p14="http://schemas.microsoft.com/office/powerpoint/2010/main" val="5647415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7918" y="47625"/>
            <a:ext cx="10972800" cy="1422210"/>
          </a:xfrm>
        </p:spPr>
        <p:txBody>
          <a:bodyPr/>
          <a:lstStyle/>
          <a:p>
            <a:pPr algn="ctr">
              <a:lnSpc>
                <a:spcPct val="100000"/>
              </a:lnSpc>
            </a:pPr>
            <a:r>
              <a:rPr lang="en-US" dirty="0"/>
              <a:t>Proposals </a:t>
            </a:r>
            <a:r>
              <a:rPr lang="en-US" dirty="0">
                <a:solidFill>
                  <a:srgbClr val="464646"/>
                </a:solidFill>
              </a:rPr>
              <a:t>for Capacity Building</a:t>
            </a:r>
            <a:endParaRPr lang="en-US" dirty="0"/>
          </a:p>
        </p:txBody>
      </p:sp>
      <p:sp>
        <p:nvSpPr>
          <p:cNvPr id="3" name="Content Placeholder 2"/>
          <p:cNvSpPr>
            <a:spLocks noGrp="1"/>
          </p:cNvSpPr>
          <p:nvPr>
            <p:ph idx="1"/>
          </p:nvPr>
        </p:nvSpPr>
        <p:spPr>
          <a:xfrm>
            <a:off x="766134" y="1422210"/>
            <a:ext cx="10972800" cy="5026215"/>
          </a:xfrm>
        </p:spPr>
        <p:txBody>
          <a:bodyPr vert="horz" lIns="91440" tIns="45720" rIns="91440" bIns="45720" rtlCol="0" anchor="t">
            <a:normAutofit fontScale="77500" lnSpcReduction="20000"/>
          </a:bodyPr>
          <a:lstStyle/>
          <a:p>
            <a:pPr marL="0" indent="0">
              <a:buFont typeface="Arial"/>
              <a:buNone/>
            </a:pPr>
            <a:endParaRPr lang="en-US" sz="2200" dirty="0"/>
          </a:p>
          <a:p>
            <a:pPr marL="0" indent="0">
              <a:buFont typeface="Arial"/>
              <a:buNone/>
            </a:pPr>
            <a:r>
              <a:rPr lang="en-US" sz="2200" dirty="0"/>
              <a:t>Use telemedicine</a:t>
            </a:r>
          </a:p>
          <a:p>
            <a:pPr lvl="1">
              <a:spcBef>
                <a:spcPts val="1000"/>
              </a:spcBef>
            </a:pPr>
            <a:r>
              <a:rPr lang="en-US" sz="2200" dirty="0"/>
              <a:t>Equipment</a:t>
            </a:r>
          </a:p>
          <a:p>
            <a:pPr lvl="1">
              <a:spcBef>
                <a:spcPts val="1000"/>
              </a:spcBef>
            </a:pPr>
            <a:r>
              <a:rPr lang="en-US" sz="2200" dirty="0"/>
              <a:t>Training</a:t>
            </a:r>
          </a:p>
          <a:p>
            <a:pPr marL="0" indent="0">
              <a:buFont typeface="Arial"/>
              <a:buNone/>
            </a:pPr>
            <a:endParaRPr lang="en-US" sz="2200" dirty="0"/>
          </a:p>
          <a:p>
            <a:pPr marL="0" indent="0">
              <a:buFont typeface="Arial"/>
              <a:buNone/>
            </a:pPr>
            <a:r>
              <a:rPr lang="en-US" sz="2200" dirty="0"/>
              <a:t>Infrastructure investment</a:t>
            </a:r>
          </a:p>
          <a:p>
            <a:pPr marL="803275" lvl="1" indent="-342900">
              <a:spcBef>
                <a:spcPts val="1000"/>
              </a:spcBef>
            </a:pPr>
            <a:r>
              <a:rPr lang="en-US" sz="2200" dirty="0"/>
              <a:t>Engaging community service boards and public health sites as partners</a:t>
            </a:r>
          </a:p>
          <a:p>
            <a:pPr marL="803275" lvl="1" indent="-342900">
              <a:spcBef>
                <a:spcPts val="1000"/>
              </a:spcBef>
            </a:pPr>
            <a:r>
              <a:rPr lang="en-US" sz="2200" dirty="0"/>
              <a:t>Administrative oversight and implementation of key workforce and infrastructure activities</a:t>
            </a:r>
          </a:p>
          <a:p>
            <a:pPr marL="803275" lvl="1" indent="-342900">
              <a:spcBef>
                <a:spcPts val="1000"/>
              </a:spcBef>
            </a:pPr>
            <a:r>
              <a:rPr lang="en-US" sz="2200" dirty="0"/>
              <a:t>Options for southern/southwest network development</a:t>
            </a:r>
          </a:p>
          <a:p>
            <a:pPr marL="803275" lvl="1" indent="-342900">
              <a:spcBef>
                <a:spcPts val="1000"/>
              </a:spcBef>
            </a:pPr>
            <a:r>
              <a:rPr lang="en-US" sz="2200" dirty="0"/>
              <a:t>Education opportunities</a:t>
            </a:r>
          </a:p>
          <a:p>
            <a:pPr marL="0" indent="0">
              <a:buFont typeface="Arial"/>
              <a:buNone/>
            </a:pPr>
            <a:endParaRPr lang="en-US" sz="2200" dirty="0"/>
          </a:p>
          <a:p>
            <a:pPr marL="0" indent="0">
              <a:buFont typeface="Arial"/>
              <a:buNone/>
            </a:pPr>
            <a:r>
              <a:rPr lang="en-US" sz="2200" dirty="0"/>
              <a:t>Expand to include crisis services</a:t>
            </a:r>
          </a:p>
          <a:p>
            <a:pPr lvl="1">
              <a:spcBef>
                <a:spcPts val="1000"/>
              </a:spcBef>
            </a:pPr>
            <a:r>
              <a:rPr lang="en-US" sz="2200" dirty="0"/>
              <a:t>Crisis stabilization</a:t>
            </a:r>
          </a:p>
          <a:p>
            <a:pPr lvl="1">
              <a:spcBef>
                <a:spcPts val="1000"/>
              </a:spcBef>
            </a:pPr>
            <a:r>
              <a:rPr lang="en-US" sz="2200" dirty="0"/>
              <a:t>Crisis respite</a:t>
            </a:r>
          </a:p>
          <a:p>
            <a:pPr lvl="1">
              <a:spcBef>
                <a:spcPts val="1000"/>
              </a:spcBef>
            </a:pPr>
            <a:r>
              <a:rPr lang="en-US" sz="2200" dirty="0"/>
              <a:t>Mobile crisis</a:t>
            </a:r>
          </a:p>
          <a:p>
            <a:pPr lvl="1">
              <a:spcBef>
                <a:spcPts val="1000"/>
              </a:spcBef>
            </a:pPr>
            <a:r>
              <a:rPr lang="en-US" sz="2200" dirty="0"/>
              <a:t>Intensive support coordination</a:t>
            </a:r>
          </a:p>
          <a:p>
            <a:pPr marL="457200" lvl="1" indent="0">
              <a:buNone/>
            </a:pPr>
            <a:endParaRPr lang="en-US" sz="5000" dirty="0">
              <a:solidFill>
                <a:schemeClr val="tx1"/>
              </a:solidFill>
            </a:endParaRPr>
          </a:p>
          <a:p>
            <a:endParaRPr lang="en-US" sz="3700" dirty="0">
              <a:solidFill>
                <a:schemeClr val="tx1"/>
              </a:solidFill>
            </a:endParaRPr>
          </a:p>
          <a:p>
            <a:pPr lvl="1"/>
            <a:endParaRPr lang="en-US" sz="2000" dirty="0">
              <a:solidFill>
                <a:schemeClr val="tx1"/>
              </a:solidFill>
            </a:endParaRPr>
          </a:p>
          <a:p>
            <a:endParaRPr lang="en-US" dirty="0">
              <a:solidFill>
                <a:schemeClr val="tx1"/>
              </a:solidFill>
            </a:endParaRPr>
          </a:p>
        </p:txBody>
      </p:sp>
      <p:sp>
        <p:nvSpPr>
          <p:cNvPr id="5" name="Footer Placeholder 4"/>
          <p:cNvSpPr txBox="1">
            <a:spLocks/>
          </p:cNvSpPr>
          <p:nvPr/>
        </p:nvSpPr>
        <p:spPr>
          <a:xfrm>
            <a:off x="884680" y="6356351"/>
            <a:ext cx="5476943" cy="365125"/>
          </a:xfrm>
          <a:prstGeom prst="rect">
            <a:avLst/>
          </a:prstGeom>
        </p:spPr>
        <p:txBody>
          <a:bodyPr vert="horz" lIns="45720" tIns="45720" rIns="91440" bIns="45720" rtlCol="0" anchor="ctr"/>
          <a:lstStyle>
            <a:defPPr>
              <a:defRPr lang="en-US"/>
            </a:defPPr>
            <a:lvl1pPr marL="0" algn="l" defTabSz="914400" rtl="0" eaLnBrk="1" latinLnBrk="0" hangingPunct="1">
              <a:defRPr sz="1200" kern="1200">
                <a:solidFill>
                  <a:schemeClr val="tx1">
                    <a:lumMod val="65000"/>
                    <a:lumOff val="35000"/>
                  </a:schemeClr>
                </a:solidFill>
                <a:latin typeface="Century Gothic"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FF0000"/>
                </a:solidFill>
                <a:effectLst/>
                <a:uLnTx/>
                <a:uFillTx/>
                <a:latin typeface="Century Gothic" pitchFamily="34" charset="0"/>
                <a:ea typeface="+mn-ea"/>
                <a:cs typeface="+mn-cs"/>
              </a:rPr>
              <a:t>Recommendations of the multi-agency state autism collaborative</a:t>
            </a:r>
          </a:p>
        </p:txBody>
      </p:sp>
    </p:spTree>
    <p:extLst>
      <p:ext uri="{BB962C8B-B14F-4D97-AF65-F5344CB8AC3E}">
        <p14:creationId xmlns:p14="http://schemas.microsoft.com/office/powerpoint/2010/main" val="3247463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9700953" cy="2852737"/>
          </a:xfrm>
        </p:spPr>
        <p:txBody>
          <a:bodyPr>
            <a:normAutofit fontScale="90000"/>
          </a:bodyPr>
          <a:lstStyle/>
          <a:p>
            <a:r>
              <a:rPr lang="en-US" sz="6000" dirty="0">
                <a:solidFill>
                  <a:schemeClr val="accent4"/>
                </a:solidFill>
              </a:rPr>
              <a:t>Call to Order</a:t>
            </a:r>
            <a:br>
              <a:rPr lang="en-US" sz="6000" dirty="0">
                <a:solidFill>
                  <a:schemeClr val="accent4"/>
                </a:solidFill>
              </a:rPr>
            </a:br>
            <a:r>
              <a:rPr lang="en-US" sz="6000" dirty="0">
                <a:solidFill>
                  <a:schemeClr val="accent4"/>
                </a:solidFill>
              </a:rPr>
              <a:t/>
            </a:r>
            <a:br>
              <a:rPr lang="en-US" sz="6000" dirty="0">
                <a:solidFill>
                  <a:schemeClr val="accent4"/>
                </a:solidFill>
              </a:rPr>
            </a:br>
            <a:r>
              <a:rPr lang="en-US" sz="4800" dirty="0">
                <a:solidFill>
                  <a:schemeClr val="accent4"/>
                </a:solidFill>
              </a:rPr>
              <a:t>Kim Ryan </a:t>
            </a:r>
            <a:br>
              <a:rPr lang="en-US" sz="4800" dirty="0">
                <a:solidFill>
                  <a:schemeClr val="accent4"/>
                </a:solidFill>
              </a:rPr>
            </a:br>
            <a:r>
              <a:rPr lang="en-US" sz="4800" dirty="0">
                <a:solidFill>
                  <a:schemeClr val="accent4"/>
                </a:solidFill>
              </a:rPr>
              <a:t>Chair</a:t>
            </a:r>
            <a:endParaRPr lang="en-US" sz="6000" dirty="0">
              <a:solidFill>
                <a:schemeClr val="accent4"/>
              </a:solidFill>
            </a:endParaRPr>
          </a:p>
        </p:txBody>
      </p:sp>
    </p:spTree>
    <p:extLst>
      <p:ext uri="{BB962C8B-B14F-4D97-AF65-F5344CB8AC3E}">
        <p14:creationId xmlns:p14="http://schemas.microsoft.com/office/powerpoint/2010/main" val="12660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10682029" cy="2852737"/>
          </a:xfrm>
        </p:spPr>
        <p:txBody>
          <a:bodyPr>
            <a:normAutofit fontScale="90000"/>
          </a:bodyPr>
          <a:lstStyle/>
          <a:p>
            <a:r>
              <a:rPr lang="en-US" sz="5300" dirty="0">
                <a:solidFill>
                  <a:schemeClr val="accent4"/>
                </a:solidFill>
              </a:rPr>
              <a:t>Mental Health Settlement Extension Targets: Supported Housing</a:t>
            </a:r>
            <a:r>
              <a:rPr lang="en-US" sz="6000" dirty="0">
                <a:solidFill>
                  <a:schemeClr val="accent4"/>
                </a:solidFill>
              </a:rPr>
              <a:t/>
            </a:r>
            <a:br>
              <a:rPr lang="en-US" sz="6000" dirty="0">
                <a:solidFill>
                  <a:schemeClr val="accent4"/>
                </a:solidFill>
              </a:rPr>
            </a:br>
            <a:r>
              <a:rPr lang="en-US" sz="6000" dirty="0">
                <a:solidFill>
                  <a:schemeClr val="accent4"/>
                </a:solidFill>
              </a:rPr>
              <a:t/>
            </a:r>
            <a:br>
              <a:rPr lang="en-US" sz="6000" dirty="0">
                <a:solidFill>
                  <a:schemeClr val="accent4"/>
                </a:solidFill>
              </a:rPr>
            </a:br>
            <a:r>
              <a:rPr lang="en-US" sz="4800" dirty="0">
                <a:solidFill>
                  <a:schemeClr val="accent4"/>
                </a:solidFill>
              </a:rPr>
              <a:t>Terri Timberlake, Ph.D.</a:t>
            </a:r>
            <a:br>
              <a:rPr lang="en-US" sz="4800" dirty="0">
                <a:solidFill>
                  <a:schemeClr val="accent4"/>
                </a:solidFill>
              </a:rPr>
            </a:br>
            <a:r>
              <a:rPr lang="en-US" sz="4800" dirty="0">
                <a:solidFill>
                  <a:schemeClr val="accent4"/>
                </a:solidFill>
              </a:rPr>
              <a:t>Director</a:t>
            </a:r>
            <a:br>
              <a:rPr lang="en-US" sz="4800" dirty="0">
                <a:solidFill>
                  <a:schemeClr val="accent4"/>
                </a:solidFill>
              </a:rPr>
            </a:br>
            <a:r>
              <a:rPr lang="en-US" sz="4800" dirty="0">
                <a:solidFill>
                  <a:schemeClr val="accent4"/>
                </a:solidFill>
              </a:rPr>
              <a:t>Office of Adult Mental Health</a:t>
            </a:r>
            <a:endParaRPr lang="en-US" sz="6000" dirty="0">
              <a:solidFill>
                <a:schemeClr val="accent4"/>
              </a:solidFill>
            </a:endParaRPr>
          </a:p>
        </p:txBody>
      </p:sp>
    </p:spTree>
    <p:extLst>
      <p:ext uri="{BB962C8B-B14F-4D97-AF65-F5344CB8AC3E}">
        <p14:creationId xmlns:p14="http://schemas.microsoft.com/office/powerpoint/2010/main" val="35533564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00275" y="3009900"/>
            <a:ext cx="7772400" cy="1524000"/>
          </a:xfrm>
        </p:spPr>
        <p:txBody>
          <a:bodyPr>
            <a:normAutofit fontScale="90000"/>
          </a:bodyPr>
          <a:lstStyle/>
          <a:p>
            <a:pPr algn="ctr"/>
            <a:r>
              <a:rPr lang="en-US" dirty="0"/>
              <a:t>Provisions Related to People with Serious and Persistent Mental Illness (“SPMI”)</a:t>
            </a:r>
            <a:endParaRPr lang="en-US" dirty="0">
              <a:solidFill>
                <a:schemeClr val="bg2"/>
              </a:solidFill>
            </a:endParaRPr>
          </a:p>
        </p:txBody>
      </p:sp>
    </p:spTree>
    <p:extLst>
      <p:ext uri="{BB962C8B-B14F-4D97-AF65-F5344CB8AC3E}">
        <p14:creationId xmlns:p14="http://schemas.microsoft.com/office/powerpoint/2010/main" val="3005931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Target Population</a:t>
            </a:r>
          </a:p>
        </p:txBody>
      </p:sp>
      <p:sp>
        <p:nvSpPr>
          <p:cNvPr id="3" name="Content Placeholder 2"/>
          <p:cNvSpPr>
            <a:spLocks noGrp="1"/>
          </p:cNvSpPr>
          <p:nvPr>
            <p:ph sz="quarter" idx="1"/>
          </p:nvPr>
        </p:nvSpPr>
        <p:spPr/>
        <p:txBody>
          <a:bodyPr>
            <a:normAutofit/>
          </a:bodyPr>
          <a:lstStyle/>
          <a:p>
            <a:pPr marL="0" indent="0">
              <a:buNone/>
            </a:pPr>
            <a:r>
              <a:rPr lang="en-US" dirty="0"/>
              <a:t>30.  For purposes of Paragraphs 31 to 40, the "Target Population'' includes the approximately 9,000 individuals with SPMI who are currently being served in State Hospitals, who are frequently readmitted to the State Hospitals, who are frequently seen in emergency rooms, who are chronically homeless, and/or who are being released from jails or prisons. The Target Population also includes individuals with SPMI and forensic status in the care of DBHDD in the State Hospitals, if the relevant court finds that community services are appropriate, and individuals with SPMI and a co-occurring condition, such as substance abuse disorders or traumatic brain injuries.</a:t>
            </a:r>
          </a:p>
          <a:p>
            <a:endParaRPr lang="en-US" dirty="0"/>
          </a:p>
        </p:txBody>
      </p:sp>
    </p:spTree>
    <p:extLst>
      <p:ext uri="{BB962C8B-B14F-4D97-AF65-F5344CB8AC3E}">
        <p14:creationId xmlns:p14="http://schemas.microsoft.com/office/powerpoint/2010/main" val="16663222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Demonstration of Compliance: Bridge Funding</a:t>
            </a:r>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2809228169"/>
              </p:ext>
            </p:extLst>
          </p:nvPr>
        </p:nvGraphicFramePr>
        <p:xfrm>
          <a:off x="452203" y="1723868"/>
          <a:ext cx="11287594" cy="4512039"/>
        </p:xfrm>
        <a:graphic>
          <a:graphicData uri="http://schemas.openxmlformats.org/drawingml/2006/table">
            <a:tbl>
              <a:tblPr firstRow="1" bandRow="1">
                <a:tableStyleId>{5C22544A-7EE6-4342-B048-85BDC9FD1C3A}</a:tableStyleId>
              </a:tblPr>
              <a:tblGrid>
                <a:gridCol w="5643797">
                  <a:extLst>
                    <a:ext uri="{9D8B030D-6E8A-4147-A177-3AD203B41FA5}">
                      <a16:colId xmlns:a16="http://schemas.microsoft.com/office/drawing/2014/main" xmlns="" val="2906081734"/>
                    </a:ext>
                  </a:extLst>
                </a:gridCol>
                <a:gridCol w="5643797">
                  <a:extLst>
                    <a:ext uri="{9D8B030D-6E8A-4147-A177-3AD203B41FA5}">
                      <a16:colId xmlns:a16="http://schemas.microsoft.com/office/drawing/2014/main" xmlns="" val="1970707377"/>
                    </a:ext>
                  </a:extLst>
                </a:gridCol>
              </a:tblGrid>
              <a:tr h="1128011">
                <a:tc>
                  <a:txBody>
                    <a:bodyPr/>
                    <a:lstStyle/>
                    <a:p>
                      <a:pPr marL="0" marR="0" algn="ctr">
                        <a:lnSpc>
                          <a:spcPct val="115000"/>
                        </a:lnSpc>
                        <a:spcBef>
                          <a:spcPts val="0"/>
                        </a:spcBef>
                        <a:spcAft>
                          <a:spcPts val="0"/>
                        </a:spcAft>
                      </a:pPr>
                      <a:endParaRPr lang="en-US" sz="1400" b="1" dirty="0">
                        <a:effectLst/>
                        <a:latin typeface="+mn-lt"/>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400" b="1" dirty="0">
                          <a:effectLst/>
                          <a:latin typeface="+mn-lt"/>
                          <a:ea typeface="Times New Roman" panose="02020603050405020304" pitchFamily="18" charset="0"/>
                          <a:cs typeface="Times New Roman" panose="02020603050405020304" pitchFamily="18" charset="0"/>
                        </a:rPr>
                        <a:t>TARGET</a:t>
                      </a:r>
                    </a:p>
                  </a:txBody>
                  <a:tcPr marL="68580" marR="68580" marT="0" marB="0"/>
                </a:tc>
                <a:tc>
                  <a:txBody>
                    <a:bodyPr/>
                    <a:lstStyle/>
                    <a:p>
                      <a:pPr marL="0" marR="0" algn="ctr">
                        <a:lnSpc>
                          <a:spcPct val="115000"/>
                        </a:lnSpc>
                        <a:spcBef>
                          <a:spcPts val="0"/>
                        </a:spcBef>
                        <a:spcAft>
                          <a:spcPts val="0"/>
                        </a:spcAft>
                      </a:pPr>
                      <a:endParaRPr lang="en-US" sz="1400" b="1" dirty="0">
                        <a:effectLst/>
                        <a:latin typeface="+mn-lt"/>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400" b="1" dirty="0">
                          <a:effectLst/>
                          <a:latin typeface="+mn-lt"/>
                          <a:ea typeface="Times New Roman" panose="02020603050405020304" pitchFamily="18" charset="0"/>
                          <a:cs typeface="Times New Roman" panose="02020603050405020304" pitchFamily="18" charset="0"/>
                        </a:rPr>
                        <a:t>STATUS</a:t>
                      </a:r>
                    </a:p>
                  </a:txBody>
                  <a:tcPr marL="68580" marR="68580" marT="0" marB="0"/>
                </a:tc>
                <a:extLst>
                  <a:ext uri="{0D108BD9-81ED-4DB2-BD59-A6C34878D82A}">
                    <a16:rowId xmlns:a16="http://schemas.microsoft.com/office/drawing/2014/main" xmlns="" val="3534684873"/>
                  </a:ext>
                </a:extLst>
              </a:tr>
              <a:tr h="1692014">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400" b="1" dirty="0">
                          <a:effectLst/>
                          <a:latin typeface="+mn-lt"/>
                          <a:ea typeface="Times New Roman" panose="02020603050405020304" pitchFamily="18" charset="0"/>
                          <a:cs typeface="Times New Roman" panose="02020603050405020304" pitchFamily="18" charset="0"/>
                        </a:rPr>
                        <a:t>By June 30, 2016, an additional 300 individuals served via bridge funding (for a total of 2,100)</a:t>
                      </a:r>
                    </a:p>
                    <a:p>
                      <a:pPr marL="0" marR="0" algn="l">
                        <a:lnSpc>
                          <a:spcPct val="115000"/>
                        </a:lnSpc>
                        <a:spcBef>
                          <a:spcPts val="0"/>
                        </a:spcBef>
                        <a:spcAft>
                          <a:spcPts val="0"/>
                        </a:spcAft>
                      </a:pPr>
                      <a:endParaRPr lang="en-US" sz="2400" b="1"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0"/>
                        </a:spcAft>
                      </a:pPr>
                      <a:r>
                        <a:rPr lang="en-US" sz="2400" b="1" dirty="0">
                          <a:solidFill>
                            <a:schemeClr val="tx1"/>
                          </a:solidFill>
                        </a:rPr>
                        <a:t>3,248 people have received bridge funding</a:t>
                      </a:r>
                    </a:p>
                  </a:txBody>
                  <a:tcPr marL="68580" marR="68580" marT="0" marB="0"/>
                </a:tc>
                <a:extLst>
                  <a:ext uri="{0D108BD9-81ED-4DB2-BD59-A6C34878D82A}">
                    <a16:rowId xmlns:a16="http://schemas.microsoft.com/office/drawing/2014/main" xmlns="" val="2523883160"/>
                  </a:ext>
                </a:extLst>
              </a:tr>
              <a:tr h="1692014">
                <a:tc>
                  <a:txBody>
                    <a:bodyPr/>
                    <a:lstStyle/>
                    <a:p>
                      <a:pPr marL="0" marR="0" algn="l">
                        <a:lnSpc>
                          <a:spcPct val="115000"/>
                        </a:lnSpc>
                        <a:spcBef>
                          <a:spcPts val="0"/>
                        </a:spcBef>
                        <a:spcAft>
                          <a:spcPts val="0"/>
                        </a:spcAft>
                      </a:pPr>
                      <a:r>
                        <a:rPr lang="en-US" sz="2400" b="1" dirty="0">
                          <a:effectLst/>
                          <a:latin typeface="+mn-lt"/>
                          <a:ea typeface="Times New Roman" panose="02020603050405020304" pitchFamily="18" charset="0"/>
                          <a:cs typeface="Times New Roman" panose="02020603050405020304" pitchFamily="18" charset="0"/>
                        </a:rPr>
                        <a:t>By June 30, 2017, an additional 300 individuals served via bridge funding (for a total of 2,400)</a:t>
                      </a:r>
                    </a:p>
                  </a:txBody>
                  <a:tcPr marL="68580" marR="68580" marT="0" marB="0"/>
                </a:tc>
                <a:tc>
                  <a:txBody>
                    <a:bodyPr/>
                    <a:lstStyle/>
                    <a:p>
                      <a:pPr marL="0" marR="0" algn="l">
                        <a:lnSpc>
                          <a:spcPct val="115000"/>
                        </a:lnSpc>
                        <a:spcBef>
                          <a:spcPts val="0"/>
                        </a:spcBef>
                        <a:spcAft>
                          <a:spcPts val="0"/>
                        </a:spcAft>
                      </a:pPr>
                      <a:r>
                        <a:rPr lang="en-US" sz="2400" b="1" dirty="0">
                          <a:effectLst/>
                          <a:latin typeface="+mn-lt"/>
                          <a:ea typeface="Times New Roman" panose="02020603050405020304" pitchFamily="18" charset="0"/>
                          <a:cs typeface="Times New Roman" panose="02020603050405020304" pitchFamily="18" charset="0"/>
                        </a:rPr>
                        <a:t>4,655 people have received bridge funding</a:t>
                      </a:r>
                    </a:p>
                  </a:txBody>
                  <a:tcPr marL="68580" marR="68580" marT="0" marB="0"/>
                </a:tc>
                <a:extLst>
                  <a:ext uri="{0D108BD9-81ED-4DB2-BD59-A6C34878D82A}">
                    <a16:rowId xmlns:a16="http://schemas.microsoft.com/office/drawing/2014/main" xmlns="" val="3644653152"/>
                  </a:ext>
                </a:extLst>
              </a:tr>
            </a:tbl>
          </a:graphicData>
        </a:graphic>
      </p:graphicFrame>
    </p:spTree>
    <p:extLst>
      <p:ext uri="{BB962C8B-B14F-4D97-AF65-F5344CB8AC3E}">
        <p14:creationId xmlns:p14="http://schemas.microsoft.com/office/powerpoint/2010/main" val="170117106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Demonstration of Compliance GHVP</a:t>
            </a:r>
          </a:p>
        </p:txBody>
      </p:sp>
      <p:sp>
        <p:nvSpPr>
          <p:cNvPr id="5" name="Text Placeholder 1"/>
          <p:cNvSpPr>
            <a:spLocks noGrp="1"/>
          </p:cNvSpPr>
          <p:nvPr>
            <p:ph sz="quarter" idx="1"/>
          </p:nvPr>
        </p:nvSpPr>
        <p:spPr/>
        <p:txBody>
          <a:bodyPr>
            <a:normAutofit/>
          </a:bodyPr>
          <a:lstStyle/>
          <a:p>
            <a:pPr marL="0" indent="0">
              <a:buNone/>
            </a:pPr>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u="sng" dirty="0"/>
          </a:p>
          <a:p>
            <a:endParaRPr lang="en-US" dirty="0"/>
          </a:p>
          <a:p>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262265425"/>
              </p:ext>
            </p:extLst>
          </p:nvPr>
        </p:nvGraphicFramePr>
        <p:xfrm>
          <a:off x="584616" y="1618938"/>
          <a:ext cx="10889105" cy="4558025"/>
        </p:xfrm>
        <a:graphic>
          <a:graphicData uri="http://schemas.openxmlformats.org/drawingml/2006/table">
            <a:tbl>
              <a:tblPr firstRow="1" bandRow="1">
                <a:tableStyleId>{5C22544A-7EE6-4342-B048-85BDC9FD1C3A}</a:tableStyleId>
              </a:tblPr>
              <a:tblGrid>
                <a:gridCol w="5375661">
                  <a:extLst>
                    <a:ext uri="{9D8B030D-6E8A-4147-A177-3AD203B41FA5}">
                      <a16:colId xmlns:a16="http://schemas.microsoft.com/office/drawing/2014/main" xmlns="" val="2679302370"/>
                    </a:ext>
                  </a:extLst>
                </a:gridCol>
                <a:gridCol w="5513444">
                  <a:extLst>
                    <a:ext uri="{9D8B030D-6E8A-4147-A177-3AD203B41FA5}">
                      <a16:colId xmlns:a16="http://schemas.microsoft.com/office/drawing/2014/main" xmlns="" val="3788552147"/>
                    </a:ext>
                  </a:extLst>
                </a:gridCol>
              </a:tblGrid>
              <a:tr h="911091">
                <a:tc>
                  <a:txBody>
                    <a:bodyPr/>
                    <a:lstStyle/>
                    <a:p>
                      <a:pPr marL="0" marR="0" algn="ctr">
                        <a:lnSpc>
                          <a:spcPct val="115000"/>
                        </a:lnSpc>
                        <a:spcBef>
                          <a:spcPts val="0"/>
                        </a:spcBef>
                        <a:spcAft>
                          <a:spcPts val="0"/>
                        </a:spcAft>
                      </a:pPr>
                      <a:endParaRPr lang="en-US" sz="1400" b="1" dirty="0">
                        <a:effectLst/>
                        <a:latin typeface="+mn-lt"/>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400" b="1" dirty="0">
                          <a:effectLst/>
                          <a:latin typeface="+mn-lt"/>
                          <a:ea typeface="Times New Roman" panose="02020603050405020304" pitchFamily="18" charset="0"/>
                          <a:cs typeface="Times New Roman" panose="02020603050405020304" pitchFamily="18" charset="0"/>
                        </a:rPr>
                        <a:t>TARGET</a:t>
                      </a:r>
                    </a:p>
                  </a:txBody>
                  <a:tcPr marL="68580" marR="68580" marT="0" marB="0"/>
                </a:tc>
                <a:tc>
                  <a:txBody>
                    <a:bodyPr/>
                    <a:lstStyle/>
                    <a:p>
                      <a:pPr marL="0" marR="0" algn="ctr">
                        <a:lnSpc>
                          <a:spcPct val="115000"/>
                        </a:lnSpc>
                        <a:spcBef>
                          <a:spcPts val="0"/>
                        </a:spcBef>
                        <a:spcAft>
                          <a:spcPts val="0"/>
                        </a:spcAft>
                      </a:pPr>
                      <a:endParaRPr lang="en-US" sz="1400" b="1" dirty="0">
                        <a:effectLst/>
                        <a:latin typeface="+mn-lt"/>
                        <a:ea typeface="Times New Roman" panose="02020603050405020304" pitchFamily="18" charset="0"/>
                        <a:cs typeface="Times New Roman" panose="02020603050405020304" pitchFamily="18" charset="0"/>
                      </a:endParaRPr>
                    </a:p>
                    <a:p>
                      <a:pPr marL="0" marR="0" algn="ctr">
                        <a:lnSpc>
                          <a:spcPct val="115000"/>
                        </a:lnSpc>
                        <a:spcBef>
                          <a:spcPts val="0"/>
                        </a:spcBef>
                        <a:spcAft>
                          <a:spcPts val="0"/>
                        </a:spcAft>
                      </a:pPr>
                      <a:r>
                        <a:rPr lang="en-US" sz="1400" b="1" dirty="0">
                          <a:effectLst/>
                          <a:latin typeface="+mn-lt"/>
                          <a:ea typeface="Times New Roman" panose="02020603050405020304" pitchFamily="18" charset="0"/>
                          <a:cs typeface="Times New Roman" panose="02020603050405020304" pitchFamily="18" charset="0"/>
                        </a:rPr>
                        <a:t>STATUS</a:t>
                      </a:r>
                    </a:p>
                  </a:txBody>
                  <a:tcPr marL="68580" marR="68580" marT="0" marB="0"/>
                </a:tc>
                <a:extLst>
                  <a:ext uri="{0D108BD9-81ED-4DB2-BD59-A6C34878D82A}">
                    <a16:rowId xmlns:a16="http://schemas.microsoft.com/office/drawing/2014/main" xmlns="" val="3344115183"/>
                  </a:ext>
                </a:extLst>
              </a:tr>
              <a:tr h="1838482">
                <a:tc>
                  <a:txBody>
                    <a:bodyPr/>
                    <a:lstStyle/>
                    <a:p>
                      <a:pPr marL="0" marR="0" algn="l">
                        <a:lnSpc>
                          <a:spcPct val="115000"/>
                        </a:lnSpc>
                        <a:spcBef>
                          <a:spcPts val="0"/>
                        </a:spcBef>
                        <a:spcAft>
                          <a:spcPts val="0"/>
                        </a:spcAft>
                      </a:pPr>
                      <a:r>
                        <a:rPr lang="en-US" sz="2000" b="1" dirty="0">
                          <a:effectLst/>
                          <a:latin typeface="+mn-lt"/>
                          <a:ea typeface="Times New Roman" panose="02020603050405020304" pitchFamily="18" charset="0"/>
                          <a:cs typeface="Times New Roman" panose="02020603050405020304" pitchFamily="18" charset="0"/>
                        </a:rPr>
                        <a:t>34.</a:t>
                      </a:r>
                    </a:p>
                    <a:p>
                      <a:pPr marL="0" marR="0" algn="l">
                        <a:lnSpc>
                          <a:spcPct val="115000"/>
                        </a:lnSpc>
                        <a:spcBef>
                          <a:spcPts val="0"/>
                        </a:spcBef>
                        <a:spcAft>
                          <a:spcPts val="0"/>
                        </a:spcAft>
                      </a:pPr>
                      <a:r>
                        <a:rPr lang="en-US" sz="2000" b="1" dirty="0">
                          <a:effectLst/>
                          <a:latin typeface="+mn-lt"/>
                          <a:ea typeface="Times New Roman" panose="02020603050405020304" pitchFamily="18" charset="0"/>
                          <a:cs typeface="Times New Roman" panose="02020603050405020304" pitchFamily="18" charset="0"/>
                        </a:rPr>
                        <a:t>By June 30,</a:t>
                      </a:r>
                      <a:r>
                        <a:rPr lang="en-US" sz="2000" b="1" baseline="0" dirty="0">
                          <a:effectLst/>
                          <a:latin typeface="+mn-lt"/>
                          <a:ea typeface="Times New Roman" panose="02020603050405020304" pitchFamily="18" charset="0"/>
                          <a:cs typeface="Times New Roman" panose="02020603050405020304" pitchFamily="18" charset="0"/>
                        </a:rPr>
                        <a:t> 2016</a:t>
                      </a:r>
                      <a:r>
                        <a:rPr lang="en-US" sz="2000" b="1" dirty="0">
                          <a:effectLst/>
                          <a:latin typeface="+mn-lt"/>
                          <a:ea typeface="Times New Roman" panose="02020603050405020304" pitchFamily="18" charset="0"/>
                          <a:cs typeface="Times New Roman" panose="02020603050405020304" pitchFamily="18" charset="0"/>
                        </a:rPr>
                        <a:t> an additional 358 individuals served via housing voucher (requirement</a:t>
                      </a:r>
                      <a:r>
                        <a:rPr lang="en-US" sz="2000" b="1" baseline="0" dirty="0">
                          <a:effectLst/>
                          <a:latin typeface="+mn-lt"/>
                          <a:ea typeface="Times New Roman" panose="02020603050405020304" pitchFamily="18" charset="0"/>
                          <a:cs typeface="Times New Roman" panose="02020603050405020304" pitchFamily="18" charset="0"/>
                        </a:rPr>
                        <a:t> from the end of original Settlement Agreement 2,000 + 358 = 2358)</a:t>
                      </a:r>
                      <a:endParaRPr lang="en-US" sz="2000" b="1" dirty="0">
                        <a:solidFill>
                          <a:srgbClr val="FF0000"/>
                        </a:solidFill>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marL="0" marR="0" algn="l">
                        <a:lnSpc>
                          <a:spcPct val="115000"/>
                        </a:lnSpc>
                        <a:spcBef>
                          <a:spcPts val="0"/>
                        </a:spcBef>
                        <a:spcAft>
                          <a:spcPts val="0"/>
                        </a:spcAft>
                      </a:pPr>
                      <a:r>
                        <a:rPr lang="en-US" sz="2000" b="1" dirty="0">
                          <a:solidFill>
                            <a:schemeClr val="tx1"/>
                          </a:solidFill>
                          <a:effectLst/>
                          <a:latin typeface="+mn-lt"/>
                          <a:ea typeface="Times New Roman" panose="02020603050405020304" pitchFamily="18" charset="0"/>
                          <a:cs typeface="Times New Roman" panose="02020603050405020304" pitchFamily="18" charset="0"/>
                        </a:rPr>
                        <a:t>3,020</a:t>
                      </a:r>
                      <a:r>
                        <a:rPr lang="en-US" sz="2000" b="1" baseline="0" dirty="0">
                          <a:solidFill>
                            <a:schemeClr val="tx1"/>
                          </a:solidFill>
                          <a:effectLst/>
                          <a:latin typeface="+mn-lt"/>
                          <a:ea typeface="Times New Roman" panose="02020603050405020304" pitchFamily="18" charset="0"/>
                          <a:cs typeface="Times New Roman" panose="02020603050405020304" pitchFamily="18" charset="0"/>
                        </a:rPr>
                        <a:t> people have been served via the GHV</a:t>
                      </a:r>
                      <a:endParaRPr lang="en-US" sz="2000" b="1" dirty="0">
                        <a:solidFill>
                          <a:schemeClr val="tx1"/>
                        </a:solidFill>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xmlns="" val="1475578804"/>
                  </a:ext>
                </a:extLst>
              </a:tr>
              <a:tr h="1808452">
                <a:tc>
                  <a:txBody>
                    <a:bodyPr/>
                    <a:lstStyle/>
                    <a:p>
                      <a:pPr marL="0" marR="0" algn="l">
                        <a:lnSpc>
                          <a:spcPct val="115000"/>
                        </a:lnSpc>
                        <a:spcBef>
                          <a:spcPts val="0"/>
                        </a:spcBef>
                        <a:spcAft>
                          <a:spcPts val="0"/>
                        </a:spcAft>
                      </a:pPr>
                      <a:r>
                        <a:rPr lang="en-US" sz="2000" b="1" dirty="0">
                          <a:effectLst/>
                          <a:latin typeface="+mn-lt"/>
                          <a:ea typeface="Times New Roman" panose="02020603050405020304" pitchFamily="18" charset="0"/>
                          <a:cs typeface="Times New Roman" panose="02020603050405020304" pitchFamily="18" charset="0"/>
                        </a:rPr>
                        <a:t>35.</a:t>
                      </a:r>
                    </a:p>
                    <a:p>
                      <a:pPr marL="0" marR="0" algn="l">
                        <a:lnSpc>
                          <a:spcPct val="115000"/>
                        </a:lnSpc>
                        <a:spcBef>
                          <a:spcPts val="0"/>
                        </a:spcBef>
                        <a:spcAft>
                          <a:spcPts val="0"/>
                        </a:spcAft>
                      </a:pPr>
                      <a:r>
                        <a:rPr lang="en-US" sz="2000" b="1" dirty="0">
                          <a:effectLst/>
                          <a:latin typeface="+mn-lt"/>
                          <a:ea typeface="Times New Roman" panose="02020603050405020304" pitchFamily="18" charset="0"/>
                          <a:cs typeface="Times New Roman" panose="02020603050405020304" pitchFamily="18" charset="0"/>
                        </a:rPr>
                        <a:t>By</a:t>
                      </a:r>
                      <a:r>
                        <a:rPr lang="en-US" sz="2000" b="1" baseline="0" dirty="0">
                          <a:effectLst/>
                          <a:latin typeface="+mn-lt"/>
                          <a:ea typeface="Times New Roman" panose="02020603050405020304" pitchFamily="18" charset="0"/>
                          <a:cs typeface="Times New Roman" panose="02020603050405020304" pitchFamily="18" charset="0"/>
                        </a:rPr>
                        <a:t> </a:t>
                      </a:r>
                      <a:r>
                        <a:rPr lang="en-US" sz="2000" b="1" dirty="0">
                          <a:effectLst/>
                          <a:latin typeface="+mn-lt"/>
                          <a:ea typeface="Times New Roman" panose="02020603050405020304" pitchFamily="18" charset="0"/>
                          <a:cs typeface="Times New Roman" panose="02020603050405020304" pitchFamily="18" charset="0"/>
                        </a:rPr>
                        <a:t>June 30, 2017, an additional 275 individuals will receive the GHV (for a total of 2,633)</a:t>
                      </a:r>
                    </a:p>
                  </a:txBody>
                  <a:tcPr marL="68580" marR="68580" marT="0" marB="0"/>
                </a:tc>
                <a:tc>
                  <a:txBody>
                    <a:bodyPr/>
                    <a:lstStyle/>
                    <a:p>
                      <a:pPr marL="0" marR="0" algn="l">
                        <a:lnSpc>
                          <a:spcPct val="100000"/>
                        </a:lnSpc>
                        <a:spcBef>
                          <a:spcPts val="0"/>
                        </a:spcBef>
                        <a:spcAft>
                          <a:spcPts val="0"/>
                        </a:spcAft>
                      </a:pPr>
                      <a:r>
                        <a:rPr lang="en-US" sz="2000" b="1" dirty="0">
                          <a:effectLst/>
                          <a:latin typeface="+mn-lt"/>
                          <a:ea typeface="Times New Roman" panose="02020603050405020304" pitchFamily="18" charset="0"/>
                          <a:cs typeface="Times New Roman" panose="02020603050405020304" pitchFamily="18" charset="0"/>
                        </a:rPr>
                        <a:t>4,368 people have been served via the GHV</a:t>
                      </a:r>
                    </a:p>
                  </a:txBody>
                  <a:tcPr marL="68580" marR="68580" marT="0" marB="0"/>
                </a:tc>
                <a:extLst>
                  <a:ext uri="{0D108BD9-81ED-4DB2-BD59-A6C34878D82A}">
                    <a16:rowId xmlns:a16="http://schemas.microsoft.com/office/drawing/2014/main" xmlns="" val="2159337587"/>
                  </a:ext>
                </a:extLst>
              </a:tr>
            </a:tbl>
          </a:graphicData>
        </a:graphic>
      </p:graphicFrame>
    </p:spTree>
    <p:extLst>
      <p:ext uri="{BB962C8B-B14F-4D97-AF65-F5344CB8AC3E}">
        <p14:creationId xmlns:p14="http://schemas.microsoft.com/office/powerpoint/2010/main" val="16260132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5752" y="438150"/>
            <a:ext cx="8534400" cy="758952"/>
          </a:xfrm>
        </p:spPr>
        <p:txBody>
          <a:bodyPr>
            <a:normAutofit/>
          </a:bodyPr>
          <a:lstStyle/>
          <a:p>
            <a:pPr algn="ctr"/>
            <a:r>
              <a:rPr lang="en-US" dirty="0"/>
              <a:t>Supported Housing</a:t>
            </a:r>
          </a:p>
        </p:txBody>
      </p:sp>
      <p:sp>
        <p:nvSpPr>
          <p:cNvPr id="3" name="Content Placeholder 2"/>
          <p:cNvSpPr>
            <a:spLocks noGrp="1"/>
          </p:cNvSpPr>
          <p:nvPr>
            <p:ph sz="quarter" idx="1"/>
          </p:nvPr>
        </p:nvSpPr>
        <p:spPr/>
        <p:txBody>
          <a:bodyPr/>
          <a:lstStyle/>
          <a:p>
            <a:pPr marL="0" indent="0">
              <a:buNone/>
            </a:pPr>
            <a:r>
              <a:rPr lang="en-US" dirty="0"/>
              <a:t>37.  Supported Housing includes scattered-site housing as well as apartments clustered in a single building.  Under this Extension Agreement, the State shall continue to provide at least 50% of Supported Housing units in scattered-site housing, which requires that no more than 20% of the units in one building, or no more than two units in one building (whichever is greater), may be used to provide Supported Housing.</a:t>
            </a:r>
          </a:p>
          <a:p>
            <a:pPr marL="0" indent="0">
              <a:buNone/>
            </a:pPr>
            <a:endParaRPr lang="en-US" dirty="0"/>
          </a:p>
        </p:txBody>
      </p:sp>
    </p:spTree>
    <p:extLst>
      <p:ext uri="{BB962C8B-B14F-4D97-AF65-F5344CB8AC3E}">
        <p14:creationId xmlns:p14="http://schemas.microsoft.com/office/powerpoint/2010/main" val="797639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Demonstration of Compliance</a:t>
            </a:r>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118349229"/>
              </p:ext>
            </p:extLst>
          </p:nvPr>
        </p:nvGraphicFramePr>
        <p:xfrm>
          <a:off x="1033072" y="1689100"/>
          <a:ext cx="10149590" cy="4651738"/>
        </p:xfrm>
        <a:graphic>
          <a:graphicData uri="http://schemas.openxmlformats.org/drawingml/2006/table">
            <a:tbl>
              <a:tblPr>
                <a:tableStyleId>{5C22544A-7EE6-4342-B048-85BDC9FD1C3A}</a:tableStyleId>
              </a:tblPr>
              <a:tblGrid>
                <a:gridCol w="2029918">
                  <a:extLst>
                    <a:ext uri="{9D8B030D-6E8A-4147-A177-3AD203B41FA5}">
                      <a16:colId xmlns:a16="http://schemas.microsoft.com/office/drawing/2014/main" xmlns="" val="2127492945"/>
                    </a:ext>
                  </a:extLst>
                </a:gridCol>
                <a:gridCol w="2029918">
                  <a:extLst>
                    <a:ext uri="{9D8B030D-6E8A-4147-A177-3AD203B41FA5}">
                      <a16:colId xmlns:a16="http://schemas.microsoft.com/office/drawing/2014/main" xmlns="" val="1349389843"/>
                    </a:ext>
                  </a:extLst>
                </a:gridCol>
                <a:gridCol w="2029918">
                  <a:extLst>
                    <a:ext uri="{9D8B030D-6E8A-4147-A177-3AD203B41FA5}">
                      <a16:colId xmlns:a16="http://schemas.microsoft.com/office/drawing/2014/main" xmlns="" val="3784221837"/>
                    </a:ext>
                  </a:extLst>
                </a:gridCol>
                <a:gridCol w="2029918">
                  <a:extLst>
                    <a:ext uri="{9D8B030D-6E8A-4147-A177-3AD203B41FA5}">
                      <a16:colId xmlns:a16="http://schemas.microsoft.com/office/drawing/2014/main" xmlns="" val="3073402723"/>
                    </a:ext>
                  </a:extLst>
                </a:gridCol>
                <a:gridCol w="2029918">
                  <a:extLst>
                    <a:ext uri="{9D8B030D-6E8A-4147-A177-3AD203B41FA5}">
                      <a16:colId xmlns:a16="http://schemas.microsoft.com/office/drawing/2014/main" xmlns="" val="4102983635"/>
                    </a:ext>
                  </a:extLst>
                </a:gridCol>
              </a:tblGrid>
              <a:tr h="1409778">
                <a:tc gridSpan="5">
                  <a:txBody>
                    <a:bodyPr/>
                    <a:lstStyle/>
                    <a:p>
                      <a:pPr algn="ctr" fontAlgn="t"/>
                      <a:r>
                        <a:rPr lang="en-US" sz="2000" u="none" strike="noStrike" dirty="0">
                          <a:solidFill>
                            <a:schemeClr val="bg1"/>
                          </a:solidFill>
                          <a:effectLst/>
                          <a:latin typeface="+mj-lt"/>
                        </a:rPr>
                        <a:t>37.</a:t>
                      </a:r>
                    </a:p>
                    <a:p>
                      <a:pPr algn="ctr" fontAlgn="t"/>
                      <a:r>
                        <a:rPr lang="en-US" sz="2000" u="none" strike="noStrike" dirty="0">
                          <a:solidFill>
                            <a:schemeClr val="bg1"/>
                          </a:solidFill>
                          <a:effectLst/>
                          <a:latin typeface="+mj-lt"/>
                        </a:rPr>
                        <a:t>Supported housing includes scattered-site housing as well as apartments clustered in a single building.  </a:t>
                      </a:r>
                    </a:p>
                    <a:p>
                      <a:pPr algn="ctr" fontAlgn="t"/>
                      <a:r>
                        <a:rPr lang="en-US" sz="2000" b="1" i="0" u="none" strike="noStrike" dirty="0">
                          <a:solidFill>
                            <a:schemeClr val="bg1"/>
                          </a:solidFill>
                          <a:effectLst/>
                          <a:latin typeface="+mj-lt"/>
                        </a:rPr>
                        <a:t>As of June 15, 2017</a:t>
                      </a:r>
                    </a:p>
                  </a:txBody>
                  <a:tcPr marL="9525" marR="9525" marT="9525" marB="0" anchor="ctr">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solidFill>
                      <a:srgbClr val="374C8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3527727236"/>
                  </a:ext>
                </a:extLst>
              </a:tr>
              <a:tr h="710354">
                <a:tc>
                  <a:txBody>
                    <a:bodyPr/>
                    <a:lstStyle/>
                    <a:p>
                      <a:pPr algn="l" fontAlgn="b"/>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In Housing</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Scattered Site</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Congregate</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 Scattered Site</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extLst>
                  <a:ext uri="{0D108BD9-81ED-4DB2-BD59-A6C34878D82A}">
                    <a16:rowId xmlns:a16="http://schemas.microsoft.com/office/drawing/2014/main" xmlns="" val="3319537527"/>
                  </a:ext>
                </a:extLst>
              </a:tr>
              <a:tr h="360641">
                <a:tc>
                  <a:txBody>
                    <a:bodyPr/>
                    <a:lstStyle/>
                    <a:p>
                      <a:pPr algn="l" fontAlgn="b"/>
                      <a:r>
                        <a:rPr lang="en-US" sz="2000" u="none" strike="noStrike" dirty="0">
                          <a:solidFill>
                            <a:srgbClr val="414042"/>
                          </a:solidFill>
                          <a:effectLst/>
                          <a:latin typeface="+mj-lt"/>
                        </a:rPr>
                        <a:t>Region 1</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280</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247</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32</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88%</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extLst>
                  <a:ext uri="{0D108BD9-81ED-4DB2-BD59-A6C34878D82A}">
                    <a16:rowId xmlns:a16="http://schemas.microsoft.com/office/drawing/2014/main" xmlns="" val="3584602608"/>
                  </a:ext>
                </a:extLst>
              </a:tr>
              <a:tr h="360641">
                <a:tc>
                  <a:txBody>
                    <a:bodyPr/>
                    <a:lstStyle/>
                    <a:p>
                      <a:pPr algn="l" fontAlgn="b"/>
                      <a:r>
                        <a:rPr lang="en-US" sz="2000" u="none" strike="noStrike" dirty="0">
                          <a:solidFill>
                            <a:srgbClr val="414042"/>
                          </a:solidFill>
                          <a:effectLst/>
                          <a:latin typeface="+mj-lt"/>
                        </a:rPr>
                        <a:t>Region 2</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321</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296</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10</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92%</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extLst>
                  <a:ext uri="{0D108BD9-81ED-4DB2-BD59-A6C34878D82A}">
                    <a16:rowId xmlns:a16="http://schemas.microsoft.com/office/drawing/2014/main" xmlns="" val="2775732763"/>
                  </a:ext>
                </a:extLst>
              </a:tr>
              <a:tr h="360641">
                <a:tc>
                  <a:txBody>
                    <a:bodyPr/>
                    <a:lstStyle/>
                    <a:p>
                      <a:pPr algn="l" fontAlgn="b"/>
                      <a:r>
                        <a:rPr lang="en-US" sz="2000" u="none" strike="noStrike" dirty="0">
                          <a:solidFill>
                            <a:srgbClr val="414042"/>
                          </a:solidFill>
                          <a:effectLst/>
                          <a:latin typeface="+mj-lt"/>
                        </a:rPr>
                        <a:t>Region 3</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748</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640</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108</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86%</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extLst>
                  <a:ext uri="{0D108BD9-81ED-4DB2-BD59-A6C34878D82A}">
                    <a16:rowId xmlns:a16="http://schemas.microsoft.com/office/drawing/2014/main" xmlns="" val="614560911"/>
                  </a:ext>
                </a:extLst>
              </a:tr>
              <a:tr h="360641">
                <a:tc>
                  <a:txBody>
                    <a:bodyPr/>
                    <a:lstStyle/>
                    <a:p>
                      <a:pPr algn="l" fontAlgn="b"/>
                      <a:r>
                        <a:rPr lang="en-US" sz="2000" u="none" strike="noStrike" dirty="0">
                          <a:solidFill>
                            <a:srgbClr val="414042"/>
                          </a:solidFill>
                          <a:effectLst/>
                          <a:latin typeface="+mj-lt"/>
                        </a:rPr>
                        <a:t>Region 4</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351</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281</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70</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80%</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extLst>
                  <a:ext uri="{0D108BD9-81ED-4DB2-BD59-A6C34878D82A}">
                    <a16:rowId xmlns:a16="http://schemas.microsoft.com/office/drawing/2014/main" xmlns="" val="2930970656"/>
                  </a:ext>
                </a:extLst>
              </a:tr>
              <a:tr h="360641">
                <a:tc>
                  <a:txBody>
                    <a:bodyPr/>
                    <a:lstStyle/>
                    <a:p>
                      <a:pPr algn="l" fontAlgn="b"/>
                      <a:r>
                        <a:rPr lang="en-US" sz="2000" u="none" strike="noStrike">
                          <a:solidFill>
                            <a:srgbClr val="414042"/>
                          </a:solidFill>
                          <a:effectLst/>
                          <a:latin typeface="+mj-lt"/>
                        </a:rPr>
                        <a:t>Region 5</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429</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412</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17</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96%</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extLst>
                  <a:ext uri="{0D108BD9-81ED-4DB2-BD59-A6C34878D82A}">
                    <a16:rowId xmlns:a16="http://schemas.microsoft.com/office/drawing/2014/main" xmlns="" val="2404997428"/>
                  </a:ext>
                </a:extLst>
              </a:tr>
              <a:tr h="360641">
                <a:tc>
                  <a:txBody>
                    <a:bodyPr/>
                    <a:lstStyle/>
                    <a:p>
                      <a:pPr algn="l" fontAlgn="b"/>
                      <a:r>
                        <a:rPr lang="en-US" sz="2000" u="none" strike="noStrike">
                          <a:solidFill>
                            <a:srgbClr val="414042"/>
                          </a:solidFill>
                          <a:effectLst/>
                          <a:latin typeface="+mj-lt"/>
                        </a:rPr>
                        <a:t>Region 6</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a:solidFill>
                            <a:srgbClr val="414042"/>
                          </a:solidFill>
                          <a:effectLst/>
                          <a:latin typeface="+mj-lt"/>
                        </a:rPr>
                        <a:t>194</a:t>
                      </a:r>
                      <a:endParaRPr lang="en-US" sz="2000" b="0" i="0" u="none" strike="noStrike">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152</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42</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78%</a:t>
                      </a:r>
                      <a:endParaRPr lang="en-US" sz="2000" b="0"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extLst>
                  <a:ext uri="{0D108BD9-81ED-4DB2-BD59-A6C34878D82A}">
                    <a16:rowId xmlns:a16="http://schemas.microsoft.com/office/drawing/2014/main" xmlns="" val="3125407822"/>
                  </a:ext>
                </a:extLst>
              </a:tr>
              <a:tr h="367760">
                <a:tc>
                  <a:txBody>
                    <a:bodyPr/>
                    <a:lstStyle/>
                    <a:p>
                      <a:pPr algn="l" fontAlgn="b"/>
                      <a:r>
                        <a:rPr lang="en-US" sz="2000" u="none" strike="noStrike" dirty="0">
                          <a:solidFill>
                            <a:srgbClr val="414042"/>
                          </a:solidFill>
                          <a:effectLst/>
                          <a:latin typeface="+mj-lt"/>
                        </a:rPr>
                        <a:t>Total</a:t>
                      </a:r>
                      <a:endParaRPr lang="en-US" sz="2000" b="1"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2,323</a:t>
                      </a:r>
                      <a:endParaRPr lang="en-US" sz="2000" b="1"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2,029</a:t>
                      </a:r>
                      <a:endParaRPr lang="en-US" sz="2000" b="1"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294</a:t>
                      </a:r>
                      <a:endParaRPr lang="en-US" sz="2000" b="1"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tc>
                  <a:txBody>
                    <a:bodyPr/>
                    <a:lstStyle/>
                    <a:p>
                      <a:pPr algn="ctr" fontAlgn="b"/>
                      <a:r>
                        <a:rPr lang="en-US" sz="2000" u="none" strike="noStrike" dirty="0">
                          <a:solidFill>
                            <a:srgbClr val="414042"/>
                          </a:solidFill>
                          <a:effectLst/>
                          <a:latin typeface="+mj-lt"/>
                        </a:rPr>
                        <a:t>87%</a:t>
                      </a:r>
                      <a:endParaRPr lang="en-US" sz="2000" b="1" i="0" u="none" strike="noStrike" dirty="0">
                        <a:solidFill>
                          <a:srgbClr val="414042"/>
                        </a:solidFill>
                        <a:effectLst/>
                        <a:latin typeface="+mj-lt"/>
                      </a:endParaRPr>
                    </a:p>
                  </a:txBody>
                  <a:tcPr marL="9525" marR="9525" marT="9525" marB="0" anchor="b">
                    <a:lnL w="12700" cap="flat" cmpd="sng" algn="ctr">
                      <a:solidFill>
                        <a:srgbClr val="183319"/>
                      </a:solidFill>
                      <a:prstDash val="solid"/>
                      <a:round/>
                      <a:headEnd type="none" w="med" len="med"/>
                      <a:tailEnd type="none" w="med" len="med"/>
                    </a:lnL>
                    <a:lnR w="12700" cap="flat" cmpd="sng" algn="ctr">
                      <a:solidFill>
                        <a:srgbClr val="183319"/>
                      </a:solidFill>
                      <a:prstDash val="solid"/>
                      <a:round/>
                      <a:headEnd type="none" w="med" len="med"/>
                      <a:tailEnd type="none" w="med" len="med"/>
                    </a:lnR>
                    <a:lnT w="12700" cap="flat" cmpd="sng" algn="ctr">
                      <a:solidFill>
                        <a:srgbClr val="183319"/>
                      </a:solidFill>
                      <a:prstDash val="solid"/>
                      <a:round/>
                      <a:headEnd type="none" w="med" len="med"/>
                      <a:tailEnd type="none" w="med" len="med"/>
                    </a:lnT>
                    <a:lnB w="12700" cap="flat" cmpd="sng" algn="ctr">
                      <a:solidFill>
                        <a:srgbClr val="183319"/>
                      </a:solidFill>
                      <a:prstDash val="solid"/>
                      <a:round/>
                      <a:headEnd type="none" w="med" len="med"/>
                      <a:tailEnd type="none" w="med" len="med"/>
                    </a:lnB>
                    <a:noFill/>
                  </a:tcPr>
                </a:tc>
                <a:extLst>
                  <a:ext uri="{0D108BD9-81ED-4DB2-BD59-A6C34878D82A}">
                    <a16:rowId xmlns:a16="http://schemas.microsoft.com/office/drawing/2014/main" xmlns="" val="150472891"/>
                  </a:ext>
                </a:extLst>
              </a:tr>
            </a:tbl>
          </a:graphicData>
        </a:graphic>
      </p:graphicFrame>
      <p:graphicFrame>
        <p:nvGraphicFramePr>
          <p:cNvPr id="8" name="Table 7"/>
          <p:cNvGraphicFramePr>
            <a:graphicFrameLocks noGrp="1"/>
          </p:cNvGraphicFramePr>
          <p:nvPr>
            <p:extLst/>
          </p:nvPr>
        </p:nvGraphicFramePr>
        <p:xfrm>
          <a:off x="2327869" y="3255667"/>
          <a:ext cx="6641961" cy="552659"/>
        </p:xfrm>
        <a:graphic>
          <a:graphicData uri="http://schemas.openxmlformats.org/drawingml/2006/table">
            <a:tbl>
              <a:tblPr firstRow="1">
                <a:tableStyleId>{2D5ABB26-0587-4C30-8999-92F81FD0307C}</a:tableStyleId>
              </a:tblPr>
              <a:tblGrid>
                <a:gridCol w="6641961">
                  <a:extLst>
                    <a:ext uri="{9D8B030D-6E8A-4147-A177-3AD203B41FA5}">
                      <a16:colId xmlns:a16="http://schemas.microsoft.com/office/drawing/2014/main" xmlns="" val="1053049179"/>
                    </a:ext>
                  </a:extLst>
                </a:gridCol>
              </a:tblGrid>
              <a:tr h="552659">
                <a:tc>
                  <a:txBody>
                    <a:bodyPr/>
                    <a:lstStyle/>
                    <a:p>
                      <a:endParaRPr lang="en-US" dirty="0"/>
                    </a:p>
                  </a:txBody>
                  <a:tcPr/>
                </a:tc>
                <a:extLst>
                  <a:ext uri="{0D108BD9-81ED-4DB2-BD59-A6C34878D82A}">
                    <a16:rowId xmlns:a16="http://schemas.microsoft.com/office/drawing/2014/main" xmlns="" val="3098216937"/>
                  </a:ext>
                </a:extLst>
              </a:tr>
            </a:tbl>
          </a:graphicData>
        </a:graphic>
      </p:graphicFrame>
    </p:spTree>
    <p:extLst>
      <p:ext uri="{BB962C8B-B14F-4D97-AF65-F5344CB8AC3E}">
        <p14:creationId xmlns:p14="http://schemas.microsoft.com/office/powerpoint/2010/main" val="11432561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Supported Housing</a:t>
            </a:r>
          </a:p>
        </p:txBody>
      </p:sp>
      <p:sp>
        <p:nvSpPr>
          <p:cNvPr id="3" name="Content Placeholder 2"/>
          <p:cNvSpPr>
            <a:spLocks noGrp="1"/>
          </p:cNvSpPr>
          <p:nvPr>
            <p:ph sz="quarter" idx="1"/>
          </p:nvPr>
        </p:nvSpPr>
        <p:spPr/>
        <p:txBody>
          <a:bodyPr/>
          <a:lstStyle/>
          <a:p>
            <a:pPr marL="0" indent="0">
              <a:buNone/>
            </a:pPr>
            <a:r>
              <a:rPr lang="en-US" dirty="0"/>
              <a:t>38.  Under this Extension Agreement, by June 30, 2018, the State will have capacity to provide Supported Housing to any of the individuals in the Target Population who have an assessed need for such support.</a:t>
            </a:r>
          </a:p>
          <a:p>
            <a:pPr marL="0" indent="0">
              <a:buNone/>
            </a:pPr>
            <a:endParaRPr lang="en-US" dirty="0"/>
          </a:p>
        </p:txBody>
      </p:sp>
    </p:spTree>
    <p:extLst>
      <p:ext uri="{BB962C8B-B14F-4D97-AF65-F5344CB8AC3E}">
        <p14:creationId xmlns:p14="http://schemas.microsoft.com/office/powerpoint/2010/main" val="21072044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Demonstration of Compliance</a:t>
            </a:r>
          </a:p>
        </p:txBody>
      </p:sp>
      <p:sp>
        <p:nvSpPr>
          <p:cNvPr id="3" name="Content Placeholder 2"/>
          <p:cNvSpPr>
            <a:spLocks noGrp="1"/>
          </p:cNvSpPr>
          <p:nvPr>
            <p:ph sz="quarter" idx="1"/>
          </p:nvPr>
        </p:nvSpPr>
        <p:spPr/>
        <p:txBody>
          <a:bodyPr/>
          <a:lstStyle/>
          <a:p>
            <a:pPr marL="0" indent="0">
              <a:buNone/>
            </a:pPr>
            <a:r>
              <a:rPr lang="en-US" dirty="0"/>
              <a:t>38. and 39. B.</a:t>
            </a:r>
          </a:p>
          <a:p>
            <a:pPr marL="0" indent="0">
              <a:buNone/>
            </a:pPr>
            <a:r>
              <a:rPr lang="en-US" dirty="0"/>
              <a:t>Determination of Need for Supported Housing: Housing Need and Choice Survey </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28372956"/>
              </p:ext>
            </p:extLst>
          </p:nvPr>
        </p:nvGraphicFramePr>
        <p:xfrm>
          <a:off x="1454046" y="3312826"/>
          <a:ext cx="9144000" cy="2578308"/>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xmlns="" val="2701982061"/>
                    </a:ext>
                  </a:extLst>
                </a:gridCol>
                <a:gridCol w="4572000">
                  <a:extLst>
                    <a:ext uri="{9D8B030D-6E8A-4147-A177-3AD203B41FA5}">
                      <a16:colId xmlns:a16="http://schemas.microsoft.com/office/drawing/2014/main" xmlns="" val="2277567429"/>
                    </a:ext>
                  </a:extLst>
                </a:gridCol>
              </a:tblGrid>
              <a:tr h="1224821">
                <a:tc>
                  <a:txBody>
                    <a:bodyPr/>
                    <a:lstStyle/>
                    <a:p>
                      <a:r>
                        <a:rPr lang="en-US" sz="2400" b="1" dirty="0">
                          <a:solidFill>
                            <a:schemeClr val="bg1"/>
                          </a:solidFill>
                        </a:rPr>
                        <a:t>Phase I total completed surveys = 2,706</a:t>
                      </a:r>
                    </a:p>
                  </a:txBody>
                  <a:tcPr/>
                </a:tc>
                <a:tc>
                  <a:txBody>
                    <a:bodyPr/>
                    <a:lstStyle/>
                    <a:p>
                      <a:r>
                        <a:rPr lang="en-US" sz="2400" b="1" dirty="0">
                          <a:solidFill>
                            <a:schemeClr val="bg1"/>
                          </a:solidFill>
                        </a:rPr>
                        <a:t>24% (649) needed supported housing at time of survey</a:t>
                      </a:r>
                    </a:p>
                  </a:txBody>
                  <a:tcPr/>
                </a:tc>
                <a:extLst>
                  <a:ext uri="{0D108BD9-81ED-4DB2-BD59-A6C34878D82A}">
                    <a16:rowId xmlns:a16="http://schemas.microsoft.com/office/drawing/2014/main" xmlns="" val="2653133107"/>
                  </a:ext>
                </a:extLst>
              </a:tr>
              <a:tr h="1353487">
                <a:tc>
                  <a:txBody>
                    <a:bodyPr/>
                    <a:lstStyle/>
                    <a:p>
                      <a:r>
                        <a:rPr lang="en-US" sz="2400" b="1" dirty="0">
                          <a:solidFill>
                            <a:schemeClr val="tx1"/>
                          </a:solidFill>
                        </a:rPr>
                        <a:t>Phase</a:t>
                      </a:r>
                      <a:r>
                        <a:rPr lang="en-US" sz="2400" b="1" baseline="0" dirty="0">
                          <a:solidFill>
                            <a:schemeClr val="tx1"/>
                          </a:solidFill>
                        </a:rPr>
                        <a:t> II total completed surveys = 1,410</a:t>
                      </a:r>
                      <a:endParaRPr lang="en-US" sz="2400" b="1" dirty="0">
                        <a:solidFill>
                          <a:schemeClr val="tx1"/>
                        </a:solidFill>
                      </a:endParaRPr>
                    </a:p>
                  </a:txBody>
                  <a:tcPr/>
                </a:tc>
                <a:tc>
                  <a:txBody>
                    <a:bodyPr/>
                    <a:lstStyle/>
                    <a:p>
                      <a:r>
                        <a:rPr lang="en-US" sz="2400" b="1" dirty="0">
                          <a:solidFill>
                            <a:schemeClr val="tx1"/>
                          </a:solidFill>
                        </a:rPr>
                        <a:t>53%</a:t>
                      </a:r>
                      <a:r>
                        <a:rPr lang="en-US" sz="2400" b="1" baseline="0" dirty="0">
                          <a:solidFill>
                            <a:schemeClr val="tx1"/>
                          </a:solidFill>
                        </a:rPr>
                        <a:t> (</a:t>
                      </a:r>
                      <a:r>
                        <a:rPr lang="en-US" sz="2400" b="1" dirty="0">
                          <a:solidFill>
                            <a:schemeClr val="tx1"/>
                          </a:solidFill>
                        </a:rPr>
                        <a:t>746) needed supported housing at time</a:t>
                      </a:r>
                      <a:r>
                        <a:rPr lang="en-US" sz="2400" b="1" baseline="0" dirty="0">
                          <a:solidFill>
                            <a:schemeClr val="tx1"/>
                          </a:solidFill>
                        </a:rPr>
                        <a:t> of survey</a:t>
                      </a:r>
                      <a:endParaRPr lang="en-US" sz="2400" b="1" dirty="0">
                        <a:solidFill>
                          <a:schemeClr val="tx1"/>
                        </a:solidFill>
                      </a:endParaRPr>
                    </a:p>
                  </a:txBody>
                  <a:tcPr/>
                </a:tc>
                <a:extLst>
                  <a:ext uri="{0D108BD9-81ED-4DB2-BD59-A6C34878D82A}">
                    <a16:rowId xmlns:a16="http://schemas.microsoft.com/office/drawing/2014/main" xmlns="" val="2147619963"/>
                  </a:ext>
                </a:extLst>
              </a:tr>
            </a:tbl>
          </a:graphicData>
        </a:graphic>
      </p:graphicFrame>
    </p:spTree>
    <p:extLst>
      <p:ext uri="{BB962C8B-B14F-4D97-AF65-F5344CB8AC3E}">
        <p14:creationId xmlns:p14="http://schemas.microsoft.com/office/powerpoint/2010/main" val="21177956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3475" y="361950"/>
            <a:ext cx="9763125" cy="911352"/>
          </a:xfrm>
        </p:spPr>
        <p:txBody>
          <a:bodyPr>
            <a:normAutofit fontScale="90000"/>
          </a:bodyPr>
          <a:lstStyle/>
          <a:p>
            <a:r>
              <a:rPr lang="en-US" dirty="0"/>
              <a:t>38 and 40. Additional Demonstration of Compliance </a:t>
            </a:r>
          </a:p>
        </p:txBody>
      </p:sp>
      <p:sp>
        <p:nvSpPr>
          <p:cNvPr id="4" name="Text Placeholder 1"/>
          <p:cNvSpPr>
            <a:spLocks noGrp="1"/>
          </p:cNvSpPr>
          <p:nvPr>
            <p:ph sz="quarter" idx="1"/>
          </p:nvPr>
        </p:nvSpPr>
        <p:spPr>
          <a:xfrm>
            <a:off x="1828800" y="1371600"/>
            <a:ext cx="8500872" cy="4727448"/>
          </a:xfrm>
        </p:spPr>
        <p:txBody>
          <a:bodyPr>
            <a:normAutofit/>
          </a:bodyPr>
          <a:lstStyle/>
          <a:p>
            <a:pPr marL="0" indent="0">
              <a:buNone/>
            </a:pPr>
            <a:r>
              <a:rPr lang="en-US" altLang="en-US" sz="2000" b="1" dirty="0">
                <a:latin typeface="Calibri" panose="020F0502020204030204" pitchFamily="34" charset="0"/>
                <a:ea typeface="Georgia" panose="02040502050405020303" pitchFamily="18" charset="0"/>
                <a:cs typeface="Georgia" panose="02040502050405020303" pitchFamily="18" charset="0"/>
              </a:rPr>
              <a:t>Prior living environment of the 2,608 individuals </a:t>
            </a:r>
            <a:r>
              <a:rPr lang="en-US" altLang="en-US" sz="2000" b="1" u="sng" dirty="0">
                <a:latin typeface="Calibri" panose="020F0502020204030204" pitchFamily="34" charset="0"/>
                <a:ea typeface="Georgia" panose="02040502050405020303" pitchFamily="18" charset="0"/>
                <a:cs typeface="Georgia" panose="02040502050405020303" pitchFamily="18" charset="0"/>
              </a:rPr>
              <a:t>currently</a:t>
            </a:r>
            <a:r>
              <a:rPr lang="en-US" altLang="en-US" sz="2000" b="1" dirty="0">
                <a:latin typeface="Calibri" panose="020F0502020204030204" pitchFamily="34" charset="0"/>
                <a:ea typeface="Georgia" panose="02040502050405020303" pitchFamily="18" charset="0"/>
                <a:cs typeface="Georgia" panose="02040502050405020303" pitchFamily="18" charset="0"/>
              </a:rPr>
              <a:t> receiving the GHV, evidence that all categories of the Settlement target population are accessing supported housing</a:t>
            </a:r>
            <a:r>
              <a:rPr lang="en-US" altLang="en-US" b="1" dirty="0">
                <a:latin typeface="Calibri" panose="020F0502020204030204" pitchFamily="34" charset="0"/>
                <a:ea typeface="Georgia" panose="02040502050405020303" pitchFamily="18" charset="0"/>
                <a:cs typeface="Georgia" panose="02040502050405020303" pitchFamily="18" charset="0"/>
              </a:rPr>
              <a:t> </a:t>
            </a:r>
          </a:p>
          <a:p>
            <a:endParaRPr lang="en-US" altLang="en-US" dirty="0">
              <a:latin typeface="Arial" panose="020B0604020202020204" pitchFamily="34" charset="0"/>
            </a:endParaRPr>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pPr algn="l"/>
            <a:endParaRPr lang="en-US" dirty="0"/>
          </a:p>
          <a:p>
            <a:endParaRPr lang="en-US" dirty="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098763062"/>
              </p:ext>
            </p:extLst>
          </p:nvPr>
        </p:nvGraphicFramePr>
        <p:xfrm>
          <a:off x="2209800" y="2468246"/>
          <a:ext cx="7620000" cy="4130039"/>
        </p:xfrm>
        <a:graphic>
          <a:graphicData uri="http://schemas.openxmlformats.org/drawingml/2006/table">
            <a:tbl>
              <a:tblPr firstRow="1" bandRow="1">
                <a:tableStyleId>{5C22544A-7EE6-4342-B048-85BDC9FD1C3A}</a:tableStyleId>
              </a:tblPr>
              <a:tblGrid>
                <a:gridCol w="3990975">
                  <a:extLst>
                    <a:ext uri="{9D8B030D-6E8A-4147-A177-3AD203B41FA5}">
                      <a16:colId xmlns:a16="http://schemas.microsoft.com/office/drawing/2014/main" xmlns="" val="3203558055"/>
                    </a:ext>
                  </a:extLst>
                </a:gridCol>
                <a:gridCol w="1781175">
                  <a:extLst>
                    <a:ext uri="{9D8B030D-6E8A-4147-A177-3AD203B41FA5}">
                      <a16:colId xmlns:a16="http://schemas.microsoft.com/office/drawing/2014/main" xmlns="" val="1842691935"/>
                    </a:ext>
                  </a:extLst>
                </a:gridCol>
                <a:gridCol w="1847850">
                  <a:extLst>
                    <a:ext uri="{9D8B030D-6E8A-4147-A177-3AD203B41FA5}">
                      <a16:colId xmlns:a16="http://schemas.microsoft.com/office/drawing/2014/main" xmlns="" val="1523670172"/>
                    </a:ext>
                  </a:extLst>
                </a:gridCol>
              </a:tblGrid>
              <a:tr h="607271">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Category</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Number</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Percent</a:t>
                      </a:r>
                    </a:p>
                  </a:txBody>
                  <a:tcPr marL="68580" marR="68580" marT="0" marB="0" anchor="ctr"/>
                </a:tc>
                <a:extLst>
                  <a:ext uri="{0D108BD9-81ED-4DB2-BD59-A6C34878D82A}">
                    <a16:rowId xmlns:a16="http://schemas.microsoft.com/office/drawing/2014/main" xmlns="" val="10000"/>
                  </a:ext>
                </a:extLst>
              </a:tr>
              <a:tr h="607271">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Homeless</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1,521</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58%</a:t>
                      </a:r>
                    </a:p>
                  </a:txBody>
                  <a:tcPr marL="68580" marR="68580" marT="0" marB="0" anchor="ctr"/>
                </a:tc>
                <a:extLst>
                  <a:ext uri="{0D108BD9-81ED-4DB2-BD59-A6C34878D82A}">
                    <a16:rowId xmlns:a16="http://schemas.microsoft.com/office/drawing/2014/main" xmlns="" val="1792798666"/>
                  </a:ext>
                </a:extLst>
              </a:tr>
              <a:tr h="607271">
                <a:tc>
                  <a:txBody>
                    <a:bodyPr/>
                    <a:lstStyle/>
                    <a:p>
                      <a:pPr marL="0" marR="0" algn="l" defTabSz="914400" rtl="0" eaLnBrk="1" latinLnBrk="0" hangingPunct="1">
                        <a:lnSpc>
                          <a:spcPct val="115000"/>
                        </a:lnSpc>
                        <a:spcBef>
                          <a:spcPts val="0"/>
                        </a:spcBef>
                        <a:spcAft>
                          <a:spcPts val="0"/>
                        </a:spcAft>
                      </a:pPr>
                      <a:r>
                        <a:rPr lang="en-US" sz="2000" b="1" kern="1200" dirty="0">
                          <a:solidFill>
                            <a:schemeClr val="dk1"/>
                          </a:solidFill>
                          <a:effectLst/>
                          <a:latin typeface="+mj-lt"/>
                          <a:ea typeface="Times New Roman" panose="02020603050405020304" pitchFamily="18" charset="0"/>
                          <a:cs typeface="Times New Roman" panose="02020603050405020304" pitchFamily="18" charset="0"/>
                        </a:rPr>
                        <a:t>Other Residential (</a:t>
                      </a:r>
                      <a:r>
                        <a:rPr lang="en-US" sz="2000" b="1" kern="1200" dirty="0" err="1">
                          <a:solidFill>
                            <a:schemeClr val="dk1"/>
                          </a:solidFill>
                          <a:effectLst/>
                          <a:latin typeface="+mj-lt"/>
                          <a:ea typeface="Times New Roman" panose="02020603050405020304" pitchFamily="18" charset="0"/>
                          <a:cs typeface="Times New Roman" panose="02020603050405020304" pitchFamily="18" charset="0"/>
                        </a:rPr>
                        <a:t>pch</a:t>
                      </a:r>
                      <a:r>
                        <a:rPr lang="en-US" sz="2000" b="1" kern="1200" dirty="0">
                          <a:solidFill>
                            <a:schemeClr val="dk1"/>
                          </a:solidFill>
                          <a:effectLst/>
                          <a:latin typeface="+mj-lt"/>
                          <a:ea typeface="Times New Roman" panose="02020603050405020304" pitchFamily="18" charset="0"/>
                          <a:cs typeface="Times New Roman" panose="02020603050405020304" pitchFamily="18" charset="0"/>
                        </a:rPr>
                        <a:t>, </a:t>
                      </a:r>
                      <a:r>
                        <a:rPr lang="en-US" sz="2000" b="1" kern="1200" dirty="0" err="1">
                          <a:solidFill>
                            <a:schemeClr val="dk1"/>
                          </a:solidFill>
                          <a:effectLst/>
                          <a:latin typeface="+mj-lt"/>
                          <a:ea typeface="Times New Roman" panose="02020603050405020304" pitchFamily="18" charset="0"/>
                          <a:cs typeface="Times New Roman" panose="02020603050405020304" pitchFamily="18" charset="0"/>
                        </a:rPr>
                        <a:t>crr</a:t>
                      </a:r>
                      <a:r>
                        <a:rPr lang="en-US" sz="2000" b="1" kern="1200" dirty="0">
                          <a:solidFill>
                            <a:schemeClr val="dk1"/>
                          </a:solidFill>
                          <a:effectLst/>
                          <a:latin typeface="+mj-lt"/>
                          <a:ea typeface="Times New Roman" panose="02020603050405020304" pitchFamily="18" charset="0"/>
                          <a:cs typeface="Times New Roman" panose="02020603050405020304" pitchFamily="18" charset="0"/>
                        </a:rPr>
                        <a:t>, shelter)</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333</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13%</a:t>
                      </a:r>
                    </a:p>
                  </a:txBody>
                  <a:tcPr marL="68580" marR="68580" marT="0" marB="0" anchor="ctr"/>
                </a:tc>
                <a:extLst>
                  <a:ext uri="{0D108BD9-81ED-4DB2-BD59-A6C34878D82A}">
                    <a16:rowId xmlns:a16="http://schemas.microsoft.com/office/drawing/2014/main" xmlns="" val="936172539"/>
                  </a:ext>
                </a:extLst>
              </a:tr>
              <a:tr h="803593">
                <a:tc>
                  <a:txBody>
                    <a:bodyPr/>
                    <a:lstStyle/>
                    <a:p>
                      <a:pPr marL="0" marR="0" algn="l" defTabSz="914400" rtl="0" eaLnBrk="1" latinLnBrk="0" hangingPunct="1">
                        <a:lnSpc>
                          <a:spcPct val="115000"/>
                        </a:lnSpc>
                        <a:spcBef>
                          <a:spcPts val="0"/>
                        </a:spcBef>
                        <a:spcAft>
                          <a:spcPts val="0"/>
                        </a:spcAft>
                      </a:pPr>
                      <a:r>
                        <a:rPr lang="en-US" sz="2000" b="1" kern="1200" dirty="0">
                          <a:solidFill>
                            <a:schemeClr val="dk1"/>
                          </a:solidFill>
                          <a:effectLst/>
                          <a:latin typeface="+mj-lt"/>
                          <a:ea typeface="Times New Roman" panose="02020603050405020304" pitchFamily="18" charset="0"/>
                          <a:cs typeface="Times New Roman" panose="02020603050405020304" pitchFamily="18" charset="0"/>
                        </a:rPr>
                        <a:t>Hospital/CSU/</a:t>
                      </a:r>
                    </a:p>
                    <a:p>
                      <a:pPr marL="0" marR="0" algn="l" defTabSz="914400" rtl="0" eaLnBrk="1" latinLnBrk="0" hangingPunct="1">
                        <a:lnSpc>
                          <a:spcPct val="115000"/>
                        </a:lnSpc>
                        <a:spcBef>
                          <a:spcPts val="0"/>
                        </a:spcBef>
                        <a:spcAft>
                          <a:spcPts val="0"/>
                        </a:spcAft>
                      </a:pPr>
                      <a:r>
                        <a:rPr lang="en-US" sz="2000" b="1" kern="1200" dirty="0">
                          <a:solidFill>
                            <a:schemeClr val="dk1"/>
                          </a:solidFill>
                          <a:effectLst/>
                          <a:latin typeface="+mj-lt"/>
                          <a:ea typeface="Times New Roman" panose="02020603050405020304" pitchFamily="18" charset="0"/>
                          <a:cs typeface="Times New Roman" panose="02020603050405020304" pitchFamily="18" charset="0"/>
                        </a:rPr>
                        <a:t>BHCC</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244</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9%</a:t>
                      </a:r>
                    </a:p>
                  </a:txBody>
                  <a:tcPr marL="68580" marR="68580" marT="0" marB="0" anchor="ctr"/>
                </a:tc>
                <a:extLst>
                  <a:ext uri="{0D108BD9-81ED-4DB2-BD59-A6C34878D82A}">
                    <a16:rowId xmlns:a16="http://schemas.microsoft.com/office/drawing/2014/main" xmlns="" val="466761107"/>
                  </a:ext>
                </a:extLst>
              </a:tr>
              <a:tr h="607271">
                <a:tc>
                  <a:txBody>
                    <a:bodyPr/>
                    <a:lstStyle/>
                    <a:p>
                      <a:pPr marL="0" marR="0" algn="l" defTabSz="914400" rtl="0" eaLnBrk="1" latinLnBrk="0" hangingPunct="1">
                        <a:lnSpc>
                          <a:spcPct val="115000"/>
                        </a:lnSpc>
                        <a:spcBef>
                          <a:spcPts val="0"/>
                        </a:spcBef>
                        <a:spcAft>
                          <a:spcPts val="0"/>
                        </a:spcAft>
                      </a:pPr>
                      <a:r>
                        <a:rPr lang="en-US" sz="2000" b="1" kern="1200" dirty="0">
                          <a:solidFill>
                            <a:schemeClr val="dk1"/>
                          </a:solidFill>
                          <a:effectLst/>
                          <a:latin typeface="+mj-lt"/>
                          <a:ea typeface="Times New Roman" panose="02020603050405020304" pitchFamily="18" charset="0"/>
                          <a:cs typeface="Times New Roman" panose="02020603050405020304" pitchFamily="18" charset="0"/>
                        </a:rPr>
                        <a:t>Jail/Prison</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124</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5%</a:t>
                      </a:r>
                    </a:p>
                  </a:txBody>
                  <a:tcPr marL="68580" marR="68580" marT="0" marB="0" anchor="ctr"/>
                </a:tc>
                <a:extLst>
                  <a:ext uri="{0D108BD9-81ED-4DB2-BD59-A6C34878D82A}">
                    <a16:rowId xmlns:a16="http://schemas.microsoft.com/office/drawing/2014/main" xmlns="" val="3380813153"/>
                  </a:ext>
                </a:extLst>
              </a:tr>
              <a:tr h="803593">
                <a:tc>
                  <a:txBody>
                    <a:bodyPr/>
                    <a:lstStyle/>
                    <a:p>
                      <a:pPr marL="0" marR="0" algn="l" defTabSz="914400" rtl="0" eaLnBrk="1" latinLnBrk="0" hangingPunct="1">
                        <a:lnSpc>
                          <a:spcPct val="115000"/>
                        </a:lnSpc>
                        <a:spcBef>
                          <a:spcPts val="0"/>
                        </a:spcBef>
                        <a:spcAft>
                          <a:spcPts val="0"/>
                        </a:spcAft>
                      </a:pPr>
                      <a:r>
                        <a:rPr lang="en-US" sz="2000" b="1" kern="1200" dirty="0">
                          <a:solidFill>
                            <a:schemeClr val="dk1"/>
                          </a:solidFill>
                          <a:effectLst/>
                          <a:latin typeface="+mj-lt"/>
                          <a:ea typeface="Times New Roman" panose="02020603050405020304" pitchFamily="18" charset="0"/>
                          <a:cs typeface="Times New Roman" panose="02020603050405020304" pitchFamily="18" charset="0"/>
                        </a:rPr>
                        <a:t>Other/ friends/family</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386</a:t>
                      </a:r>
                    </a:p>
                  </a:txBody>
                  <a:tcPr marL="68580" marR="68580" marT="0" marB="0" anchor="ctr"/>
                </a:tc>
                <a:tc>
                  <a:txBody>
                    <a:bodyPr/>
                    <a:lstStyle/>
                    <a:p>
                      <a:pPr marL="0" marR="0">
                        <a:lnSpc>
                          <a:spcPct val="115000"/>
                        </a:lnSpc>
                        <a:spcBef>
                          <a:spcPts val="0"/>
                        </a:spcBef>
                        <a:spcAft>
                          <a:spcPts val="0"/>
                        </a:spcAft>
                      </a:pPr>
                      <a:r>
                        <a:rPr lang="en-US" sz="2000" b="1" dirty="0">
                          <a:effectLst/>
                          <a:latin typeface="+mj-lt"/>
                          <a:ea typeface="Times New Roman" panose="02020603050405020304" pitchFamily="18" charset="0"/>
                          <a:cs typeface="Times New Roman" panose="02020603050405020304" pitchFamily="18" charset="0"/>
                        </a:rPr>
                        <a:t>15%</a:t>
                      </a:r>
                    </a:p>
                  </a:txBody>
                  <a:tcPr marL="68580" marR="68580" marT="0" marB="0" anchor="ctr"/>
                </a:tc>
                <a:extLst>
                  <a:ext uri="{0D108BD9-81ED-4DB2-BD59-A6C34878D82A}">
                    <a16:rowId xmlns:a16="http://schemas.microsoft.com/office/drawing/2014/main" xmlns="" val="4213507599"/>
                  </a:ext>
                </a:extLst>
              </a:tr>
            </a:tbl>
          </a:graphicData>
        </a:graphic>
      </p:graphicFrame>
    </p:spTree>
    <p:extLst>
      <p:ext uri="{BB962C8B-B14F-4D97-AF65-F5344CB8AC3E}">
        <p14:creationId xmlns:p14="http://schemas.microsoft.com/office/powerpoint/2010/main" val="18644091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9700953" cy="2852737"/>
          </a:xfrm>
        </p:spPr>
        <p:txBody>
          <a:bodyPr>
            <a:normAutofit fontScale="90000"/>
          </a:bodyPr>
          <a:lstStyle/>
          <a:p>
            <a:r>
              <a:rPr lang="en-US" sz="6000" dirty="0">
                <a:solidFill>
                  <a:schemeClr val="accent4"/>
                </a:solidFill>
              </a:rPr>
              <a:t>Recovery Speaker</a:t>
            </a:r>
            <a:br>
              <a:rPr lang="en-US" sz="6000" dirty="0">
                <a:solidFill>
                  <a:schemeClr val="accent4"/>
                </a:solidFill>
              </a:rPr>
            </a:br>
            <a:r>
              <a:rPr lang="en-US" sz="6000" dirty="0">
                <a:solidFill>
                  <a:schemeClr val="accent4"/>
                </a:solidFill>
              </a:rPr>
              <a:t/>
            </a:r>
            <a:br>
              <a:rPr lang="en-US" sz="6000" dirty="0">
                <a:solidFill>
                  <a:schemeClr val="accent4"/>
                </a:solidFill>
              </a:rPr>
            </a:br>
            <a:r>
              <a:rPr lang="en-US" sz="4800" dirty="0">
                <a:solidFill>
                  <a:schemeClr val="accent4"/>
                </a:solidFill>
              </a:rPr>
              <a:t>Arlene Oliver</a:t>
            </a:r>
            <a:br>
              <a:rPr lang="en-US" sz="4800" dirty="0">
                <a:solidFill>
                  <a:schemeClr val="accent4"/>
                </a:solidFill>
              </a:rPr>
            </a:br>
            <a:r>
              <a:rPr lang="en-US" sz="4800" dirty="0">
                <a:solidFill>
                  <a:schemeClr val="accent4"/>
                </a:solidFill>
              </a:rPr>
              <a:t>RESPECT Institute of Georgia</a:t>
            </a:r>
            <a:endParaRPr lang="en-US" sz="6000" dirty="0">
              <a:solidFill>
                <a:schemeClr val="accent4"/>
              </a:solidFill>
            </a:endParaRPr>
          </a:p>
        </p:txBody>
      </p:sp>
    </p:spTree>
    <p:extLst>
      <p:ext uri="{BB962C8B-B14F-4D97-AF65-F5344CB8AC3E}">
        <p14:creationId xmlns:p14="http://schemas.microsoft.com/office/powerpoint/2010/main" val="20058833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Supported Housing Resources Coordination</a:t>
            </a:r>
          </a:p>
        </p:txBody>
      </p:sp>
      <p:sp>
        <p:nvSpPr>
          <p:cNvPr id="3" name="Content Placeholder 2"/>
          <p:cNvSpPr>
            <a:spLocks noGrp="1"/>
          </p:cNvSpPr>
          <p:nvPr>
            <p:ph sz="quarter" idx="1"/>
          </p:nvPr>
        </p:nvSpPr>
        <p:spPr>
          <a:xfrm>
            <a:off x="838200" y="1581150"/>
            <a:ext cx="10515600" cy="5029199"/>
          </a:xfrm>
        </p:spPr>
        <p:txBody>
          <a:bodyPr>
            <a:normAutofit fontScale="85000" lnSpcReduction="10000"/>
          </a:bodyPr>
          <a:lstStyle/>
          <a:p>
            <a:pPr marL="914400" indent="0">
              <a:buNone/>
            </a:pPr>
            <a:r>
              <a:rPr lang="en-US" sz="5500" dirty="0"/>
              <a:t>Maximization of the Georgia Housing Voucher Program;</a:t>
            </a:r>
          </a:p>
          <a:p>
            <a:pPr marL="914400" indent="0">
              <a:lnSpc>
                <a:spcPct val="120000"/>
              </a:lnSpc>
              <a:buNone/>
            </a:pPr>
            <a:r>
              <a:rPr lang="en-US" sz="5500" dirty="0"/>
              <a:t>Effective utilization and coordination of available state housing resources</a:t>
            </a:r>
          </a:p>
          <a:p>
            <a:pPr marL="914400" indent="0">
              <a:buNone/>
            </a:pPr>
            <a:r>
              <a:rPr lang="en-US" sz="5500" dirty="0"/>
              <a:t>(f) Coordination of available state resources and state agencies.</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2481883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39. Demonstration of Compliance</a:t>
            </a:r>
          </a:p>
        </p:txBody>
      </p:sp>
      <p:sp>
        <p:nvSpPr>
          <p:cNvPr id="3" name="Content Placeholder 2"/>
          <p:cNvSpPr>
            <a:spLocks noGrp="1"/>
          </p:cNvSpPr>
          <p:nvPr>
            <p:ph sz="quarter" idx="1"/>
          </p:nvPr>
        </p:nvSpPr>
        <p:spPr/>
        <p:txBody>
          <a:bodyPr>
            <a:normAutofit/>
          </a:bodyPr>
          <a:lstStyle/>
          <a:p>
            <a:pPr marL="0" indent="0">
              <a:buNone/>
            </a:pPr>
            <a:r>
              <a:rPr lang="en-US" dirty="0"/>
              <a:t>DBHDD will demonstrate compliance through the provision of a process flow chart for a unified referral strategy</a:t>
            </a:r>
          </a:p>
          <a:p>
            <a:pPr marL="0" indent="0">
              <a:buNone/>
            </a:pPr>
            <a:endParaRPr lang="en-US" sz="1800" dirty="0"/>
          </a:p>
          <a:p>
            <a:pPr lvl="2"/>
            <a:r>
              <a:rPr lang="en-US" dirty="0"/>
              <a:t>Monthly interagency work group established; representation from DCA, DBHDD, DCS, VA, Atlanta </a:t>
            </a:r>
            <a:r>
              <a:rPr lang="en-US" dirty="0" err="1"/>
              <a:t>CoC</a:t>
            </a:r>
            <a:r>
              <a:rPr lang="en-US" dirty="0"/>
              <a:t>, MFP, GDC- Coordinated Re-Entry staff. </a:t>
            </a:r>
          </a:p>
          <a:p>
            <a:pPr marL="914400" lvl="2" indent="0">
              <a:buNone/>
            </a:pPr>
            <a:endParaRPr lang="en-US" dirty="0"/>
          </a:p>
          <a:p>
            <a:pPr lvl="2"/>
            <a:r>
              <a:rPr lang="en-US" dirty="0"/>
              <a:t>DBHDD providers now have the ability to make direct referrals to DCA within the Need for Supported Housing Survey application once an individual has been identified who a) meets settlement criteria, and b) has a demonstrated need for supported housing. </a:t>
            </a:r>
          </a:p>
        </p:txBody>
      </p:sp>
    </p:spTree>
    <p:extLst>
      <p:ext uri="{BB962C8B-B14F-4D97-AF65-F5344CB8AC3E}">
        <p14:creationId xmlns:p14="http://schemas.microsoft.com/office/powerpoint/2010/main" val="25664016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39. A. DBHDD/DCA Unified Referral Process</a:t>
            </a:r>
          </a:p>
        </p:txBody>
      </p:sp>
      <p:sp>
        <p:nvSpPr>
          <p:cNvPr id="3" name="Content Placeholder 2"/>
          <p:cNvSpPr>
            <a:spLocks noGrp="1"/>
          </p:cNvSpPr>
          <p:nvPr>
            <p:ph idx="1"/>
          </p:nvPr>
        </p:nvSpPr>
        <p:spPr/>
        <p:txBody>
          <a:bodyPr/>
          <a:lstStyle/>
          <a:p>
            <a:pPr marL="0" indent="0">
              <a:buNone/>
            </a:pPr>
            <a:r>
              <a:rPr lang="en-US" dirty="0"/>
              <a:t>DCA Supported Housing Unified Referrals include the following: </a:t>
            </a:r>
          </a:p>
          <a:p>
            <a:pPr marL="285750" indent="-285750">
              <a:buFont typeface="Arial" panose="020B0604020202020204" pitchFamily="34" charset="0"/>
              <a:buChar char="•"/>
            </a:pPr>
            <a:r>
              <a:rPr lang="en-US" dirty="0"/>
              <a:t>Tenant Based Housing Choice Voucher (HCV)</a:t>
            </a:r>
          </a:p>
          <a:p>
            <a:pPr marL="285750" indent="-285750">
              <a:buFont typeface="Arial" panose="020B0604020202020204" pitchFamily="34" charset="0"/>
              <a:buChar char="•"/>
            </a:pPr>
            <a:r>
              <a:rPr lang="en-US" dirty="0"/>
              <a:t>HUD 811</a:t>
            </a:r>
          </a:p>
          <a:p>
            <a:pPr marL="285750" indent="-285750">
              <a:buFont typeface="Arial" panose="020B0604020202020204" pitchFamily="34" charset="0"/>
              <a:buChar char="•"/>
            </a:pPr>
            <a:r>
              <a:rPr lang="en-US" dirty="0"/>
              <a:t>VASH</a:t>
            </a:r>
          </a:p>
          <a:p>
            <a:pPr marL="285750" indent="-285750">
              <a:buFont typeface="Arial" panose="020B0604020202020204" pitchFamily="34" charset="0"/>
              <a:buChar char="•"/>
            </a:pPr>
            <a:r>
              <a:rPr lang="en-US" dirty="0"/>
              <a:t>HOPWA</a:t>
            </a:r>
          </a:p>
          <a:p>
            <a:pPr marL="285750" indent="-285750">
              <a:buFont typeface="Arial" panose="020B0604020202020204" pitchFamily="34" charset="0"/>
              <a:buChar char="•"/>
            </a:pPr>
            <a:r>
              <a:rPr lang="en-US" dirty="0"/>
              <a:t>Homeless Continuum of Care Programs </a:t>
            </a:r>
          </a:p>
          <a:p>
            <a:endParaRPr lang="en-US" dirty="0"/>
          </a:p>
        </p:txBody>
      </p:sp>
    </p:spTree>
    <p:extLst>
      <p:ext uri="{BB962C8B-B14F-4D97-AF65-F5344CB8AC3E}">
        <p14:creationId xmlns:p14="http://schemas.microsoft.com/office/powerpoint/2010/main" val="404627892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t>39. C. and E. Supported Housing</a:t>
            </a:r>
          </a:p>
        </p:txBody>
      </p:sp>
      <p:sp>
        <p:nvSpPr>
          <p:cNvPr id="3" name="Content Placeholder 2"/>
          <p:cNvSpPr>
            <a:spLocks noGrp="1"/>
          </p:cNvSpPr>
          <p:nvPr>
            <p:ph idx="1"/>
          </p:nvPr>
        </p:nvSpPr>
        <p:spPr/>
        <p:txBody>
          <a:bodyPr>
            <a:normAutofit lnSpcReduction="10000"/>
          </a:bodyPr>
          <a:lstStyle/>
          <a:p>
            <a:pPr marL="285750" indent="-285750">
              <a:buFont typeface="Arial" panose="020B0604020202020204" pitchFamily="34" charset="0"/>
              <a:buChar char="•"/>
            </a:pPr>
            <a:r>
              <a:rPr lang="en-US" dirty="0"/>
              <a:t>Statewide implementation of process for increasing transition from GHV to HUD 811 </a:t>
            </a:r>
          </a:p>
          <a:p>
            <a:pPr marL="285750" indent="-285750">
              <a:buFont typeface="Arial" panose="020B0604020202020204" pitchFamily="34" charset="0"/>
              <a:buChar char="•"/>
            </a:pPr>
            <a:r>
              <a:rPr lang="en-US" dirty="0"/>
              <a:t>Statewide implementation of process for increasing conversion of GHVP to HCV </a:t>
            </a:r>
          </a:p>
          <a:p>
            <a:pPr marL="285750" indent="-285750">
              <a:buFont typeface="Arial" panose="020B0604020202020204" pitchFamily="34" charset="0"/>
              <a:buChar char="•"/>
            </a:pPr>
            <a:r>
              <a:rPr lang="en-US" dirty="0"/>
              <a:t>Multi-agency Unified Referral process implementation</a:t>
            </a:r>
          </a:p>
          <a:p>
            <a:pPr marL="285750" indent="-285750">
              <a:buFont typeface="Arial" panose="020B0604020202020204" pitchFamily="34" charset="0"/>
              <a:buChar char="•"/>
            </a:pPr>
            <a:r>
              <a:rPr lang="en-US" dirty="0"/>
              <a:t>Collaboration with Department of Community Supervision specific to returning citizens/re-entry and Unified Referral process; facilitating coordinated entry</a:t>
            </a:r>
            <a:endParaRPr lang="en-US" dirty="0">
              <a:solidFill>
                <a:srgbClr val="FF0000"/>
              </a:solidFill>
            </a:endParaRPr>
          </a:p>
          <a:p>
            <a:pPr marL="285750" indent="-285750">
              <a:buFont typeface="Arial" panose="020B0604020202020204" pitchFamily="34" charset="0"/>
              <a:buChar char="•"/>
            </a:pPr>
            <a:r>
              <a:rPr lang="en-US" dirty="0"/>
              <a:t>Coordination with Atlanta </a:t>
            </a:r>
            <a:r>
              <a:rPr lang="en-US" dirty="0" err="1"/>
              <a:t>CoC</a:t>
            </a:r>
            <a:r>
              <a:rPr lang="en-US" dirty="0"/>
              <a:t> for Unified Referral, and MCRS linkage</a:t>
            </a:r>
          </a:p>
        </p:txBody>
      </p:sp>
    </p:spTree>
    <p:extLst>
      <p:ext uri="{BB962C8B-B14F-4D97-AF65-F5344CB8AC3E}">
        <p14:creationId xmlns:p14="http://schemas.microsoft.com/office/powerpoint/2010/main" val="797559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en-US" dirty="0"/>
              <a:t>Supported Housing</a:t>
            </a:r>
          </a:p>
        </p:txBody>
      </p:sp>
      <p:sp>
        <p:nvSpPr>
          <p:cNvPr id="5" name="Content Placeholder 4"/>
          <p:cNvSpPr>
            <a:spLocks noGrp="1"/>
          </p:cNvSpPr>
          <p:nvPr>
            <p:ph sz="quarter" idx="1"/>
          </p:nvPr>
        </p:nvSpPr>
        <p:spPr/>
        <p:txBody>
          <a:bodyPr/>
          <a:lstStyle/>
          <a:p>
            <a:pPr marL="0" indent="0">
              <a:buNone/>
            </a:pPr>
            <a:r>
              <a:rPr lang="en-US" dirty="0"/>
              <a:t>Coordination of state housing resources, maximization of GHV and supported housing capacity</a:t>
            </a:r>
          </a:p>
          <a:p>
            <a:pPr marL="0" indent="0">
              <a:buNone/>
            </a:pPr>
            <a:endParaRPr lang="en-US" dirty="0"/>
          </a:p>
        </p:txBody>
      </p:sp>
      <p:graphicFrame>
        <p:nvGraphicFramePr>
          <p:cNvPr id="2" name="Table 1"/>
          <p:cNvGraphicFramePr>
            <a:graphicFrameLocks noGrp="1"/>
          </p:cNvGraphicFramePr>
          <p:nvPr>
            <p:extLst>
              <p:ext uri="{D42A27DB-BD31-4B8C-83A1-F6EECF244321}">
                <p14:modId xmlns:p14="http://schemas.microsoft.com/office/powerpoint/2010/main" val="1313925353"/>
              </p:ext>
            </p:extLst>
          </p:nvPr>
        </p:nvGraphicFramePr>
        <p:xfrm>
          <a:off x="3248025" y="2860939"/>
          <a:ext cx="5400675" cy="3528602"/>
        </p:xfrm>
        <a:graphic>
          <a:graphicData uri="http://schemas.openxmlformats.org/drawingml/2006/table">
            <a:tbl>
              <a:tblPr firstRow="1" bandRow="1">
                <a:tableStyleId>{5C22544A-7EE6-4342-B048-85BDC9FD1C3A}</a:tableStyleId>
              </a:tblPr>
              <a:tblGrid>
                <a:gridCol w="3022198">
                  <a:extLst>
                    <a:ext uri="{9D8B030D-6E8A-4147-A177-3AD203B41FA5}">
                      <a16:colId xmlns:a16="http://schemas.microsoft.com/office/drawing/2014/main" xmlns="" val="1240642346"/>
                    </a:ext>
                  </a:extLst>
                </a:gridCol>
                <a:gridCol w="2378477">
                  <a:extLst>
                    <a:ext uri="{9D8B030D-6E8A-4147-A177-3AD203B41FA5}">
                      <a16:colId xmlns:a16="http://schemas.microsoft.com/office/drawing/2014/main" xmlns="" val="839630205"/>
                    </a:ext>
                  </a:extLst>
                </a:gridCol>
              </a:tblGrid>
              <a:tr h="455875">
                <a:tc>
                  <a:txBody>
                    <a:bodyPr/>
                    <a:lstStyle/>
                    <a:p>
                      <a:pPr marL="0" marR="0" algn="ctr">
                        <a:spcBef>
                          <a:spcPts val="0"/>
                        </a:spcBef>
                        <a:spcAft>
                          <a:spcPts val="0"/>
                        </a:spcAft>
                      </a:pPr>
                      <a:r>
                        <a:rPr lang="en-US" sz="2000" b="1" u="none" dirty="0">
                          <a:solidFill>
                            <a:srgbClr val="000000"/>
                          </a:solidFill>
                          <a:effectLst/>
                          <a:latin typeface="+mj-lt"/>
                          <a:ea typeface="Times New Roman" panose="02020603050405020304" pitchFamily="18" charset="0"/>
                        </a:rPr>
                        <a:t>Housing Capacity</a:t>
                      </a:r>
                      <a:endParaRPr lang="en-US" sz="2000" u="none" dirty="0">
                        <a:effectLst/>
                        <a:latin typeface="+mj-lt"/>
                        <a:ea typeface="Times New Roman" panose="02020603050405020304" pitchFamily="18" charset="0"/>
                      </a:endParaRPr>
                    </a:p>
                  </a:txBody>
                  <a:tcPr marL="84306" marR="84306" marT="0" marB="0" anchor="b"/>
                </a:tc>
                <a:tc>
                  <a:txBody>
                    <a:bodyPr/>
                    <a:lstStyle/>
                    <a:p>
                      <a:pPr marL="0" marR="0" algn="ctr">
                        <a:spcBef>
                          <a:spcPts val="0"/>
                        </a:spcBef>
                        <a:spcAft>
                          <a:spcPts val="0"/>
                        </a:spcAft>
                      </a:pPr>
                      <a:r>
                        <a:rPr lang="en-US" sz="2000" b="1" dirty="0">
                          <a:solidFill>
                            <a:srgbClr val="000000"/>
                          </a:solidFill>
                          <a:effectLst/>
                          <a:latin typeface="+mj-lt"/>
                          <a:ea typeface="Times New Roman" panose="02020603050405020304" pitchFamily="18" charset="0"/>
                        </a:rPr>
                        <a:t>FY 2018</a:t>
                      </a:r>
                      <a:endParaRPr lang="en-US" sz="2000" b="1" dirty="0">
                        <a:effectLst/>
                        <a:latin typeface="+mj-lt"/>
                        <a:ea typeface="Times New Roman" panose="02020603050405020304" pitchFamily="18" charset="0"/>
                      </a:endParaRPr>
                    </a:p>
                  </a:txBody>
                  <a:tcPr marL="84306" marR="84306" marT="0" marB="0" anchor="b"/>
                </a:tc>
                <a:extLst>
                  <a:ext uri="{0D108BD9-81ED-4DB2-BD59-A6C34878D82A}">
                    <a16:rowId xmlns:a16="http://schemas.microsoft.com/office/drawing/2014/main" xmlns="" val="4221825929"/>
                  </a:ext>
                </a:extLst>
              </a:tr>
              <a:tr h="786853">
                <a:tc>
                  <a:txBody>
                    <a:bodyPr/>
                    <a:lstStyle/>
                    <a:p>
                      <a:pPr marL="0" marR="0">
                        <a:spcBef>
                          <a:spcPts val="0"/>
                        </a:spcBef>
                        <a:spcAft>
                          <a:spcPts val="0"/>
                        </a:spcAft>
                      </a:pPr>
                      <a:endParaRPr lang="en-US" sz="2000" kern="1200" dirty="0">
                        <a:solidFill>
                          <a:schemeClr val="dk1"/>
                        </a:solidFill>
                        <a:effectLst/>
                        <a:latin typeface="+mj-lt"/>
                        <a:ea typeface="Times New Roman" panose="02020603050405020304" pitchFamily="18" charset="0"/>
                        <a:cs typeface="+mn-cs"/>
                      </a:endParaRPr>
                    </a:p>
                    <a:p>
                      <a:pPr marL="0" marR="0">
                        <a:spcBef>
                          <a:spcPts val="0"/>
                        </a:spcBef>
                        <a:spcAft>
                          <a:spcPts val="0"/>
                        </a:spcAft>
                      </a:pPr>
                      <a:r>
                        <a:rPr lang="en-US" sz="2000" kern="1200" dirty="0">
                          <a:solidFill>
                            <a:schemeClr val="dk1"/>
                          </a:solidFill>
                          <a:effectLst/>
                          <a:latin typeface="+mj-lt"/>
                          <a:ea typeface="Times New Roman" panose="02020603050405020304" pitchFamily="18" charset="0"/>
                          <a:cs typeface="+mn-cs"/>
                        </a:rPr>
                        <a:t>GHVP </a:t>
                      </a:r>
                    </a:p>
                    <a:p>
                      <a:pPr marL="0" marR="0">
                        <a:spcBef>
                          <a:spcPts val="0"/>
                        </a:spcBef>
                        <a:spcAft>
                          <a:spcPts val="0"/>
                        </a:spcAft>
                      </a:pPr>
                      <a:endParaRPr lang="en-US" sz="2000" kern="1200" dirty="0">
                        <a:solidFill>
                          <a:schemeClr val="dk1"/>
                        </a:solidFill>
                        <a:effectLst/>
                        <a:latin typeface="+mj-lt"/>
                        <a:ea typeface="Times New Roman" panose="02020603050405020304" pitchFamily="18" charset="0"/>
                        <a:cs typeface="+mn-cs"/>
                      </a:endParaRPr>
                    </a:p>
                  </a:txBody>
                  <a:tcPr marL="84306" marR="84306" marT="0" marB="0" anchor="b"/>
                </a:tc>
                <a:tc>
                  <a:txBody>
                    <a:bodyPr/>
                    <a:lstStyle/>
                    <a:p>
                      <a:pPr marL="0" marR="0" algn="ctr">
                        <a:spcBef>
                          <a:spcPts val="0"/>
                        </a:spcBef>
                        <a:spcAft>
                          <a:spcPts val="0"/>
                        </a:spcAft>
                      </a:pPr>
                      <a:r>
                        <a:rPr lang="en-US" sz="2000" kern="1200" dirty="0">
                          <a:solidFill>
                            <a:schemeClr val="dk1"/>
                          </a:solidFill>
                          <a:effectLst/>
                          <a:latin typeface="+mj-lt"/>
                          <a:ea typeface="Times New Roman" panose="02020603050405020304" pitchFamily="18" charset="0"/>
                          <a:cs typeface="+mn-cs"/>
                        </a:rPr>
                        <a:t>960</a:t>
                      </a:r>
                    </a:p>
                    <a:p>
                      <a:pPr marL="0" marR="0" algn="ctr">
                        <a:spcBef>
                          <a:spcPts val="0"/>
                        </a:spcBef>
                        <a:spcAft>
                          <a:spcPts val="0"/>
                        </a:spcAft>
                      </a:pPr>
                      <a:endParaRPr lang="en-US" sz="2000" kern="1200" dirty="0">
                        <a:solidFill>
                          <a:schemeClr val="dk1"/>
                        </a:solidFill>
                        <a:effectLst/>
                        <a:latin typeface="+mj-lt"/>
                        <a:ea typeface="Times New Roman" panose="02020603050405020304" pitchFamily="18" charset="0"/>
                        <a:cs typeface="+mn-cs"/>
                      </a:endParaRPr>
                    </a:p>
                  </a:txBody>
                  <a:tcPr marL="84306" marR="84306" marT="0" marB="0" anchor="b"/>
                </a:tc>
                <a:extLst>
                  <a:ext uri="{0D108BD9-81ED-4DB2-BD59-A6C34878D82A}">
                    <a16:rowId xmlns:a16="http://schemas.microsoft.com/office/drawing/2014/main" xmlns="" val="1218458586"/>
                  </a:ext>
                </a:extLst>
              </a:tr>
              <a:tr h="499589">
                <a:tc>
                  <a:txBody>
                    <a:bodyPr/>
                    <a:lstStyle/>
                    <a:p>
                      <a:pPr marL="0" marR="0">
                        <a:spcBef>
                          <a:spcPts val="0"/>
                        </a:spcBef>
                        <a:spcAft>
                          <a:spcPts val="0"/>
                        </a:spcAft>
                      </a:pPr>
                      <a:r>
                        <a:rPr lang="en-US" sz="2000" kern="1200" dirty="0">
                          <a:solidFill>
                            <a:schemeClr val="dk1"/>
                          </a:solidFill>
                          <a:effectLst/>
                          <a:latin typeface="+mj-lt"/>
                          <a:ea typeface="Times New Roman" panose="02020603050405020304" pitchFamily="18" charset="0"/>
                          <a:cs typeface="+mn-cs"/>
                        </a:rPr>
                        <a:t>HUD 811</a:t>
                      </a:r>
                    </a:p>
                  </a:txBody>
                  <a:tcPr marL="84306" marR="84306" marT="0" marB="0" anchor="b"/>
                </a:tc>
                <a:tc>
                  <a:txBody>
                    <a:bodyPr/>
                    <a:lstStyle/>
                    <a:p>
                      <a:pPr marL="0" marR="0" algn="ctr">
                        <a:spcBef>
                          <a:spcPts val="0"/>
                        </a:spcBef>
                        <a:spcAft>
                          <a:spcPts val="0"/>
                        </a:spcAft>
                      </a:pPr>
                      <a:r>
                        <a:rPr lang="en-US" sz="2000" kern="1200" dirty="0">
                          <a:solidFill>
                            <a:schemeClr val="dk1"/>
                          </a:solidFill>
                          <a:effectLst/>
                          <a:latin typeface="+mj-lt"/>
                          <a:ea typeface="Times New Roman" panose="02020603050405020304" pitchFamily="18" charset="0"/>
                          <a:cs typeface="+mn-cs"/>
                        </a:rPr>
                        <a:t>330</a:t>
                      </a:r>
                    </a:p>
                  </a:txBody>
                  <a:tcPr marL="84306" marR="84306" marT="0" marB="0" anchor="b"/>
                </a:tc>
                <a:extLst>
                  <a:ext uri="{0D108BD9-81ED-4DB2-BD59-A6C34878D82A}">
                    <a16:rowId xmlns:a16="http://schemas.microsoft.com/office/drawing/2014/main" xmlns="" val="2953678625"/>
                  </a:ext>
                </a:extLst>
              </a:tr>
              <a:tr h="1049138">
                <a:tc>
                  <a:txBody>
                    <a:bodyPr/>
                    <a:lstStyle/>
                    <a:p>
                      <a:pPr marL="0" marR="0">
                        <a:spcBef>
                          <a:spcPts val="0"/>
                        </a:spcBef>
                        <a:spcAft>
                          <a:spcPts val="0"/>
                        </a:spcAft>
                      </a:pPr>
                      <a:r>
                        <a:rPr lang="en-US" sz="2000" kern="1200" dirty="0">
                          <a:solidFill>
                            <a:schemeClr val="dk1"/>
                          </a:solidFill>
                          <a:effectLst/>
                          <a:latin typeface="+mj-lt"/>
                          <a:ea typeface="Times New Roman" panose="02020603050405020304" pitchFamily="18" charset="0"/>
                          <a:cs typeface="+mn-cs"/>
                        </a:rPr>
                        <a:t>Public Housing Authority Partnerships (HCV)</a:t>
                      </a:r>
                    </a:p>
                    <a:p>
                      <a:pPr marL="0" marR="0">
                        <a:spcBef>
                          <a:spcPts val="0"/>
                        </a:spcBef>
                        <a:spcAft>
                          <a:spcPts val="0"/>
                        </a:spcAft>
                      </a:pPr>
                      <a:endParaRPr lang="en-US" sz="2000" kern="1200" dirty="0">
                        <a:solidFill>
                          <a:schemeClr val="dk1"/>
                        </a:solidFill>
                        <a:effectLst/>
                        <a:latin typeface="+mj-lt"/>
                        <a:ea typeface="Times New Roman" panose="02020603050405020304" pitchFamily="18" charset="0"/>
                        <a:cs typeface="+mn-cs"/>
                      </a:endParaRPr>
                    </a:p>
                  </a:txBody>
                  <a:tcPr marL="84306" marR="84306" marT="0" marB="0" anchor="b"/>
                </a:tc>
                <a:tc>
                  <a:txBody>
                    <a:bodyPr/>
                    <a:lstStyle/>
                    <a:p>
                      <a:pPr marL="0" marR="0" algn="ctr">
                        <a:spcBef>
                          <a:spcPts val="0"/>
                        </a:spcBef>
                        <a:spcAft>
                          <a:spcPts val="0"/>
                        </a:spcAft>
                      </a:pPr>
                      <a:r>
                        <a:rPr lang="en-US" sz="2000" kern="1200" dirty="0">
                          <a:solidFill>
                            <a:schemeClr val="dk1"/>
                          </a:solidFill>
                          <a:effectLst/>
                          <a:latin typeface="+mj-lt"/>
                          <a:ea typeface="Times New Roman" panose="02020603050405020304" pitchFamily="18" charset="0"/>
                          <a:cs typeface="+mn-cs"/>
                        </a:rPr>
                        <a:t>400</a:t>
                      </a:r>
                    </a:p>
                    <a:p>
                      <a:pPr marL="0" marR="0" algn="ctr">
                        <a:spcBef>
                          <a:spcPts val="0"/>
                        </a:spcBef>
                        <a:spcAft>
                          <a:spcPts val="0"/>
                        </a:spcAft>
                      </a:pPr>
                      <a:endParaRPr lang="en-US" sz="2000" kern="1200" dirty="0">
                        <a:solidFill>
                          <a:schemeClr val="dk1"/>
                        </a:solidFill>
                        <a:effectLst/>
                        <a:latin typeface="+mj-lt"/>
                        <a:ea typeface="Times New Roman" panose="02020603050405020304" pitchFamily="18" charset="0"/>
                        <a:cs typeface="+mn-cs"/>
                      </a:endParaRPr>
                    </a:p>
                  </a:txBody>
                  <a:tcPr marL="84306" marR="84306" marT="0" marB="0" anchor="b"/>
                </a:tc>
                <a:extLst>
                  <a:ext uri="{0D108BD9-81ED-4DB2-BD59-A6C34878D82A}">
                    <a16:rowId xmlns:a16="http://schemas.microsoft.com/office/drawing/2014/main" xmlns="" val="3132595622"/>
                  </a:ext>
                </a:extLst>
              </a:tr>
              <a:tr h="524569">
                <a:tc>
                  <a:txBody>
                    <a:bodyPr/>
                    <a:lstStyle/>
                    <a:p>
                      <a:pPr marL="0" marR="0">
                        <a:spcBef>
                          <a:spcPts val="0"/>
                        </a:spcBef>
                        <a:spcAft>
                          <a:spcPts val="0"/>
                        </a:spcAft>
                      </a:pPr>
                      <a:r>
                        <a:rPr lang="en-US" sz="2000" kern="1200" dirty="0">
                          <a:solidFill>
                            <a:schemeClr val="dk1"/>
                          </a:solidFill>
                          <a:effectLst/>
                          <a:latin typeface="+mj-lt"/>
                          <a:ea typeface="Times New Roman" panose="02020603050405020304" pitchFamily="18" charset="0"/>
                          <a:cs typeface="+mn-cs"/>
                        </a:rPr>
                        <a:t>Total</a:t>
                      </a:r>
                    </a:p>
                    <a:p>
                      <a:pPr marL="0" marR="0">
                        <a:spcBef>
                          <a:spcPts val="0"/>
                        </a:spcBef>
                        <a:spcAft>
                          <a:spcPts val="0"/>
                        </a:spcAft>
                      </a:pPr>
                      <a:endParaRPr lang="en-US" sz="2000" kern="1200" dirty="0">
                        <a:solidFill>
                          <a:schemeClr val="dk1"/>
                        </a:solidFill>
                        <a:effectLst/>
                        <a:latin typeface="+mj-lt"/>
                        <a:ea typeface="Times New Roman" panose="02020603050405020304" pitchFamily="18" charset="0"/>
                        <a:cs typeface="+mn-cs"/>
                      </a:endParaRPr>
                    </a:p>
                  </a:txBody>
                  <a:tcPr marL="84306" marR="84306" marT="0" marB="0" anchor="b"/>
                </a:tc>
                <a:tc>
                  <a:txBody>
                    <a:bodyPr/>
                    <a:lstStyle/>
                    <a:p>
                      <a:pPr marL="0" marR="0" algn="ctr">
                        <a:spcBef>
                          <a:spcPts val="0"/>
                        </a:spcBef>
                        <a:spcAft>
                          <a:spcPts val="0"/>
                        </a:spcAft>
                      </a:pPr>
                      <a:r>
                        <a:rPr lang="en-US" sz="2000" kern="1200" dirty="0">
                          <a:solidFill>
                            <a:schemeClr val="dk1"/>
                          </a:solidFill>
                          <a:effectLst/>
                          <a:latin typeface="+mj-lt"/>
                          <a:ea typeface="Times New Roman" panose="02020603050405020304" pitchFamily="18" charset="0"/>
                          <a:cs typeface="+mn-cs"/>
                        </a:rPr>
                        <a:t>1,690</a:t>
                      </a:r>
                    </a:p>
                    <a:p>
                      <a:pPr marL="0" marR="0" algn="ctr">
                        <a:spcBef>
                          <a:spcPts val="0"/>
                        </a:spcBef>
                        <a:spcAft>
                          <a:spcPts val="0"/>
                        </a:spcAft>
                      </a:pPr>
                      <a:endParaRPr lang="en-US" sz="2000" kern="1200" dirty="0">
                        <a:solidFill>
                          <a:schemeClr val="dk1"/>
                        </a:solidFill>
                        <a:effectLst/>
                        <a:latin typeface="+mj-lt"/>
                        <a:ea typeface="Times New Roman" panose="02020603050405020304" pitchFamily="18" charset="0"/>
                        <a:cs typeface="+mn-cs"/>
                      </a:endParaRPr>
                    </a:p>
                  </a:txBody>
                  <a:tcPr marL="84306" marR="84306" marT="0" marB="0" anchor="b"/>
                </a:tc>
                <a:extLst>
                  <a:ext uri="{0D108BD9-81ED-4DB2-BD59-A6C34878D82A}">
                    <a16:rowId xmlns:a16="http://schemas.microsoft.com/office/drawing/2014/main" xmlns="" val="2140445923"/>
                  </a:ext>
                </a:extLst>
              </a:tr>
            </a:tbl>
          </a:graphicData>
        </a:graphic>
      </p:graphicFrame>
    </p:spTree>
    <p:extLst>
      <p:ext uri="{BB962C8B-B14F-4D97-AF65-F5344CB8AC3E}">
        <p14:creationId xmlns:p14="http://schemas.microsoft.com/office/powerpoint/2010/main" val="14924508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5590"/>
            <a:ext cx="10515600" cy="1325563"/>
          </a:xfrm>
        </p:spPr>
        <p:txBody>
          <a:bodyPr>
            <a:normAutofit fontScale="90000"/>
          </a:bodyPr>
          <a:lstStyle/>
          <a:p>
            <a:pPr algn="ctr"/>
            <a:r>
              <a:rPr lang="en-US" dirty="0"/>
              <a:t/>
            </a:r>
            <a:br>
              <a:rPr lang="en-US" dirty="0"/>
            </a:br>
            <a:r>
              <a:rPr lang="en-US" dirty="0"/>
              <a:t>Supported Housing Resources Coordination</a:t>
            </a:r>
            <a:r>
              <a:rPr lang="en-US" sz="4000" dirty="0"/>
              <a:t/>
            </a:r>
            <a:br>
              <a:rPr lang="en-US" sz="4000" dirty="0"/>
            </a:br>
            <a:endParaRPr lang="en-US" sz="4000" dirty="0"/>
          </a:p>
        </p:txBody>
      </p:sp>
      <p:sp>
        <p:nvSpPr>
          <p:cNvPr id="3" name="Content Placeholder 2"/>
          <p:cNvSpPr>
            <a:spLocks noGrp="1"/>
          </p:cNvSpPr>
          <p:nvPr>
            <p:ph idx="1"/>
          </p:nvPr>
        </p:nvSpPr>
        <p:spPr>
          <a:xfrm>
            <a:off x="227179" y="1357400"/>
            <a:ext cx="11813367" cy="5500599"/>
          </a:xfrm>
        </p:spPr>
        <p:txBody>
          <a:bodyPr>
            <a:normAutofit/>
          </a:bodyPr>
          <a:lstStyle/>
          <a:p>
            <a:pPr marL="0" indent="0">
              <a:buNone/>
            </a:pPr>
            <a:r>
              <a:rPr lang="en-US" b="1" dirty="0"/>
              <a:t>Maximization of the Georgia Housing Voucher Program</a:t>
            </a:r>
          </a:p>
          <a:p>
            <a:pPr marL="0" indent="0">
              <a:buNone/>
            </a:pPr>
            <a:r>
              <a:rPr lang="en-US" b="1" dirty="0"/>
              <a:t>Effective utilization and coordination of available state housing resources</a:t>
            </a:r>
          </a:p>
          <a:p>
            <a:pPr marL="285750" indent="-285750">
              <a:buFont typeface="Arial" panose="020B0604020202020204" pitchFamily="34" charset="0"/>
              <a:buChar char="•"/>
            </a:pPr>
            <a:r>
              <a:rPr lang="en-US" dirty="0"/>
              <a:t>Increasing transition from GHV to HUD 811 and conversion of GHVP to HCV </a:t>
            </a:r>
          </a:p>
          <a:p>
            <a:pPr marL="285750" indent="-285750">
              <a:buFont typeface="Arial" panose="020B0604020202020204" pitchFamily="34" charset="0"/>
              <a:buChar char="•"/>
            </a:pPr>
            <a:r>
              <a:rPr lang="en-US" dirty="0"/>
              <a:t>Multi-agency Unified Referral process; DBHDD providers now make referrals to DCA, once an individual has been identified who a) meets settlement criteria, and b) has a demonstrated need for supported housing. </a:t>
            </a:r>
          </a:p>
        </p:txBody>
      </p:sp>
    </p:spTree>
    <p:extLst>
      <p:ext uri="{BB962C8B-B14F-4D97-AF65-F5344CB8AC3E}">
        <p14:creationId xmlns:p14="http://schemas.microsoft.com/office/powerpoint/2010/main" val="272058085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5590"/>
            <a:ext cx="10515600" cy="1325563"/>
          </a:xfrm>
        </p:spPr>
        <p:txBody>
          <a:bodyPr>
            <a:normAutofit fontScale="90000"/>
          </a:bodyPr>
          <a:lstStyle/>
          <a:p>
            <a:pPr algn="ctr"/>
            <a:r>
              <a:rPr lang="en-US" dirty="0"/>
              <a:t/>
            </a:r>
            <a:br>
              <a:rPr lang="en-US" dirty="0"/>
            </a:br>
            <a:r>
              <a:rPr lang="en-US" dirty="0"/>
              <a:t>Supported Housing Resources Coordination</a:t>
            </a:r>
            <a:r>
              <a:rPr lang="en-US" sz="4000" dirty="0"/>
              <a:t/>
            </a:r>
            <a:br>
              <a:rPr lang="en-US" sz="4000" dirty="0"/>
            </a:br>
            <a:endParaRPr lang="en-US" sz="4000" dirty="0"/>
          </a:p>
        </p:txBody>
      </p:sp>
      <p:sp>
        <p:nvSpPr>
          <p:cNvPr id="3" name="Content Placeholder 2"/>
          <p:cNvSpPr>
            <a:spLocks noGrp="1"/>
          </p:cNvSpPr>
          <p:nvPr>
            <p:ph idx="1"/>
          </p:nvPr>
        </p:nvSpPr>
        <p:spPr>
          <a:xfrm>
            <a:off x="227179" y="1357400"/>
            <a:ext cx="11813367" cy="5500599"/>
          </a:xfrm>
        </p:spPr>
        <p:txBody>
          <a:bodyPr>
            <a:normAutofit/>
          </a:bodyPr>
          <a:lstStyle/>
          <a:p>
            <a:pPr marL="285750" indent="-285750">
              <a:buFont typeface="Arial" panose="020B0604020202020204" pitchFamily="34" charset="0"/>
              <a:buChar char="•"/>
            </a:pPr>
            <a:r>
              <a:rPr lang="en-US" dirty="0"/>
              <a:t>DCA Supported Housing Unified Referrals include the following rental programs: </a:t>
            </a:r>
          </a:p>
          <a:p>
            <a:pPr marL="742950" lvl="1" indent="-285750">
              <a:buFont typeface="Arial" panose="020B0604020202020204" pitchFamily="34" charset="0"/>
              <a:buChar char="•"/>
            </a:pPr>
            <a:r>
              <a:rPr lang="en-US" dirty="0"/>
              <a:t>Tenant Based Housing Choice Voucher (HCV)</a:t>
            </a:r>
          </a:p>
          <a:p>
            <a:pPr marL="742950" lvl="1" indent="-285750">
              <a:buFont typeface="Arial" panose="020B0604020202020204" pitchFamily="34" charset="0"/>
              <a:buChar char="•"/>
            </a:pPr>
            <a:r>
              <a:rPr lang="en-US" dirty="0"/>
              <a:t>HUD 811</a:t>
            </a:r>
          </a:p>
          <a:p>
            <a:pPr marL="742950" lvl="1" indent="-285750">
              <a:buFont typeface="Arial" panose="020B0604020202020204" pitchFamily="34" charset="0"/>
              <a:buChar char="•"/>
            </a:pPr>
            <a:r>
              <a:rPr lang="en-US" dirty="0"/>
              <a:t>VASH</a:t>
            </a:r>
          </a:p>
          <a:p>
            <a:pPr marL="742950" lvl="1" indent="-285750">
              <a:buFont typeface="Arial" panose="020B0604020202020204" pitchFamily="34" charset="0"/>
              <a:buChar char="•"/>
            </a:pPr>
            <a:r>
              <a:rPr lang="en-US" dirty="0"/>
              <a:t>HOPWA</a:t>
            </a:r>
          </a:p>
          <a:p>
            <a:pPr marL="285750" indent="-285750">
              <a:buFont typeface="Arial" panose="020B0604020202020204" pitchFamily="34" charset="0"/>
              <a:buChar char="•"/>
            </a:pPr>
            <a:r>
              <a:rPr lang="en-US" dirty="0"/>
              <a:t>Collaboration with Department of Community Supervision specific to returning citizens/re-entry and Unified Referral process; facilitating coordinated entry</a:t>
            </a:r>
            <a:endParaRPr lang="en-US" dirty="0">
              <a:solidFill>
                <a:srgbClr val="FF0000"/>
              </a:solidFill>
            </a:endParaRPr>
          </a:p>
          <a:p>
            <a:pPr marL="285750" indent="-285750">
              <a:buFont typeface="Arial" panose="020B0604020202020204" pitchFamily="34" charset="0"/>
              <a:buChar char="•"/>
            </a:pPr>
            <a:r>
              <a:rPr lang="en-US" dirty="0"/>
              <a:t>Coordination with Atlanta </a:t>
            </a:r>
            <a:r>
              <a:rPr lang="en-US" dirty="0" err="1"/>
              <a:t>CoC</a:t>
            </a:r>
            <a:r>
              <a:rPr lang="en-US" dirty="0"/>
              <a:t> for Homeless Continuum of Care Programs</a:t>
            </a:r>
          </a:p>
        </p:txBody>
      </p:sp>
    </p:spTree>
    <p:extLst>
      <p:ext uri="{BB962C8B-B14F-4D97-AF65-F5344CB8AC3E}">
        <p14:creationId xmlns:p14="http://schemas.microsoft.com/office/powerpoint/2010/main" val="8953366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dirty="0"/>
              <a:t>Demonstration of Compliance</a:t>
            </a:r>
            <a:br>
              <a:rPr lang="en-US" sz="3200" dirty="0"/>
            </a:br>
            <a:r>
              <a:rPr lang="en-US" sz="3200" dirty="0"/>
              <a:t>Supported Housing Outreach</a:t>
            </a:r>
          </a:p>
        </p:txBody>
      </p:sp>
      <p:sp>
        <p:nvSpPr>
          <p:cNvPr id="3" name="Content Placeholder 2"/>
          <p:cNvSpPr>
            <a:spLocks noGrp="1"/>
          </p:cNvSpPr>
          <p:nvPr>
            <p:ph idx="1"/>
          </p:nvPr>
        </p:nvSpPr>
        <p:spPr>
          <a:xfrm>
            <a:off x="838199" y="1825625"/>
            <a:ext cx="10944225" cy="4351338"/>
          </a:xfrm>
        </p:spPr>
        <p:txBody>
          <a:bodyPr>
            <a:normAutofit/>
          </a:bodyPr>
          <a:lstStyle/>
          <a:p>
            <a:pPr marL="0" indent="0">
              <a:buNone/>
            </a:pPr>
            <a:r>
              <a:rPr lang="en-US" dirty="0"/>
              <a:t>Outreach efforts to target population in jail/prison, and who are homeless</a:t>
            </a:r>
          </a:p>
          <a:p>
            <a:pPr marL="285750" indent="-285750">
              <a:buFont typeface="Arial" panose="020B0604020202020204" pitchFamily="34" charset="0"/>
              <a:buChar char="•"/>
            </a:pPr>
            <a:r>
              <a:rPr lang="en-US" dirty="0"/>
              <a:t>Facilitation of Housing Need and Choice Surveys in select jails and prisons</a:t>
            </a:r>
          </a:p>
          <a:p>
            <a:pPr marL="285750" indent="-285750">
              <a:buFont typeface="Arial" panose="020B0604020202020204" pitchFamily="34" charset="0"/>
              <a:buChar char="•"/>
            </a:pPr>
            <a:r>
              <a:rPr lang="en-US" dirty="0"/>
              <a:t>Provision of Supported Housing Need and Choice Survey informational pamphlet to all jails</a:t>
            </a:r>
          </a:p>
          <a:p>
            <a:pPr marL="285750" indent="-285750">
              <a:buFont typeface="Arial" panose="020B0604020202020204" pitchFamily="34" charset="0"/>
              <a:buChar char="•"/>
            </a:pPr>
            <a:r>
              <a:rPr lang="en-US" dirty="0"/>
              <a:t>Facilitation of NSH by all 10 PATH teams</a:t>
            </a:r>
          </a:p>
          <a:p>
            <a:pPr marL="285750" indent="-285750">
              <a:buFont typeface="Arial" panose="020B0604020202020204" pitchFamily="34" charset="0"/>
              <a:buChar char="•"/>
            </a:pPr>
            <a:r>
              <a:rPr lang="en-US" dirty="0"/>
              <a:t>Housing Outreach Coordinators: 11 new statewide positions  </a:t>
            </a:r>
          </a:p>
          <a:p>
            <a:pPr algn="just">
              <a:spcBef>
                <a:spcPts val="0"/>
              </a:spcBef>
            </a:pPr>
            <a:endParaRPr lang="en-US" dirty="0"/>
          </a:p>
          <a:p>
            <a:endParaRPr lang="en-US" dirty="0"/>
          </a:p>
        </p:txBody>
      </p:sp>
    </p:spTree>
    <p:extLst>
      <p:ext uri="{BB962C8B-B14F-4D97-AF65-F5344CB8AC3E}">
        <p14:creationId xmlns:p14="http://schemas.microsoft.com/office/powerpoint/2010/main" val="417194610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9700953" cy="2852737"/>
          </a:xfrm>
        </p:spPr>
        <p:txBody>
          <a:bodyPr>
            <a:normAutofit fontScale="90000"/>
          </a:bodyPr>
          <a:lstStyle/>
          <a:p>
            <a:r>
              <a:rPr lang="en-US" sz="6000" dirty="0">
                <a:solidFill>
                  <a:schemeClr val="accent4"/>
                </a:solidFill>
              </a:rPr>
              <a:t>Chair’s Report</a:t>
            </a:r>
            <a:br>
              <a:rPr lang="en-US" sz="6000" dirty="0">
                <a:solidFill>
                  <a:schemeClr val="accent4"/>
                </a:solidFill>
              </a:rPr>
            </a:br>
            <a:r>
              <a:rPr lang="en-US" sz="6000" dirty="0">
                <a:solidFill>
                  <a:schemeClr val="accent4"/>
                </a:solidFill>
              </a:rPr>
              <a:t/>
            </a:r>
            <a:br>
              <a:rPr lang="en-US" sz="6000" dirty="0">
                <a:solidFill>
                  <a:schemeClr val="accent4"/>
                </a:solidFill>
              </a:rPr>
            </a:br>
            <a:r>
              <a:rPr lang="en-US" sz="4800" dirty="0">
                <a:solidFill>
                  <a:schemeClr val="accent4"/>
                </a:solidFill>
              </a:rPr>
              <a:t>Kim Ryan </a:t>
            </a:r>
            <a:br>
              <a:rPr lang="en-US" sz="4800" dirty="0">
                <a:solidFill>
                  <a:schemeClr val="accent4"/>
                </a:solidFill>
              </a:rPr>
            </a:br>
            <a:r>
              <a:rPr lang="en-US" sz="4800" dirty="0">
                <a:solidFill>
                  <a:schemeClr val="accent4"/>
                </a:solidFill>
              </a:rPr>
              <a:t>Chair</a:t>
            </a:r>
            <a:endParaRPr lang="en-US" sz="6000" dirty="0">
              <a:solidFill>
                <a:schemeClr val="accent4"/>
              </a:solidFill>
            </a:endParaRPr>
          </a:p>
        </p:txBody>
      </p:sp>
    </p:spTree>
    <p:extLst>
      <p:ext uri="{BB962C8B-B14F-4D97-AF65-F5344CB8AC3E}">
        <p14:creationId xmlns:p14="http://schemas.microsoft.com/office/powerpoint/2010/main" val="349933042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9700953" cy="2852737"/>
          </a:xfrm>
        </p:spPr>
        <p:txBody>
          <a:bodyPr>
            <a:normAutofit/>
          </a:bodyPr>
          <a:lstStyle/>
          <a:p>
            <a:r>
              <a:rPr lang="en-US" sz="6000" dirty="0">
                <a:solidFill>
                  <a:schemeClr val="accent4"/>
                </a:solidFill>
              </a:rPr>
              <a:t>Public Comment</a:t>
            </a:r>
          </a:p>
        </p:txBody>
      </p:sp>
    </p:spTree>
    <p:extLst>
      <p:ext uri="{BB962C8B-B14F-4D97-AF65-F5344CB8AC3E}">
        <p14:creationId xmlns:p14="http://schemas.microsoft.com/office/powerpoint/2010/main" val="1439147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9700953" cy="2852737"/>
          </a:xfrm>
        </p:spPr>
        <p:txBody>
          <a:bodyPr>
            <a:normAutofit/>
          </a:bodyPr>
          <a:lstStyle/>
          <a:p>
            <a:r>
              <a:rPr lang="en-US" sz="6000" dirty="0">
                <a:solidFill>
                  <a:schemeClr val="accent4"/>
                </a:solidFill>
              </a:rPr>
              <a:t>Action Items</a:t>
            </a:r>
            <a:br>
              <a:rPr lang="en-US" sz="6000" dirty="0">
                <a:solidFill>
                  <a:schemeClr val="accent4"/>
                </a:solidFill>
              </a:rPr>
            </a:br>
            <a:r>
              <a:rPr lang="en-US" sz="4800" dirty="0">
                <a:solidFill>
                  <a:schemeClr val="accent4"/>
                </a:solidFill>
              </a:rPr>
              <a:t>- Approval of Minutes</a:t>
            </a:r>
            <a:br>
              <a:rPr lang="en-US" sz="4800" dirty="0">
                <a:solidFill>
                  <a:schemeClr val="accent4"/>
                </a:solidFill>
              </a:rPr>
            </a:br>
            <a:r>
              <a:rPr lang="en-US" sz="4800" dirty="0">
                <a:solidFill>
                  <a:schemeClr val="accent4"/>
                </a:solidFill>
              </a:rPr>
              <a:t>- Board Resolution</a:t>
            </a:r>
            <a:endParaRPr lang="en-US" sz="6000" dirty="0">
              <a:solidFill>
                <a:schemeClr val="accent4"/>
              </a:solidFill>
            </a:endParaRPr>
          </a:p>
        </p:txBody>
      </p:sp>
    </p:spTree>
    <p:extLst>
      <p:ext uri="{BB962C8B-B14F-4D97-AF65-F5344CB8AC3E}">
        <p14:creationId xmlns:p14="http://schemas.microsoft.com/office/powerpoint/2010/main" val="236146682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9700953" cy="2852737"/>
          </a:xfrm>
        </p:spPr>
        <p:txBody>
          <a:bodyPr>
            <a:normAutofit fontScale="90000"/>
          </a:bodyPr>
          <a:lstStyle/>
          <a:p>
            <a:r>
              <a:rPr lang="en-US" sz="6000" dirty="0">
                <a:solidFill>
                  <a:schemeClr val="accent4"/>
                </a:solidFill>
              </a:rPr>
              <a:t>Next Board Meeting</a:t>
            </a:r>
            <a:br>
              <a:rPr lang="en-US" sz="6000" dirty="0">
                <a:solidFill>
                  <a:schemeClr val="accent4"/>
                </a:solidFill>
              </a:rPr>
            </a:br>
            <a:r>
              <a:rPr lang="en-US" sz="6000" dirty="0">
                <a:solidFill>
                  <a:schemeClr val="accent4"/>
                </a:solidFill>
              </a:rPr>
              <a:t/>
            </a:r>
            <a:br>
              <a:rPr lang="en-US" sz="6000" dirty="0">
                <a:solidFill>
                  <a:schemeClr val="accent4"/>
                </a:solidFill>
              </a:rPr>
            </a:br>
            <a:r>
              <a:rPr lang="en-US" sz="4800" dirty="0">
                <a:solidFill>
                  <a:schemeClr val="accent4"/>
                </a:solidFill>
              </a:rPr>
              <a:t>Thursday, February 15, 2018</a:t>
            </a:r>
            <a:br>
              <a:rPr lang="en-US" sz="4800" dirty="0">
                <a:solidFill>
                  <a:schemeClr val="accent4"/>
                </a:solidFill>
              </a:rPr>
            </a:br>
            <a:r>
              <a:rPr lang="en-US" sz="4800" dirty="0">
                <a:solidFill>
                  <a:schemeClr val="accent4"/>
                </a:solidFill>
              </a:rPr>
              <a:t>1:00 p.m.</a:t>
            </a:r>
            <a:endParaRPr lang="en-US" sz="6000" dirty="0">
              <a:solidFill>
                <a:schemeClr val="accent4"/>
              </a:solidFill>
            </a:endParaRPr>
          </a:p>
        </p:txBody>
      </p:sp>
    </p:spTree>
    <p:extLst>
      <p:ext uri="{BB962C8B-B14F-4D97-AF65-F5344CB8AC3E}">
        <p14:creationId xmlns:p14="http://schemas.microsoft.com/office/powerpoint/2010/main" val="149969175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32497" y="4687321"/>
            <a:ext cx="896964" cy="1323861"/>
          </a:xfrm>
          <a:prstGeom prst="rect">
            <a:avLst/>
          </a:prstGeom>
        </p:spPr>
      </p:pic>
      <p:sp>
        <p:nvSpPr>
          <p:cNvPr id="12" name="Subtitle 11"/>
          <p:cNvSpPr>
            <a:spLocks noGrp="1"/>
          </p:cNvSpPr>
          <p:nvPr>
            <p:ph type="subTitle" idx="1"/>
          </p:nvPr>
        </p:nvSpPr>
        <p:spPr>
          <a:xfrm>
            <a:off x="4447308" y="3754438"/>
            <a:ext cx="7606147" cy="394481"/>
          </a:xfrm>
        </p:spPr>
        <p:txBody>
          <a:bodyPr>
            <a:normAutofit/>
          </a:bodyPr>
          <a:lstStyle/>
          <a:p>
            <a:r>
              <a:rPr lang="en-US" sz="1700" dirty="0"/>
              <a:t>Georgia Department of Behavioral Health &amp; Developmental Disabilities</a:t>
            </a:r>
          </a:p>
        </p:txBody>
      </p:sp>
    </p:spTree>
    <p:extLst>
      <p:ext uri="{BB962C8B-B14F-4D97-AF65-F5344CB8AC3E}">
        <p14:creationId xmlns:p14="http://schemas.microsoft.com/office/powerpoint/2010/main" val="1986285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814646" y="1709738"/>
            <a:ext cx="9700953" cy="2852737"/>
          </a:xfrm>
        </p:spPr>
        <p:txBody>
          <a:bodyPr>
            <a:normAutofit fontScale="90000"/>
          </a:bodyPr>
          <a:lstStyle/>
          <a:p>
            <a:r>
              <a:rPr lang="en-US" sz="6000" dirty="0">
                <a:solidFill>
                  <a:schemeClr val="accent4"/>
                </a:solidFill>
              </a:rPr>
              <a:t>Commissioner’s Report</a:t>
            </a:r>
            <a:br>
              <a:rPr lang="en-US" sz="6000" dirty="0">
                <a:solidFill>
                  <a:schemeClr val="accent4"/>
                </a:solidFill>
              </a:rPr>
            </a:br>
            <a:r>
              <a:rPr lang="en-US" sz="6000" dirty="0">
                <a:solidFill>
                  <a:schemeClr val="accent4"/>
                </a:solidFill>
              </a:rPr>
              <a:t/>
            </a:r>
            <a:br>
              <a:rPr lang="en-US" sz="6000" dirty="0">
                <a:solidFill>
                  <a:schemeClr val="accent4"/>
                </a:solidFill>
              </a:rPr>
            </a:br>
            <a:r>
              <a:rPr lang="en-US" sz="4800" dirty="0">
                <a:solidFill>
                  <a:schemeClr val="accent4"/>
                </a:solidFill>
              </a:rPr>
              <a:t>Judy Fitzgerald</a:t>
            </a:r>
            <a:br>
              <a:rPr lang="en-US" sz="4800" dirty="0">
                <a:solidFill>
                  <a:schemeClr val="accent4"/>
                </a:solidFill>
              </a:rPr>
            </a:br>
            <a:r>
              <a:rPr lang="en-US" sz="4800" dirty="0">
                <a:solidFill>
                  <a:schemeClr val="accent4"/>
                </a:solidFill>
              </a:rPr>
              <a:t>Commissioner</a:t>
            </a:r>
            <a:endParaRPr lang="en-US" sz="6000" dirty="0">
              <a:solidFill>
                <a:schemeClr val="accent4"/>
              </a:solidFill>
            </a:endParaRPr>
          </a:p>
        </p:txBody>
      </p:sp>
    </p:spTree>
    <p:extLst>
      <p:ext uri="{BB962C8B-B14F-4D97-AF65-F5344CB8AC3E}">
        <p14:creationId xmlns:p14="http://schemas.microsoft.com/office/powerpoint/2010/main" val="29701334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191491"/>
            <a:ext cx="12192000" cy="56665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title"/>
          </p:nvPr>
        </p:nvSpPr>
        <p:spPr/>
        <p:txBody>
          <a:bodyPr/>
          <a:lstStyle/>
          <a:p>
            <a:r>
              <a:rPr lang="en-US" dirty="0"/>
              <a:t>Commissioner’s Report</a:t>
            </a:r>
          </a:p>
        </p:txBody>
      </p:sp>
      <p:grpSp>
        <p:nvGrpSpPr>
          <p:cNvPr id="15" name="Group 14"/>
          <p:cNvGrpSpPr/>
          <p:nvPr/>
        </p:nvGrpSpPr>
        <p:grpSpPr>
          <a:xfrm>
            <a:off x="987235" y="2424059"/>
            <a:ext cx="640080" cy="640080"/>
            <a:chOff x="2057400" y="2514600"/>
            <a:chExt cx="640080" cy="640080"/>
          </a:xfrm>
        </p:grpSpPr>
        <p:sp>
          <p:nvSpPr>
            <p:cNvPr id="16" name="Oval 15"/>
            <p:cNvSpPr/>
            <p:nvPr/>
          </p:nvSpPr>
          <p:spPr>
            <a:xfrm>
              <a:off x="2057400" y="2514600"/>
              <a:ext cx="640080" cy="6400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Arial" charset="0"/>
              </a:endParaRPr>
            </a:p>
          </p:txBody>
        </p:sp>
        <p:sp>
          <p:nvSpPr>
            <p:cNvPr id="17" name="TextBox 16"/>
            <p:cNvSpPr txBox="1"/>
            <p:nvPr/>
          </p:nvSpPr>
          <p:spPr>
            <a:xfrm>
              <a:off x="2221675" y="2643043"/>
              <a:ext cx="304800" cy="369332"/>
            </a:xfrm>
            <a:prstGeom prst="rect">
              <a:avLst/>
            </a:prstGeom>
            <a:noFill/>
          </p:spPr>
          <p:txBody>
            <a:bodyPr wrap="square" rtlCol="0">
              <a:spAutoFit/>
            </a:bodyPr>
            <a:lstStyle/>
            <a:p>
              <a:r>
                <a:rPr lang="en-US" dirty="0">
                  <a:solidFill>
                    <a:schemeClr val="tx2"/>
                  </a:solidFill>
                  <a:latin typeface="Arial" charset="0"/>
                </a:rPr>
                <a:t>2</a:t>
              </a:r>
            </a:p>
          </p:txBody>
        </p:sp>
      </p:grpSp>
      <p:grpSp>
        <p:nvGrpSpPr>
          <p:cNvPr id="18" name="Group 17"/>
          <p:cNvGrpSpPr/>
          <p:nvPr/>
        </p:nvGrpSpPr>
        <p:grpSpPr>
          <a:xfrm>
            <a:off x="993395" y="3119743"/>
            <a:ext cx="640080" cy="640080"/>
            <a:chOff x="2057400" y="2514600"/>
            <a:chExt cx="640080" cy="640080"/>
          </a:xfrm>
        </p:grpSpPr>
        <p:sp>
          <p:nvSpPr>
            <p:cNvPr id="19" name="Oval 18"/>
            <p:cNvSpPr/>
            <p:nvPr/>
          </p:nvSpPr>
          <p:spPr>
            <a:xfrm>
              <a:off x="2057400" y="2514600"/>
              <a:ext cx="640080" cy="6400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Arial" charset="0"/>
              </a:endParaRPr>
            </a:p>
          </p:txBody>
        </p:sp>
        <p:sp>
          <p:nvSpPr>
            <p:cNvPr id="20" name="TextBox 19"/>
            <p:cNvSpPr txBox="1"/>
            <p:nvPr/>
          </p:nvSpPr>
          <p:spPr>
            <a:xfrm>
              <a:off x="2221675" y="2643043"/>
              <a:ext cx="304800" cy="369332"/>
            </a:xfrm>
            <a:prstGeom prst="rect">
              <a:avLst/>
            </a:prstGeom>
            <a:noFill/>
          </p:spPr>
          <p:txBody>
            <a:bodyPr wrap="square" rtlCol="0">
              <a:spAutoFit/>
            </a:bodyPr>
            <a:lstStyle/>
            <a:p>
              <a:r>
                <a:rPr lang="en-US" dirty="0">
                  <a:solidFill>
                    <a:schemeClr val="tx2"/>
                  </a:solidFill>
                  <a:latin typeface="Arial" charset="0"/>
                </a:rPr>
                <a:t>3</a:t>
              </a:r>
            </a:p>
          </p:txBody>
        </p:sp>
      </p:grpSp>
      <p:sp>
        <p:nvSpPr>
          <p:cNvPr id="21" name="Content Placeholder 1"/>
          <p:cNvSpPr>
            <a:spLocks noGrp="1"/>
          </p:cNvSpPr>
          <p:nvPr>
            <p:ph idx="1"/>
          </p:nvPr>
        </p:nvSpPr>
        <p:spPr>
          <a:xfrm>
            <a:off x="1772986" y="1830335"/>
            <a:ext cx="10031088" cy="4706195"/>
          </a:xfrm>
        </p:spPr>
        <p:txBody>
          <a:bodyPr>
            <a:noAutofit/>
          </a:bodyPr>
          <a:lstStyle/>
          <a:p>
            <a:pPr marL="0" indent="0">
              <a:lnSpc>
                <a:spcPct val="100000"/>
              </a:lnSpc>
              <a:spcAft>
                <a:spcPts val="1500"/>
              </a:spcAft>
              <a:buNone/>
            </a:pPr>
            <a:r>
              <a:rPr lang="en-US" sz="2400" dirty="0">
                <a:solidFill>
                  <a:schemeClr val="bg1"/>
                </a:solidFill>
              </a:rPr>
              <a:t>DBHDD Brand Refresh</a:t>
            </a:r>
          </a:p>
          <a:p>
            <a:pPr marL="0" indent="0">
              <a:lnSpc>
                <a:spcPct val="100000"/>
              </a:lnSpc>
              <a:spcAft>
                <a:spcPts val="1500"/>
              </a:spcAft>
              <a:buNone/>
            </a:pPr>
            <a:r>
              <a:rPr lang="en-US" sz="2400" dirty="0">
                <a:solidFill>
                  <a:schemeClr val="bg1"/>
                </a:solidFill>
              </a:rPr>
              <a:t>Medication-Assisted Treatment Audit Report</a:t>
            </a:r>
          </a:p>
          <a:p>
            <a:pPr marL="0" indent="0">
              <a:lnSpc>
                <a:spcPct val="100000"/>
              </a:lnSpc>
              <a:spcAft>
                <a:spcPts val="1500"/>
              </a:spcAft>
              <a:buNone/>
            </a:pPr>
            <a:r>
              <a:rPr lang="en-US" sz="2400" dirty="0">
                <a:solidFill>
                  <a:schemeClr val="bg1"/>
                </a:solidFill>
              </a:rPr>
              <a:t>Belton Update</a:t>
            </a:r>
          </a:p>
          <a:p>
            <a:pPr marL="0" indent="0">
              <a:lnSpc>
                <a:spcPct val="100000"/>
              </a:lnSpc>
              <a:spcAft>
                <a:spcPts val="1500"/>
              </a:spcAft>
              <a:buNone/>
            </a:pPr>
            <a:r>
              <a:rPr lang="en-US" sz="2400" dirty="0">
                <a:solidFill>
                  <a:schemeClr val="bg1"/>
                </a:solidFill>
              </a:rPr>
              <a:t>Children’s Mental Health </a:t>
            </a:r>
          </a:p>
          <a:p>
            <a:pPr marL="0" lvl="0" indent="0">
              <a:lnSpc>
                <a:spcPct val="100000"/>
              </a:lnSpc>
              <a:spcAft>
                <a:spcPts val="1500"/>
              </a:spcAft>
              <a:buNone/>
            </a:pPr>
            <a:r>
              <a:rPr lang="en-US" sz="2400" dirty="0">
                <a:solidFill>
                  <a:schemeClr val="bg1"/>
                </a:solidFill>
              </a:rPr>
              <a:t>Recommendations of the Multi-Agency State Autism Collaborative</a:t>
            </a:r>
          </a:p>
          <a:p>
            <a:pPr marL="0" lvl="0" indent="0">
              <a:lnSpc>
                <a:spcPct val="100000"/>
              </a:lnSpc>
              <a:spcAft>
                <a:spcPts val="1500"/>
              </a:spcAft>
              <a:buNone/>
            </a:pPr>
            <a:r>
              <a:rPr lang="en-US" sz="2400" dirty="0">
                <a:solidFill>
                  <a:schemeClr val="bg1"/>
                </a:solidFill>
              </a:rPr>
              <a:t>Mental Health Settlement Extension Targets: Supported Housing</a:t>
            </a:r>
            <a:br>
              <a:rPr lang="en-US" sz="2400" dirty="0">
                <a:solidFill>
                  <a:schemeClr val="bg1"/>
                </a:solidFill>
              </a:rPr>
            </a:br>
            <a:endParaRPr lang="en-US" sz="2400" dirty="0">
              <a:solidFill>
                <a:schemeClr val="bg1"/>
              </a:solidFill>
            </a:endParaRPr>
          </a:p>
        </p:txBody>
      </p:sp>
      <p:grpSp>
        <p:nvGrpSpPr>
          <p:cNvPr id="22" name="Group 21"/>
          <p:cNvGrpSpPr/>
          <p:nvPr/>
        </p:nvGrpSpPr>
        <p:grpSpPr>
          <a:xfrm>
            <a:off x="982633" y="3818242"/>
            <a:ext cx="640080" cy="640080"/>
            <a:chOff x="2057400" y="2514600"/>
            <a:chExt cx="640080" cy="640080"/>
          </a:xfrm>
        </p:grpSpPr>
        <p:sp>
          <p:nvSpPr>
            <p:cNvPr id="23" name="Oval 22"/>
            <p:cNvSpPr/>
            <p:nvPr/>
          </p:nvSpPr>
          <p:spPr>
            <a:xfrm>
              <a:off x="2057400" y="2514600"/>
              <a:ext cx="640080" cy="6400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Arial" charset="0"/>
              </a:endParaRPr>
            </a:p>
          </p:txBody>
        </p:sp>
        <p:sp>
          <p:nvSpPr>
            <p:cNvPr id="24" name="TextBox 23"/>
            <p:cNvSpPr txBox="1"/>
            <p:nvPr/>
          </p:nvSpPr>
          <p:spPr>
            <a:xfrm>
              <a:off x="2221675" y="2643043"/>
              <a:ext cx="304800" cy="369332"/>
            </a:xfrm>
            <a:prstGeom prst="rect">
              <a:avLst/>
            </a:prstGeom>
            <a:noFill/>
          </p:spPr>
          <p:txBody>
            <a:bodyPr wrap="square" rtlCol="0">
              <a:spAutoFit/>
            </a:bodyPr>
            <a:lstStyle/>
            <a:p>
              <a:r>
                <a:rPr lang="en-US" dirty="0">
                  <a:solidFill>
                    <a:schemeClr val="tx2"/>
                  </a:solidFill>
                  <a:latin typeface="Arial" charset="0"/>
                </a:rPr>
                <a:t>4</a:t>
              </a:r>
            </a:p>
          </p:txBody>
        </p:sp>
      </p:grpSp>
      <p:grpSp>
        <p:nvGrpSpPr>
          <p:cNvPr id="25" name="Group 24"/>
          <p:cNvGrpSpPr/>
          <p:nvPr/>
        </p:nvGrpSpPr>
        <p:grpSpPr>
          <a:xfrm>
            <a:off x="980505" y="4491263"/>
            <a:ext cx="640080" cy="640080"/>
            <a:chOff x="2057400" y="2514600"/>
            <a:chExt cx="640080" cy="640080"/>
          </a:xfrm>
        </p:grpSpPr>
        <p:sp>
          <p:nvSpPr>
            <p:cNvPr id="26" name="Oval 25"/>
            <p:cNvSpPr/>
            <p:nvPr/>
          </p:nvSpPr>
          <p:spPr>
            <a:xfrm>
              <a:off x="2057400" y="2514600"/>
              <a:ext cx="640080" cy="6400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Arial" charset="0"/>
              </a:endParaRPr>
            </a:p>
          </p:txBody>
        </p:sp>
        <p:sp>
          <p:nvSpPr>
            <p:cNvPr id="27" name="TextBox 26"/>
            <p:cNvSpPr txBox="1"/>
            <p:nvPr/>
          </p:nvSpPr>
          <p:spPr>
            <a:xfrm>
              <a:off x="2221675" y="2643043"/>
              <a:ext cx="304800" cy="369332"/>
            </a:xfrm>
            <a:prstGeom prst="rect">
              <a:avLst/>
            </a:prstGeom>
            <a:noFill/>
          </p:spPr>
          <p:txBody>
            <a:bodyPr wrap="square" rtlCol="0">
              <a:spAutoFit/>
            </a:bodyPr>
            <a:lstStyle/>
            <a:p>
              <a:r>
                <a:rPr lang="en-US" dirty="0">
                  <a:solidFill>
                    <a:schemeClr val="tx2"/>
                  </a:solidFill>
                  <a:latin typeface="Arial" charset="0"/>
                </a:rPr>
                <a:t>5</a:t>
              </a:r>
            </a:p>
          </p:txBody>
        </p:sp>
      </p:grpSp>
      <p:grpSp>
        <p:nvGrpSpPr>
          <p:cNvPr id="43" name="Group 42"/>
          <p:cNvGrpSpPr/>
          <p:nvPr/>
        </p:nvGrpSpPr>
        <p:grpSpPr>
          <a:xfrm>
            <a:off x="987235" y="1722142"/>
            <a:ext cx="640080" cy="640080"/>
            <a:chOff x="2057400" y="2514600"/>
            <a:chExt cx="640080" cy="640080"/>
          </a:xfrm>
        </p:grpSpPr>
        <p:sp>
          <p:nvSpPr>
            <p:cNvPr id="44" name="Oval 43"/>
            <p:cNvSpPr/>
            <p:nvPr/>
          </p:nvSpPr>
          <p:spPr>
            <a:xfrm>
              <a:off x="2057400" y="2514600"/>
              <a:ext cx="640080" cy="6400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Arial" charset="0"/>
              </a:endParaRPr>
            </a:p>
          </p:txBody>
        </p:sp>
        <p:sp>
          <p:nvSpPr>
            <p:cNvPr id="45" name="TextBox 44"/>
            <p:cNvSpPr txBox="1"/>
            <p:nvPr/>
          </p:nvSpPr>
          <p:spPr>
            <a:xfrm>
              <a:off x="2221675" y="2643043"/>
              <a:ext cx="304800" cy="369332"/>
            </a:xfrm>
            <a:prstGeom prst="rect">
              <a:avLst/>
            </a:prstGeom>
            <a:noFill/>
          </p:spPr>
          <p:txBody>
            <a:bodyPr wrap="square" rtlCol="0">
              <a:spAutoFit/>
            </a:bodyPr>
            <a:lstStyle/>
            <a:p>
              <a:r>
                <a:rPr lang="en-US" dirty="0">
                  <a:solidFill>
                    <a:schemeClr val="tx2"/>
                  </a:solidFill>
                  <a:latin typeface="Arial" charset="0"/>
                </a:rPr>
                <a:t>1</a:t>
              </a:r>
            </a:p>
          </p:txBody>
        </p:sp>
      </p:grpSp>
      <p:grpSp>
        <p:nvGrpSpPr>
          <p:cNvPr id="28" name="Group 27"/>
          <p:cNvGrpSpPr/>
          <p:nvPr/>
        </p:nvGrpSpPr>
        <p:grpSpPr>
          <a:xfrm>
            <a:off x="987235" y="5170013"/>
            <a:ext cx="640080" cy="640080"/>
            <a:chOff x="2057400" y="2514600"/>
            <a:chExt cx="640080" cy="640080"/>
          </a:xfrm>
        </p:grpSpPr>
        <p:sp>
          <p:nvSpPr>
            <p:cNvPr id="29" name="Oval 28"/>
            <p:cNvSpPr/>
            <p:nvPr/>
          </p:nvSpPr>
          <p:spPr>
            <a:xfrm>
              <a:off x="2057400" y="2514600"/>
              <a:ext cx="640080" cy="64008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latin typeface="Arial" charset="0"/>
              </a:endParaRPr>
            </a:p>
          </p:txBody>
        </p:sp>
        <p:sp>
          <p:nvSpPr>
            <p:cNvPr id="30" name="TextBox 29"/>
            <p:cNvSpPr txBox="1"/>
            <p:nvPr/>
          </p:nvSpPr>
          <p:spPr>
            <a:xfrm>
              <a:off x="2221675" y="2643043"/>
              <a:ext cx="304800" cy="369332"/>
            </a:xfrm>
            <a:prstGeom prst="rect">
              <a:avLst/>
            </a:prstGeom>
            <a:noFill/>
          </p:spPr>
          <p:txBody>
            <a:bodyPr wrap="square" rtlCol="0">
              <a:spAutoFit/>
            </a:bodyPr>
            <a:lstStyle/>
            <a:p>
              <a:r>
                <a:rPr lang="en-US" dirty="0">
                  <a:solidFill>
                    <a:schemeClr val="tx2"/>
                  </a:solidFill>
                  <a:latin typeface="Arial" charset="0"/>
                </a:rPr>
                <a:t>6</a:t>
              </a:r>
            </a:p>
          </p:txBody>
        </p:sp>
      </p:grpSp>
    </p:spTree>
    <p:extLst>
      <p:ext uri="{BB962C8B-B14F-4D97-AF65-F5344CB8AC3E}">
        <p14:creationId xmlns:p14="http://schemas.microsoft.com/office/powerpoint/2010/main" val="1455890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5" name="Title 4"/>
          <p:cNvSpPr>
            <a:spLocks noGrp="1"/>
          </p:cNvSpPr>
          <p:nvPr>
            <p:ph type="title" idx="4294967295"/>
          </p:nvPr>
        </p:nvSpPr>
        <p:spPr>
          <a:xfrm>
            <a:off x="1309946" y="1709738"/>
            <a:ext cx="9700953" cy="2852737"/>
          </a:xfrm>
        </p:spPr>
        <p:txBody>
          <a:bodyPr>
            <a:normAutofit/>
          </a:bodyPr>
          <a:lstStyle/>
          <a:p>
            <a:pPr algn="ctr"/>
            <a:r>
              <a:rPr lang="en-US" sz="6000" dirty="0">
                <a:solidFill>
                  <a:schemeClr val="accent4"/>
                </a:solidFill>
              </a:rPr>
              <a:t>DBHDD Brand Refresh</a:t>
            </a:r>
          </a:p>
        </p:txBody>
      </p:sp>
    </p:spTree>
    <p:extLst>
      <p:ext uri="{BB962C8B-B14F-4D97-AF65-F5344CB8AC3E}">
        <p14:creationId xmlns:p14="http://schemas.microsoft.com/office/powerpoint/2010/main" val="1984925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ppt_w</p:attrName>
                                        </p:attrNameLst>
                                      </p:cBhvr>
                                      <p:tavLst>
                                        <p:tav tm="0" fmla="#ppt_w*sin(2.5*pi*$)">
                                          <p:val>
                                            <p:fltVal val="0"/>
                                          </p:val>
                                        </p:tav>
                                        <p:tav tm="100000">
                                          <p:val>
                                            <p:fltVal val="1"/>
                                          </p:val>
                                        </p:tav>
                                      </p:tavLst>
                                    </p:anim>
                                    <p:anim calcmode="lin" valueType="num">
                                      <p:cBhvr>
                                        <p:cTn id="9"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48212" y="1733550"/>
            <a:ext cx="2695575" cy="3390900"/>
          </a:xfrm>
          <a:prstGeom prst="rect">
            <a:avLst/>
          </a:prstGeom>
        </p:spPr>
      </p:pic>
    </p:spTree>
    <p:extLst>
      <p:ext uri="{BB962C8B-B14F-4D97-AF65-F5344CB8AC3E}">
        <p14:creationId xmlns:p14="http://schemas.microsoft.com/office/powerpoint/2010/main" val="1077367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30">
      <a:dk1>
        <a:srgbClr val="000000"/>
      </a:dk1>
      <a:lt1>
        <a:srgbClr val="FFFFFF"/>
      </a:lt1>
      <a:dk2>
        <a:srgbClr val="1D1953"/>
      </a:dk2>
      <a:lt2>
        <a:srgbClr val="E7E6E6"/>
      </a:lt2>
      <a:accent1>
        <a:srgbClr val="00ADEE"/>
      </a:accent1>
      <a:accent2>
        <a:srgbClr val="8CC63F"/>
      </a:accent2>
      <a:accent3>
        <a:srgbClr val="A5A5A5"/>
      </a:accent3>
      <a:accent4>
        <a:srgbClr val="F89C1B"/>
      </a:accent4>
      <a:accent5>
        <a:srgbClr val="016AB5"/>
      </a:accent5>
      <a:accent6>
        <a:srgbClr val="F87A00"/>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107834</TotalTime>
  <Words>2277</Words>
  <Application>Microsoft Office PowerPoint</Application>
  <PresentationFormat>Widescreen</PresentationFormat>
  <Paragraphs>470</Paragraphs>
  <Slides>51</Slides>
  <Notes>44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51</vt:i4>
      </vt:variant>
    </vt:vector>
  </HeadingPairs>
  <TitlesOfParts>
    <vt:vector size="60" baseType="lpstr">
      <vt:lpstr>arial</vt:lpstr>
      <vt:lpstr>arial</vt:lpstr>
      <vt:lpstr>Arial Black</vt:lpstr>
      <vt:lpstr>Calibri</vt:lpstr>
      <vt:lpstr>Century Gothic</vt:lpstr>
      <vt:lpstr>Georgia</vt:lpstr>
      <vt:lpstr>Times New Roman</vt:lpstr>
      <vt:lpstr>Wingdings</vt:lpstr>
      <vt:lpstr>Office Theme</vt:lpstr>
      <vt:lpstr>PowerPoint Presentation</vt:lpstr>
      <vt:lpstr>Agenda </vt:lpstr>
      <vt:lpstr>Call to Order  Kim Ryan  Chair</vt:lpstr>
      <vt:lpstr>Recovery Speaker  Arlene Oliver RESPECT Institute of Georgia</vt:lpstr>
      <vt:lpstr>Action Items - Approval of Minutes - Board Resolution</vt:lpstr>
      <vt:lpstr>Commissioner’s Report  Judy Fitzgerald Commissioner</vt:lpstr>
      <vt:lpstr>Commissioner’s Report</vt:lpstr>
      <vt:lpstr>DBHDD Brand Refresh</vt:lpstr>
      <vt:lpstr>PowerPoint Presentation</vt:lpstr>
      <vt:lpstr>Medication-Assisted Treatment Audit Report  Judy Fitzgerald  Commissioner</vt:lpstr>
      <vt:lpstr>Belton Update  Amy Howell  Assistant Commissioner and General Counsel</vt:lpstr>
      <vt:lpstr>Federal Statutes</vt:lpstr>
      <vt:lpstr>The Belton Order</vt:lpstr>
      <vt:lpstr>Belton Order Definitions</vt:lpstr>
      <vt:lpstr>MH services for deaf individuals</vt:lpstr>
      <vt:lpstr>IDD services for deaf individuals</vt:lpstr>
      <vt:lpstr>Deaf Services</vt:lpstr>
      <vt:lpstr>Children’s Mental Health  Danté McKay Director Office of Children, Young Adults, and Families</vt:lpstr>
      <vt:lpstr>Public System Service Array for Children, Young Adults, and Families</vt:lpstr>
      <vt:lpstr>Service Array</vt:lpstr>
      <vt:lpstr>Service Array</vt:lpstr>
      <vt:lpstr>Service Array</vt:lpstr>
      <vt:lpstr>Thank You!</vt:lpstr>
      <vt:lpstr>Recommendations of the Multi-Agency State Autism Collaborative  Wendy Tiegreen Director Office of Medicaid Services</vt:lpstr>
      <vt:lpstr>Autism Spectrum Disorder (ASD)</vt:lpstr>
      <vt:lpstr>Current State of Medicaid Autism Services </vt:lpstr>
      <vt:lpstr>Toward a Full Range of Services</vt:lpstr>
      <vt:lpstr>ABS Providers</vt:lpstr>
      <vt:lpstr>Proposals for Capacity Building</vt:lpstr>
      <vt:lpstr>Mental Health Settlement Extension Targets: Supported Housing  Terri Timberlake, Ph.D. Director Office of Adult Mental Health</vt:lpstr>
      <vt:lpstr>Provisions Related to People with Serious and Persistent Mental Illness (“SPMI”)</vt:lpstr>
      <vt:lpstr>Target Population</vt:lpstr>
      <vt:lpstr>Demonstration of Compliance: Bridge Funding</vt:lpstr>
      <vt:lpstr>Demonstration of Compliance GHVP</vt:lpstr>
      <vt:lpstr>Supported Housing</vt:lpstr>
      <vt:lpstr>Demonstration of Compliance</vt:lpstr>
      <vt:lpstr>Supported Housing</vt:lpstr>
      <vt:lpstr>Demonstration of Compliance</vt:lpstr>
      <vt:lpstr>38 and 40. Additional Demonstration of Compliance </vt:lpstr>
      <vt:lpstr>Supported Housing Resources Coordination</vt:lpstr>
      <vt:lpstr>39. Demonstration of Compliance</vt:lpstr>
      <vt:lpstr>39. A. DBHDD/DCA Unified Referral Process</vt:lpstr>
      <vt:lpstr>39. C. and E. Supported Housing</vt:lpstr>
      <vt:lpstr>Supported Housing</vt:lpstr>
      <vt:lpstr> Supported Housing Resources Coordination </vt:lpstr>
      <vt:lpstr> Supported Housing Resources Coordination </vt:lpstr>
      <vt:lpstr>Demonstration of Compliance Supported Housing Outreach</vt:lpstr>
      <vt:lpstr>Chair’s Report  Kim Ryan  Chair</vt:lpstr>
      <vt:lpstr>Public Comment</vt:lpstr>
      <vt:lpstr>Next Board Meeting  Thursday, February 15, 2018 1:00 p.m.</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Wendy Klare</dc:creator>
  <cp:lastModifiedBy>Gibson, Rayna</cp:lastModifiedBy>
  <cp:revision>888</cp:revision>
  <cp:lastPrinted>2017-12-14T17:12:53Z</cp:lastPrinted>
  <dcterms:created xsi:type="dcterms:W3CDTF">2017-05-12T16:59:34Z</dcterms:created>
  <dcterms:modified xsi:type="dcterms:W3CDTF">2017-12-14T17:18:38Z</dcterms:modified>
</cp:coreProperties>
</file>