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3" r:id="rId2"/>
    <p:sldId id="264" r:id="rId3"/>
    <p:sldId id="265" r:id="rId4"/>
    <p:sldId id="260" r:id="rId5"/>
    <p:sldId id="261" r:id="rId6"/>
    <p:sldId id="258" r:id="rId7"/>
    <p:sldId id="262" r:id="rId8"/>
    <p:sldId id="267" r:id="rId9"/>
    <p:sldId id="270" r:id="rId10"/>
    <p:sldId id="271" r:id="rId11"/>
    <p:sldId id="266" r:id="rId12"/>
    <p:sldId id="274" r:id="rId13"/>
    <p:sldId id="275" r:id="rId14"/>
    <p:sldId id="276" r:id="rId15"/>
    <p:sldId id="277" r:id="rId16"/>
    <p:sldId id="278" r:id="rId17"/>
    <p:sldId id="279" r:id="rId18"/>
    <p:sldId id="280" r:id="rId19"/>
    <p:sldId id="281" r:id="rId20"/>
    <p:sldId id="273" r:id="rId21"/>
    <p:sldId id="268" r:id="rId22"/>
    <p:sldId id="269" r:id="rId23"/>
    <p:sldId id="272" r:id="rId24"/>
    <p:sldId id="282"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70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a:p>
          </p:txBody>
        </p:sp>
        <p:sp>
          <p:nvSpPr>
            <p:cNvPr id="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a:p>
          </p:txBody>
        </p:sp>
        <p:sp>
          <p:nvSpPr>
            <p:cNvPr id="1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11282"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a:t>Click to edit Master title style</a:t>
            </a:r>
          </a:p>
        </p:txBody>
      </p:sp>
      <p:sp>
        <p:nvSpPr>
          <p:cNvPr id="11283"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F2DE1DDD-1750-4DC9-828D-DDFD2B04271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5D9BE8F6-6563-4D62-B875-00E90B0DA31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7933546-385E-4831-BC19-1891C82375F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DD35B1A1-163D-4844-91E2-DDC36AE43B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C79C6219-E272-417C-B7E9-6A6798F60E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0D610C2-6F9A-46A2-909E-FAF8149812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3FCD2ED5-8847-44A4-8F22-FB4FDD4309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B50BC46B-A0E2-47C2-BBB6-39EB8DF007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12D5A5DE-6BED-457F-8EBE-07F46D8E04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8F0DEADB-699A-42CC-9A82-9BDBE76A9C4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03DB5B98-4978-4DD0-A591-A020AA9431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1024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10244"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a:p>
          </p:txBody>
        </p:sp>
        <p:sp>
          <p:nvSpPr>
            <p:cNvPr id="10245"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10246"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0247"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0248"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0249"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a:p>
          </p:txBody>
        </p:sp>
        <p:sp>
          <p:nvSpPr>
            <p:cNvPr id="10250"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a:p>
          </p:txBody>
        </p:sp>
        <p:sp>
          <p:nvSpPr>
            <p:cNvPr id="10251"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a:p>
          </p:txBody>
        </p:sp>
        <p:sp>
          <p:nvSpPr>
            <p:cNvPr id="10252"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0253"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a:p>
          </p:txBody>
        </p:sp>
        <p:sp>
          <p:nvSpPr>
            <p:cNvPr id="10254"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0255"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0256"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0257"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10258"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59"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260"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en-US"/>
          </a:p>
        </p:txBody>
      </p:sp>
      <p:sp>
        <p:nvSpPr>
          <p:cNvPr id="10261"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859FB15-B3F3-4BDD-B05A-109DBF56B140}" type="slidenum">
              <a:rPr lang="en-US"/>
              <a:pPr>
                <a:defRPr/>
              </a:pPr>
              <a:t>‹#›</a:t>
            </a:fld>
            <a:endParaRPr lang="en-US"/>
          </a:p>
        </p:txBody>
      </p:sp>
      <p:sp>
        <p:nvSpPr>
          <p:cNvPr id="10262"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295400"/>
            <a:ext cx="8229600" cy="1143000"/>
          </a:xfrm>
        </p:spPr>
        <p:txBody>
          <a:bodyPr/>
          <a:lstStyle/>
          <a:p>
            <a:pPr eaLnBrk="1" hangingPunct="1">
              <a:defRPr/>
            </a:pPr>
            <a:r>
              <a:rPr lang="en-US" sz="4000" smtClean="0"/>
              <a:t>Facilitating Families in Over-Coming Barriers to Their Engagement in</a:t>
            </a:r>
            <a:br>
              <a:rPr lang="en-US" sz="4000" smtClean="0"/>
            </a:br>
            <a:r>
              <a:rPr lang="en-US" sz="4000" smtClean="0"/>
              <a:t>Clinical Services</a:t>
            </a:r>
          </a:p>
        </p:txBody>
      </p:sp>
      <p:sp>
        <p:nvSpPr>
          <p:cNvPr id="16387" name="Rectangle 3"/>
          <p:cNvSpPr>
            <a:spLocks noGrp="1" noChangeArrowheads="1"/>
          </p:cNvSpPr>
          <p:nvPr>
            <p:ph type="body" idx="1"/>
          </p:nvPr>
        </p:nvSpPr>
        <p:spPr>
          <a:xfrm>
            <a:off x="457200" y="3505200"/>
            <a:ext cx="8229600" cy="4495800"/>
          </a:xfrm>
        </p:spPr>
        <p:txBody>
          <a:bodyPr/>
          <a:lstStyle/>
          <a:p>
            <a:pPr eaLnBrk="1" hangingPunct="1">
              <a:buFontTx/>
              <a:buNone/>
              <a:defRPr/>
            </a:pPr>
            <a:endParaRPr lang="en-US" smtClean="0"/>
          </a:p>
          <a:p>
            <a:pPr eaLnBrk="1" hangingPunct="1">
              <a:buFontTx/>
              <a:buNone/>
              <a:defRPr/>
            </a:pPr>
            <a:r>
              <a:rPr lang="en-US" smtClean="0"/>
              <a:t>            Steve Livingston, Ph.D., LMFT</a:t>
            </a:r>
          </a:p>
          <a:p>
            <a:pPr eaLnBrk="1" hangingPunct="1">
              <a:buFontTx/>
              <a:buNone/>
              <a:defRPr/>
            </a:pPr>
            <a:r>
              <a:rPr lang="en-US" smtClean="0"/>
              <a:t>            Mellonie Hayes, Ph.D., LMFT</a:t>
            </a:r>
          </a:p>
          <a:p>
            <a:pPr eaLnBrk="1" hangingPunct="1">
              <a:buFontTx/>
              <a:buNone/>
              <a:defRPr/>
            </a:pPr>
            <a:r>
              <a:rPr lang="en-US" smtClean="0"/>
              <a:t>            Robyn Mowery, Ph.D., LMFT</a:t>
            </a:r>
          </a:p>
          <a:p>
            <a:pPr eaLnBrk="1" hangingPunct="1">
              <a:buFontTx/>
              <a:buNone/>
              <a:defRPr/>
            </a:pPr>
            <a:r>
              <a:rPr lang="en-US" smtClean="0"/>
              <a:t>            Dana McCrary, </a:t>
            </a:r>
            <a:r>
              <a:rPr lang="en-US" smtClean="0">
                <a:effectLst/>
              </a:rPr>
              <a:t>Family Liaison</a:t>
            </a:r>
            <a:r>
              <a:rPr 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t>Narrative Reminders</a:t>
            </a:r>
          </a:p>
        </p:txBody>
      </p:sp>
      <p:sp>
        <p:nvSpPr>
          <p:cNvPr id="24579" name="Rectangle 3"/>
          <p:cNvSpPr>
            <a:spLocks noGrp="1" noChangeArrowheads="1"/>
          </p:cNvSpPr>
          <p:nvPr>
            <p:ph type="body" idx="1"/>
          </p:nvPr>
        </p:nvSpPr>
        <p:spPr/>
        <p:txBody>
          <a:bodyPr/>
          <a:lstStyle/>
          <a:p>
            <a:pPr eaLnBrk="1" hangingPunct="1">
              <a:lnSpc>
                <a:spcPct val="90000"/>
              </a:lnSpc>
              <a:defRPr/>
            </a:pPr>
            <a:r>
              <a:rPr lang="en-US" sz="2800" smtClean="0"/>
              <a:t>Collaborate  	</a:t>
            </a:r>
          </a:p>
          <a:p>
            <a:pPr eaLnBrk="1" hangingPunct="1">
              <a:lnSpc>
                <a:spcPct val="90000"/>
              </a:lnSpc>
              <a:buFontTx/>
              <a:buNone/>
              <a:defRPr/>
            </a:pPr>
            <a:r>
              <a:rPr lang="en-US" sz="2800" smtClean="0"/>
              <a:t>    Can I connect with people in a way that together we will  explore their relationship with Problems and together bring forth their wisdom, skills, beliefs and hopes?</a:t>
            </a:r>
          </a:p>
          <a:p>
            <a:pPr eaLnBrk="1" hangingPunct="1">
              <a:lnSpc>
                <a:spcPct val="90000"/>
              </a:lnSpc>
              <a:buFontTx/>
              <a:buNone/>
              <a:defRPr/>
            </a:pPr>
            <a:endParaRPr lang="en-US" sz="2800" smtClean="0"/>
          </a:p>
          <a:p>
            <a:pPr eaLnBrk="1" hangingPunct="1">
              <a:lnSpc>
                <a:spcPct val="90000"/>
              </a:lnSpc>
              <a:defRPr/>
            </a:pPr>
            <a:r>
              <a:rPr lang="en-US" sz="2800" smtClean="0"/>
              <a:t>Double Listen 	</a:t>
            </a:r>
          </a:p>
          <a:p>
            <a:pPr eaLnBrk="1" hangingPunct="1">
              <a:lnSpc>
                <a:spcPct val="90000"/>
              </a:lnSpc>
              <a:buFontTx/>
              <a:buNone/>
              <a:defRPr/>
            </a:pPr>
            <a:r>
              <a:rPr lang="en-US" sz="2800" smtClean="0"/>
              <a:t>    Am I listening to people in a way that helps me to hear what they value in life?</a:t>
            </a:r>
          </a:p>
          <a:p>
            <a:pPr eaLnBrk="1" hangingPunct="1">
              <a:lnSpc>
                <a:spcPct val="90000"/>
              </a:lnSpc>
              <a:buFontTx/>
              <a:buNone/>
              <a:defRPr/>
            </a:pPr>
            <a:r>
              <a:rPr lang="en-US" sz="2800" smtClean="0"/>
              <a:t>                                                                       </a:t>
            </a:r>
            <a:r>
              <a:rPr lang="en-US" sz="1400" smtClean="0"/>
              <a:t>Gallant, 2010</a:t>
            </a:r>
          </a:p>
          <a:p>
            <a:pPr eaLnBrk="1" hangingPunct="1">
              <a:lnSpc>
                <a:spcPct val="90000"/>
              </a:lnSpc>
              <a:defRPr/>
            </a:pPr>
            <a:endParaRPr lang="en-US" sz="1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4000" smtClean="0"/>
              <a:t>Strength Based Relationship Building </a:t>
            </a:r>
          </a:p>
        </p:txBody>
      </p:sp>
      <p:sp>
        <p:nvSpPr>
          <p:cNvPr id="19459" name="Rectangle 3"/>
          <p:cNvSpPr>
            <a:spLocks noGrp="1" noChangeArrowheads="1"/>
          </p:cNvSpPr>
          <p:nvPr>
            <p:ph type="body" idx="1"/>
          </p:nvPr>
        </p:nvSpPr>
        <p:spPr/>
        <p:txBody>
          <a:bodyPr/>
          <a:lstStyle/>
          <a:p>
            <a:pPr eaLnBrk="1" hangingPunct="1">
              <a:lnSpc>
                <a:spcPct val="90000"/>
              </a:lnSpc>
              <a:buFontTx/>
              <a:buNone/>
              <a:defRPr/>
            </a:pPr>
            <a:r>
              <a:rPr lang="en-US" sz="2400" smtClean="0"/>
              <a:t>                                     Key elements include:</a:t>
            </a:r>
          </a:p>
          <a:p>
            <a:pPr eaLnBrk="1" hangingPunct="1">
              <a:lnSpc>
                <a:spcPct val="90000"/>
              </a:lnSpc>
              <a:defRPr/>
            </a:pPr>
            <a:r>
              <a:rPr lang="en-US" sz="2400" smtClean="0"/>
              <a:t>Listening </a:t>
            </a:r>
          </a:p>
          <a:p>
            <a:pPr eaLnBrk="1" hangingPunct="1">
              <a:lnSpc>
                <a:spcPct val="90000"/>
              </a:lnSpc>
              <a:defRPr/>
            </a:pPr>
            <a:r>
              <a:rPr lang="en-US" sz="2400" smtClean="0"/>
              <a:t>Demonstrating respect and empathy for family members </a:t>
            </a:r>
          </a:p>
          <a:p>
            <a:pPr eaLnBrk="1" hangingPunct="1">
              <a:lnSpc>
                <a:spcPct val="90000"/>
              </a:lnSpc>
              <a:defRPr/>
            </a:pPr>
            <a:r>
              <a:rPr lang="en-US" sz="2400" smtClean="0"/>
              <a:t>Developing an understanding of the family's past experiences, current situation, concerns, and strengths </a:t>
            </a:r>
          </a:p>
          <a:p>
            <a:pPr eaLnBrk="1" hangingPunct="1">
              <a:lnSpc>
                <a:spcPct val="90000"/>
              </a:lnSpc>
              <a:defRPr/>
            </a:pPr>
            <a:r>
              <a:rPr lang="en-US" sz="2400" smtClean="0"/>
              <a:t>Responding to concrete needs quickly </a:t>
            </a:r>
          </a:p>
          <a:p>
            <a:pPr eaLnBrk="1" hangingPunct="1">
              <a:lnSpc>
                <a:spcPct val="90000"/>
              </a:lnSpc>
              <a:defRPr/>
            </a:pPr>
            <a:r>
              <a:rPr lang="en-US" sz="2400" smtClean="0"/>
              <a:t>Cultural sensitivity and understanding</a:t>
            </a:r>
          </a:p>
          <a:p>
            <a:pPr eaLnBrk="1" hangingPunct="1">
              <a:lnSpc>
                <a:spcPct val="90000"/>
              </a:lnSpc>
              <a:defRPr/>
            </a:pPr>
            <a:r>
              <a:rPr lang="en-US" sz="2400" smtClean="0"/>
              <a:t>Establishing the purpose of involvement with the family </a:t>
            </a:r>
          </a:p>
          <a:p>
            <a:pPr eaLnBrk="1" hangingPunct="1">
              <a:lnSpc>
                <a:spcPct val="90000"/>
              </a:lnSpc>
              <a:defRPr/>
            </a:pPr>
            <a:r>
              <a:rPr lang="en-US" sz="2400" smtClean="0"/>
              <a:t>Being aware of one's own biases and prejudices </a:t>
            </a:r>
          </a:p>
          <a:p>
            <a:pPr eaLnBrk="1" hangingPunct="1">
              <a:lnSpc>
                <a:spcPct val="90000"/>
              </a:lnSpc>
              <a:defRPr/>
            </a:pPr>
            <a:r>
              <a:rPr lang="en-US" sz="2400" smtClean="0"/>
              <a:t>Validating the participatory role of the family </a:t>
            </a:r>
          </a:p>
          <a:p>
            <a:pPr eaLnBrk="1" hangingPunct="1">
              <a:lnSpc>
                <a:spcPct val="90000"/>
              </a:lnSpc>
              <a:defRPr/>
            </a:pPr>
            <a:r>
              <a:rPr lang="en-US" sz="2400" smtClean="0"/>
              <a:t>Being consistent, reliable, and honest </a:t>
            </a:r>
          </a:p>
          <a:p>
            <a:pPr eaLnBrk="1" hangingPunct="1">
              <a:lnSpc>
                <a:spcPct val="90000"/>
              </a:lnSpc>
              <a:defRPr/>
            </a:pPr>
            <a:endParaRPr 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Skills for Dealing with Families</a:t>
            </a:r>
          </a:p>
        </p:txBody>
      </p:sp>
      <p:sp>
        <p:nvSpPr>
          <p:cNvPr id="27651" name="Rectangle 3"/>
          <p:cNvSpPr>
            <a:spLocks noGrp="1" noChangeArrowheads="1"/>
          </p:cNvSpPr>
          <p:nvPr>
            <p:ph type="body" idx="1"/>
          </p:nvPr>
        </p:nvSpPr>
        <p:spPr/>
        <p:txBody>
          <a:bodyPr/>
          <a:lstStyle/>
          <a:p>
            <a:pPr eaLnBrk="1" hangingPunct="1">
              <a:lnSpc>
                <a:spcPct val="90000"/>
              </a:lnSpc>
              <a:defRPr/>
            </a:pPr>
            <a:endParaRPr lang="en-US" sz="2400" smtClean="0"/>
          </a:p>
          <a:p>
            <a:pPr eaLnBrk="1" hangingPunct="1">
              <a:lnSpc>
                <a:spcPct val="90000"/>
              </a:lnSpc>
              <a:defRPr/>
            </a:pPr>
            <a:endParaRPr lang="en-US" sz="2400" smtClean="0"/>
          </a:p>
          <a:p>
            <a:pPr eaLnBrk="1" hangingPunct="1">
              <a:lnSpc>
                <a:spcPct val="90000"/>
              </a:lnSpc>
              <a:defRPr/>
            </a:pPr>
            <a:r>
              <a:rPr lang="en-US" sz="2400" smtClean="0"/>
              <a:t>The delivery of services to vulnerable client populations rests on the engagement of clients in the helping process.</a:t>
            </a:r>
          </a:p>
          <a:p>
            <a:pPr eaLnBrk="1" hangingPunct="1">
              <a:lnSpc>
                <a:spcPct val="90000"/>
              </a:lnSpc>
              <a:buFontTx/>
              <a:buNone/>
              <a:defRPr/>
            </a:pPr>
            <a:endParaRPr lang="en-US" sz="2400" smtClean="0"/>
          </a:p>
          <a:p>
            <a:pPr eaLnBrk="1" hangingPunct="1">
              <a:defRPr/>
            </a:pPr>
            <a:r>
              <a:rPr lang="en-US" sz="2400" smtClean="0"/>
              <a:t>Therefore it is critical for interviewers to develop and utilize focused culturally sensitive engagement skills that address the range of barriers that can exist within families, environments, and agencies interfering with the process of engagement.</a:t>
            </a:r>
          </a:p>
          <a:p>
            <a:pPr eaLnBrk="1" hangingPunct="1">
              <a:defRPr/>
            </a:pPr>
            <a:endParaRPr lang="en-US" sz="2400" smtClean="0"/>
          </a:p>
          <a:p>
            <a:pPr eaLnBrk="1" hangingPunct="1">
              <a:buFontTx/>
              <a:buNone/>
              <a:defRPr/>
            </a:pPr>
            <a:r>
              <a:rPr lang="en-US" sz="2400" smtClean="0"/>
              <a:t>                                                                                   </a:t>
            </a:r>
            <a:r>
              <a:rPr lang="en-US" sz="1400" smtClean="0"/>
              <a:t>McKay</a:t>
            </a:r>
          </a:p>
          <a:p>
            <a:pPr eaLnBrk="1" hangingPunct="1">
              <a:buFontTx/>
              <a:buNone/>
              <a:defRPr/>
            </a:pPr>
            <a:endParaRPr lang="en-US" sz="2400" smtClean="0"/>
          </a:p>
          <a:p>
            <a:pPr eaLnBrk="1" hangingPunct="1">
              <a:defRPr/>
            </a:pPr>
            <a:endParaRPr lang="en-US"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smtClean="0">
                <a:solidFill>
                  <a:schemeClr val="tx1"/>
                </a:solidFill>
                <a:effectLst/>
              </a:rPr>
              <a:t>Elements of the </a:t>
            </a:r>
            <a:br>
              <a:rPr lang="en-US" sz="4000" smtClean="0">
                <a:solidFill>
                  <a:schemeClr val="tx1"/>
                </a:solidFill>
                <a:effectLst/>
              </a:rPr>
            </a:br>
            <a:r>
              <a:rPr lang="en-US" sz="4000" smtClean="0">
                <a:solidFill>
                  <a:schemeClr val="tx1"/>
                </a:solidFill>
                <a:effectLst/>
              </a:rPr>
              <a:t>Engagement Process</a:t>
            </a:r>
          </a:p>
        </p:txBody>
      </p:sp>
      <p:sp>
        <p:nvSpPr>
          <p:cNvPr id="28675" name="Rectangle 3"/>
          <p:cNvSpPr>
            <a:spLocks noGrp="1" noChangeArrowheads="1"/>
          </p:cNvSpPr>
          <p:nvPr>
            <p:ph type="body" idx="1"/>
          </p:nvPr>
        </p:nvSpPr>
        <p:spPr/>
        <p:txBody>
          <a:bodyPr/>
          <a:lstStyle/>
          <a:p>
            <a:pPr eaLnBrk="1" hangingPunct="1">
              <a:lnSpc>
                <a:spcPct val="90000"/>
              </a:lnSpc>
              <a:buFontTx/>
              <a:buNone/>
              <a:defRPr/>
            </a:pPr>
            <a:endParaRPr lang="en-US" smtClean="0"/>
          </a:p>
          <a:p>
            <a:pPr eaLnBrk="1" hangingPunct="1">
              <a:lnSpc>
                <a:spcPct val="90000"/>
              </a:lnSpc>
              <a:buFontTx/>
              <a:buNone/>
              <a:defRPr/>
            </a:pPr>
            <a:r>
              <a:rPr lang="en-US" smtClean="0"/>
              <a:t>                                        1 </a:t>
            </a:r>
          </a:p>
          <a:p>
            <a:pPr eaLnBrk="1" hangingPunct="1">
              <a:lnSpc>
                <a:spcPct val="90000"/>
              </a:lnSpc>
              <a:buFontTx/>
              <a:buNone/>
              <a:defRPr/>
            </a:pPr>
            <a:r>
              <a:rPr lang="en-US" smtClean="0"/>
              <a:t>Clarify the helping Process for the client…</a:t>
            </a:r>
          </a:p>
          <a:p>
            <a:pPr lvl="2" eaLnBrk="1" hangingPunct="1">
              <a:lnSpc>
                <a:spcPct val="90000"/>
              </a:lnSpc>
              <a:defRPr/>
            </a:pPr>
            <a:r>
              <a:rPr lang="en-US" smtClean="0"/>
              <a:t>Carefully introduce self, agency intake process, and possible service options.</a:t>
            </a:r>
          </a:p>
          <a:p>
            <a:pPr lvl="2" eaLnBrk="1" hangingPunct="1">
              <a:lnSpc>
                <a:spcPct val="90000"/>
              </a:lnSpc>
              <a:defRPr/>
            </a:pPr>
            <a:r>
              <a:rPr lang="en-US" smtClean="0"/>
              <a:t>Do not assume that client has been given accurate information about services.</a:t>
            </a:r>
          </a:p>
          <a:p>
            <a:pPr lvl="2" eaLnBrk="1" hangingPunct="1">
              <a:lnSpc>
                <a:spcPct val="90000"/>
              </a:lnSpc>
              <a:defRPr/>
            </a:pPr>
            <a:r>
              <a:rPr lang="en-US" smtClean="0"/>
              <a:t>Do not assume clients know what is expected of them and what they should expect from intake process/worker</a:t>
            </a:r>
          </a:p>
          <a:p>
            <a:pPr lvl="2" eaLnBrk="1" hangingPunct="1">
              <a:lnSpc>
                <a:spcPct val="90000"/>
              </a:lnSpc>
              <a:buFontTx/>
              <a:buNone/>
              <a:defRPr/>
            </a:pPr>
            <a:r>
              <a:rPr lang="en-US" smtClean="0"/>
              <a:t>                                                                           </a:t>
            </a:r>
            <a:r>
              <a:rPr lang="en-US" sz="1400" smtClean="0"/>
              <a:t>McKay</a:t>
            </a:r>
          </a:p>
          <a:p>
            <a:pPr lvl="2" eaLnBrk="1" hangingPunct="1">
              <a:lnSpc>
                <a:spcPct val="90000"/>
              </a:lnSpc>
              <a:defRPr/>
            </a:pPr>
            <a:endParaRPr lang="en-US" sz="1400" smtClean="0"/>
          </a:p>
          <a:p>
            <a:pPr algn="ctr" eaLnBrk="1" hangingPunct="1">
              <a:lnSpc>
                <a:spcPct val="90000"/>
              </a:lnSpc>
              <a:spcBef>
                <a:spcPct val="0"/>
              </a:spcBef>
              <a:buClrTx/>
              <a:buFontTx/>
              <a:buNone/>
              <a:defRPr/>
            </a:pP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000" smtClean="0">
                <a:solidFill>
                  <a:schemeClr val="tx1"/>
                </a:solidFill>
                <a:effectLst/>
              </a:rPr>
              <a:t>Elements of the </a:t>
            </a:r>
            <a:br>
              <a:rPr lang="en-US" sz="4000" smtClean="0">
                <a:solidFill>
                  <a:schemeClr val="tx1"/>
                </a:solidFill>
                <a:effectLst/>
              </a:rPr>
            </a:br>
            <a:r>
              <a:rPr lang="en-US" sz="4000" smtClean="0">
                <a:solidFill>
                  <a:schemeClr val="tx1"/>
                </a:solidFill>
                <a:effectLst/>
              </a:rPr>
              <a:t>Engagement Process</a:t>
            </a:r>
          </a:p>
        </p:txBody>
      </p:sp>
      <p:sp>
        <p:nvSpPr>
          <p:cNvPr id="29699" name="Rectangle 3"/>
          <p:cNvSpPr>
            <a:spLocks noGrp="1" noChangeArrowheads="1"/>
          </p:cNvSpPr>
          <p:nvPr>
            <p:ph type="body" idx="1"/>
          </p:nvPr>
        </p:nvSpPr>
        <p:spPr/>
        <p:txBody>
          <a:bodyPr/>
          <a:lstStyle/>
          <a:p>
            <a:pPr eaLnBrk="1" hangingPunct="1">
              <a:buFontTx/>
              <a:buNone/>
              <a:defRPr/>
            </a:pPr>
            <a:r>
              <a:rPr lang="en-US" smtClean="0"/>
              <a:t>                                       2</a:t>
            </a:r>
          </a:p>
          <a:p>
            <a:pPr eaLnBrk="1" hangingPunct="1">
              <a:buFontTx/>
              <a:buNone/>
              <a:defRPr/>
            </a:pPr>
            <a:r>
              <a:rPr lang="en-US" smtClean="0"/>
              <a:t>Develop the foundation for a </a:t>
            </a:r>
            <a:r>
              <a:rPr lang="en-US" b="1" smtClean="0"/>
              <a:t>collaborative</a:t>
            </a:r>
            <a:r>
              <a:rPr lang="en-US" smtClean="0"/>
              <a:t> working relationship…</a:t>
            </a:r>
          </a:p>
          <a:p>
            <a:pPr eaLnBrk="1" hangingPunct="1">
              <a:buFontTx/>
              <a:buNone/>
              <a:defRPr/>
            </a:pPr>
            <a:endParaRPr lang="en-US" smtClean="0"/>
          </a:p>
          <a:p>
            <a:pPr lvl="2" eaLnBrk="1" hangingPunct="1">
              <a:defRPr/>
            </a:pPr>
            <a:r>
              <a:rPr lang="en-US" smtClean="0"/>
              <a:t>Balance the need to obtain intake information (agency assessment, insurance forms, etc.)  with helping the child and family to “tell their own story” about why they have come.</a:t>
            </a:r>
          </a:p>
          <a:p>
            <a:pPr eaLnBrk="1" hangingPunct="1">
              <a:buFontTx/>
              <a:buNone/>
              <a:defRPr/>
            </a:pPr>
            <a:r>
              <a:rPr lang="en-US" smtClean="0"/>
              <a:t>                                                                 </a:t>
            </a:r>
            <a:r>
              <a:rPr lang="en-US" sz="1400" smtClean="0"/>
              <a:t>McKay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smtClean="0">
                <a:solidFill>
                  <a:schemeClr val="tx1"/>
                </a:solidFill>
                <a:effectLst/>
              </a:rPr>
              <a:t>Elements of the </a:t>
            </a:r>
            <a:br>
              <a:rPr lang="en-US" sz="4000" smtClean="0">
                <a:solidFill>
                  <a:schemeClr val="tx1"/>
                </a:solidFill>
                <a:effectLst/>
              </a:rPr>
            </a:br>
            <a:r>
              <a:rPr lang="en-US" sz="4000" smtClean="0">
                <a:solidFill>
                  <a:schemeClr val="tx1"/>
                </a:solidFill>
                <a:effectLst/>
              </a:rPr>
              <a:t>Engagement Process</a:t>
            </a:r>
          </a:p>
        </p:txBody>
      </p:sp>
      <p:sp>
        <p:nvSpPr>
          <p:cNvPr id="30723" name="Rectangle 3"/>
          <p:cNvSpPr>
            <a:spLocks noGrp="1" noChangeArrowheads="1"/>
          </p:cNvSpPr>
          <p:nvPr>
            <p:ph type="body" idx="1"/>
          </p:nvPr>
        </p:nvSpPr>
        <p:spPr/>
        <p:txBody>
          <a:bodyPr/>
          <a:lstStyle/>
          <a:p>
            <a:pPr eaLnBrk="1" hangingPunct="1">
              <a:buFontTx/>
              <a:buNone/>
              <a:defRPr/>
            </a:pPr>
            <a:r>
              <a:rPr lang="en-US" sz="2800" smtClean="0"/>
              <a:t>                                             3   </a:t>
            </a:r>
          </a:p>
          <a:p>
            <a:pPr eaLnBrk="1" hangingPunct="1">
              <a:buFontTx/>
              <a:buNone/>
              <a:defRPr/>
            </a:pPr>
            <a:r>
              <a:rPr lang="en-US" sz="2800" smtClean="0"/>
              <a:t>Focus on immediate, practical concerns…</a:t>
            </a:r>
          </a:p>
          <a:p>
            <a:pPr eaLnBrk="1" hangingPunct="1">
              <a:buFontTx/>
              <a:buNone/>
              <a:defRPr/>
            </a:pPr>
            <a:endParaRPr lang="en-US" sz="2800" smtClean="0"/>
          </a:p>
          <a:p>
            <a:pPr lvl="2" eaLnBrk="1" hangingPunct="1">
              <a:defRPr/>
            </a:pPr>
            <a:r>
              <a:rPr lang="en-US" sz="2000" smtClean="0"/>
              <a:t>Be ready to schedule a second appointment sooner than the following week.</a:t>
            </a:r>
          </a:p>
          <a:p>
            <a:pPr lvl="2" eaLnBrk="1" hangingPunct="1">
              <a:defRPr/>
            </a:pPr>
            <a:r>
              <a:rPr lang="en-US" sz="2000" smtClean="0"/>
              <a:t>Parents often need help negotiating with other “systems” (i.e. school).</a:t>
            </a:r>
          </a:p>
          <a:p>
            <a:pPr lvl="2" eaLnBrk="1" hangingPunct="1">
              <a:defRPr/>
            </a:pPr>
            <a:r>
              <a:rPr lang="en-US" sz="2000" smtClean="0"/>
              <a:t>Responding to parents concerns provide an opportunity for worker to demonstrate their commitment and potential capacity for help.</a:t>
            </a:r>
          </a:p>
          <a:p>
            <a:pPr eaLnBrk="1" hangingPunct="1">
              <a:buFontTx/>
              <a:buNone/>
              <a:defRPr/>
            </a:pPr>
            <a:r>
              <a:rPr lang="en-US" sz="2800" smtClean="0"/>
              <a:t>                                                            </a:t>
            </a:r>
            <a:endParaRPr lang="en-US" sz="1200" smtClean="0"/>
          </a:p>
          <a:p>
            <a:pPr eaLnBrk="1" hangingPunct="1">
              <a:buFontTx/>
              <a:buNone/>
              <a:defRPr/>
            </a:pPr>
            <a:endParaRPr lang="en-US" sz="1200" smtClean="0"/>
          </a:p>
          <a:p>
            <a:pPr eaLnBrk="1" hangingPunct="1">
              <a:buFontTx/>
              <a:buNone/>
              <a:defRPr/>
            </a:pPr>
            <a:r>
              <a:rPr lang="en-US" sz="1200" smtClean="0"/>
              <a:t>                                                                                                                                                                                   </a:t>
            </a:r>
            <a:r>
              <a:rPr lang="en-US" sz="1400" smtClean="0"/>
              <a:t>McKay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smtClean="0">
                <a:solidFill>
                  <a:schemeClr val="tx1"/>
                </a:solidFill>
                <a:effectLst/>
              </a:rPr>
              <a:t>Elements of the </a:t>
            </a:r>
            <a:br>
              <a:rPr lang="en-US" sz="4000" smtClean="0">
                <a:solidFill>
                  <a:schemeClr val="tx1"/>
                </a:solidFill>
                <a:effectLst/>
              </a:rPr>
            </a:br>
            <a:r>
              <a:rPr lang="en-US" sz="4000" smtClean="0">
                <a:solidFill>
                  <a:schemeClr val="tx1"/>
                </a:solidFill>
                <a:effectLst/>
              </a:rPr>
              <a:t>Engagement Process</a:t>
            </a:r>
          </a:p>
        </p:txBody>
      </p:sp>
      <p:sp>
        <p:nvSpPr>
          <p:cNvPr id="31747" name="Rectangle 3"/>
          <p:cNvSpPr>
            <a:spLocks noGrp="1" noChangeArrowheads="1"/>
          </p:cNvSpPr>
          <p:nvPr>
            <p:ph type="body" idx="1"/>
          </p:nvPr>
        </p:nvSpPr>
        <p:spPr/>
        <p:txBody>
          <a:bodyPr/>
          <a:lstStyle/>
          <a:p>
            <a:pPr eaLnBrk="1" hangingPunct="1">
              <a:lnSpc>
                <a:spcPct val="90000"/>
              </a:lnSpc>
              <a:buFontTx/>
              <a:buNone/>
              <a:defRPr/>
            </a:pPr>
            <a:r>
              <a:rPr lang="en-US" sz="2400" smtClean="0"/>
              <a:t>                                                     4</a:t>
            </a:r>
          </a:p>
          <a:p>
            <a:pPr eaLnBrk="1" hangingPunct="1">
              <a:lnSpc>
                <a:spcPct val="90000"/>
              </a:lnSpc>
              <a:buFontTx/>
              <a:buNone/>
              <a:defRPr/>
            </a:pPr>
            <a:r>
              <a:rPr lang="en-US" sz="2400" smtClean="0"/>
              <a:t> Identify and problem-solve around barriers to help seeking</a:t>
            </a:r>
          </a:p>
          <a:p>
            <a:pPr eaLnBrk="1" hangingPunct="1">
              <a:lnSpc>
                <a:spcPct val="90000"/>
              </a:lnSpc>
              <a:buFontTx/>
              <a:buNone/>
              <a:defRPr/>
            </a:pPr>
            <a:endParaRPr lang="en-US" sz="2400" smtClean="0"/>
          </a:p>
          <a:p>
            <a:pPr lvl="2" eaLnBrk="1" hangingPunct="1">
              <a:lnSpc>
                <a:spcPct val="90000"/>
              </a:lnSpc>
              <a:defRPr/>
            </a:pPr>
            <a:r>
              <a:rPr lang="en-US" sz="1900" smtClean="0"/>
              <a:t>Every first interview must explore potential barriers to obtaining ongoing services</a:t>
            </a:r>
          </a:p>
          <a:p>
            <a:pPr lvl="2" eaLnBrk="1" hangingPunct="1">
              <a:lnSpc>
                <a:spcPct val="90000"/>
              </a:lnSpc>
              <a:defRPr/>
            </a:pPr>
            <a:r>
              <a:rPr lang="en-US" sz="1900" smtClean="0"/>
              <a:t>Specific obstacles, such as time and transportation must be addressed.</a:t>
            </a:r>
          </a:p>
          <a:p>
            <a:pPr lvl="2" eaLnBrk="1" hangingPunct="1">
              <a:lnSpc>
                <a:spcPct val="90000"/>
              </a:lnSpc>
              <a:defRPr/>
            </a:pPr>
            <a:r>
              <a:rPr lang="en-US" sz="1900" smtClean="0"/>
              <a:t>Other types of barriers include previous negative experiences with helping professionals; discouragement by others to seek professional help; differences in race or ethnicity between the interviewer and the client; families experiences with racism and its impact on their willingness to receive services from a “system” need to be carefully explored.</a:t>
            </a:r>
          </a:p>
          <a:p>
            <a:pPr lvl="2" eaLnBrk="1" hangingPunct="1">
              <a:lnSpc>
                <a:spcPct val="90000"/>
              </a:lnSpc>
              <a:buFontTx/>
              <a:buNone/>
              <a:defRPr/>
            </a:pPr>
            <a:r>
              <a:rPr lang="en-US" sz="1900" smtClean="0"/>
              <a:t>                                                                       </a:t>
            </a:r>
          </a:p>
          <a:p>
            <a:pPr lvl="2" eaLnBrk="1" hangingPunct="1">
              <a:lnSpc>
                <a:spcPct val="90000"/>
              </a:lnSpc>
              <a:buFontTx/>
              <a:buNone/>
              <a:defRPr/>
            </a:pPr>
            <a:r>
              <a:rPr lang="en-US" sz="1200" smtClean="0"/>
              <a:t>                                                                                                                                                          </a:t>
            </a:r>
            <a:r>
              <a:rPr lang="en-US" sz="1400" smtClean="0"/>
              <a:t>McKay</a:t>
            </a:r>
          </a:p>
          <a:p>
            <a:pPr eaLnBrk="1" hangingPunct="1">
              <a:lnSpc>
                <a:spcPct val="90000"/>
              </a:lnSpc>
              <a:defRPr/>
            </a:pPr>
            <a:endParaRPr lang="en-US" sz="1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z="4000" smtClean="0"/>
              <a:t>Tips on Engaging Culturally Diverse Families</a:t>
            </a:r>
          </a:p>
        </p:txBody>
      </p:sp>
      <p:sp>
        <p:nvSpPr>
          <p:cNvPr id="32771" name="Rectangle 3"/>
          <p:cNvSpPr>
            <a:spLocks noGrp="1" noChangeArrowheads="1"/>
          </p:cNvSpPr>
          <p:nvPr>
            <p:ph type="body" idx="1"/>
          </p:nvPr>
        </p:nvSpPr>
        <p:spPr/>
        <p:txBody>
          <a:bodyPr/>
          <a:lstStyle/>
          <a:p>
            <a:pPr eaLnBrk="1" hangingPunct="1">
              <a:defRPr/>
            </a:pPr>
            <a:endParaRPr lang="en-US" sz="2400" smtClean="0"/>
          </a:p>
          <a:p>
            <a:pPr eaLnBrk="1" hangingPunct="1">
              <a:defRPr/>
            </a:pPr>
            <a:endParaRPr lang="en-US" sz="2400" smtClean="0"/>
          </a:p>
          <a:p>
            <a:pPr eaLnBrk="1" hangingPunct="1">
              <a:defRPr/>
            </a:pPr>
            <a:r>
              <a:rPr lang="en-US" sz="2400" smtClean="0"/>
              <a:t>Exercise a genuine interest in learning more about the client's culture. This includes not only gaining knowledge about group tendencies through direct experience and readings but more importantly understanding how contextual factors may influence interaction (i.e., power dynamics related to differences in class, gender, race, etc., as well as the clients' values and perceptions). </a:t>
            </a:r>
          </a:p>
          <a:p>
            <a:pPr eaLnBrk="1" hangingPunct="1">
              <a:defRPr/>
            </a:pPr>
            <a:endParaRPr lang="en-US" sz="2400" smtClean="0"/>
          </a:p>
          <a:p>
            <a:pPr eaLnBrk="1" hangingPunct="1">
              <a:buFontTx/>
              <a:buNone/>
              <a:defRPr/>
            </a:pPr>
            <a:r>
              <a:rPr lang="en-US" sz="1400" smtClean="0"/>
              <a:t>                                                                                                                                            Chung and Bemak (2002)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z="4000" smtClean="0"/>
              <a:t>Tips on Engaging Culturally Diverse Families</a:t>
            </a:r>
          </a:p>
        </p:txBody>
      </p:sp>
      <p:sp>
        <p:nvSpPr>
          <p:cNvPr id="33795" name="Rectangle 3"/>
          <p:cNvSpPr>
            <a:spLocks noGrp="1" noChangeArrowheads="1"/>
          </p:cNvSpPr>
          <p:nvPr>
            <p:ph type="body" idx="1"/>
          </p:nvPr>
        </p:nvSpPr>
        <p:spPr/>
        <p:txBody>
          <a:bodyPr/>
          <a:lstStyle/>
          <a:p>
            <a:pPr eaLnBrk="1" hangingPunct="1">
              <a:lnSpc>
                <a:spcPct val="90000"/>
              </a:lnSpc>
              <a:defRPr/>
            </a:pPr>
            <a:endParaRPr lang="en-US" sz="2800" smtClean="0"/>
          </a:p>
          <a:p>
            <a:pPr eaLnBrk="1" hangingPunct="1">
              <a:lnSpc>
                <a:spcPct val="90000"/>
              </a:lnSpc>
              <a:defRPr/>
            </a:pPr>
            <a:r>
              <a:rPr lang="en-US" sz="2800" smtClean="0"/>
              <a:t>   </a:t>
            </a:r>
            <a:r>
              <a:rPr lang="en-US" sz="2400" smtClean="0"/>
              <a:t>Understand and accept the context of family and community for clients from different cultural backgrounds. For example, a common value among Asian cultures is, "Everyone and everything are interrelated across space and time“</a:t>
            </a:r>
          </a:p>
          <a:p>
            <a:pPr eaLnBrk="1" hangingPunct="1">
              <a:lnSpc>
                <a:spcPct val="90000"/>
              </a:lnSpc>
              <a:buFontTx/>
              <a:buNone/>
              <a:defRPr/>
            </a:pPr>
            <a:endParaRPr lang="en-US" sz="2400" smtClean="0"/>
          </a:p>
          <a:p>
            <a:pPr eaLnBrk="1" hangingPunct="1">
              <a:lnSpc>
                <a:spcPct val="90000"/>
              </a:lnSpc>
              <a:defRPr/>
            </a:pPr>
            <a:r>
              <a:rPr lang="en-US" sz="2400" smtClean="0"/>
              <a:t>Be knowledgeable about the psychosocial adjustment that must be made by clients who have moved from one environment to another. This minimizes the chance of misinterpreting the resulting behavior as pathological.  </a:t>
            </a:r>
          </a:p>
          <a:p>
            <a:pPr eaLnBrk="1" hangingPunct="1">
              <a:lnSpc>
                <a:spcPct val="90000"/>
              </a:lnSpc>
              <a:buFontTx/>
              <a:buNone/>
              <a:defRPr/>
            </a:pPr>
            <a:r>
              <a:rPr lang="en-US" sz="2400" smtClean="0"/>
              <a:t>                                                                          </a:t>
            </a:r>
            <a:r>
              <a:rPr lang="en-US" sz="1400" smtClean="0"/>
              <a:t>Chung and Bemak (2002)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z="4000" smtClean="0"/>
              <a:t>Tips on Engaging Culturally Diverse Families</a:t>
            </a:r>
          </a:p>
        </p:txBody>
      </p:sp>
      <p:sp>
        <p:nvSpPr>
          <p:cNvPr id="34819" name="Rectangle 3"/>
          <p:cNvSpPr>
            <a:spLocks noGrp="1" noChangeArrowheads="1"/>
          </p:cNvSpPr>
          <p:nvPr>
            <p:ph type="body" idx="1"/>
          </p:nvPr>
        </p:nvSpPr>
        <p:spPr/>
        <p:txBody>
          <a:bodyPr/>
          <a:lstStyle/>
          <a:p>
            <a:pPr eaLnBrk="1" hangingPunct="1">
              <a:defRPr/>
            </a:pPr>
            <a:r>
              <a:rPr lang="en-US" sz="2400" smtClean="0"/>
              <a:t>Be highly sensitive to the oppression, discrimination, and racism that are encountered by many people and often on a daily basis as a way of better understanding the nature and impact of these experiences on human behavior.</a:t>
            </a:r>
          </a:p>
          <a:p>
            <a:pPr eaLnBrk="1" hangingPunct="1">
              <a:buFontTx/>
              <a:buNone/>
              <a:defRPr/>
            </a:pPr>
            <a:endParaRPr lang="en-US" sz="2400" smtClean="0"/>
          </a:p>
          <a:p>
            <a:pPr eaLnBrk="1" hangingPunct="1">
              <a:defRPr/>
            </a:pPr>
            <a:r>
              <a:rPr lang="en-US" sz="2400" smtClean="0"/>
              <a:t>For those clients who feel underprivileged and devalued, it is essential to know and access community resources and services that support, empower, and promote social change.</a:t>
            </a:r>
          </a:p>
          <a:p>
            <a:pPr eaLnBrk="1" hangingPunct="1">
              <a:buFontTx/>
              <a:buNone/>
              <a:defRPr/>
            </a:pPr>
            <a:r>
              <a:rPr lang="en-US" sz="2400" smtClean="0"/>
              <a:t>                                                   </a:t>
            </a:r>
          </a:p>
          <a:p>
            <a:pPr eaLnBrk="1" hangingPunct="1">
              <a:buFontTx/>
              <a:buNone/>
              <a:defRPr/>
            </a:pPr>
            <a:r>
              <a:rPr lang="en-US" sz="2400" smtClean="0"/>
              <a:t>                                                                                  </a:t>
            </a:r>
            <a:r>
              <a:rPr lang="en-US" sz="1400" smtClean="0"/>
              <a:t>Chung and Bemak (2002)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z="4000" smtClean="0"/>
              <a:t>Exercise</a:t>
            </a:r>
          </a:p>
        </p:txBody>
      </p:sp>
      <p:sp>
        <p:nvSpPr>
          <p:cNvPr id="17411" name="Rectangle 3"/>
          <p:cNvSpPr>
            <a:spLocks noGrp="1" noChangeArrowheads="1"/>
          </p:cNvSpPr>
          <p:nvPr>
            <p:ph type="body" idx="1"/>
          </p:nvPr>
        </p:nvSpPr>
        <p:spPr/>
        <p:txBody>
          <a:bodyPr/>
          <a:lstStyle/>
          <a:p>
            <a:pPr eaLnBrk="1" hangingPunct="1">
              <a:buFontTx/>
              <a:buNone/>
              <a:defRPr/>
            </a:pPr>
            <a:r>
              <a:rPr lang="en-US" smtClean="0"/>
              <a:t>   </a:t>
            </a:r>
          </a:p>
          <a:p>
            <a:pPr eaLnBrk="1" hangingPunct="1">
              <a:buFontTx/>
              <a:buNone/>
              <a:defRPr/>
            </a:pPr>
            <a:endParaRPr lang="en-US" smtClean="0"/>
          </a:p>
          <a:p>
            <a:pPr eaLnBrk="1" hangingPunct="1">
              <a:buFontTx/>
              <a:buNone/>
              <a:defRPr/>
            </a:pPr>
            <a:r>
              <a:rPr lang="en-US" smtClean="0"/>
              <a:t>   Please pair with the person next to you and each share something private about yourself that you may not want anyone else to know.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4000" smtClean="0"/>
              <a:t>Questions That Facilitate Collaboration, Trust and              Participation of Families</a:t>
            </a:r>
          </a:p>
        </p:txBody>
      </p:sp>
      <p:sp>
        <p:nvSpPr>
          <p:cNvPr id="26627" name="Rectangle 3"/>
          <p:cNvSpPr>
            <a:spLocks noGrp="1" noChangeArrowheads="1"/>
          </p:cNvSpPr>
          <p:nvPr>
            <p:ph type="body" idx="1"/>
          </p:nvPr>
        </p:nvSpPr>
        <p:spPr>
          <a:xfrm>
            <a:off x="533400" y="2362200"/>
            <a:ext cx="8229600" cy="4495800"/>
          </a:xfrm>
        </p:spPr>
        <p:txBody>
          <a:bodyPr/>
          <a:lstStyle/>
          <a:p>
            <a:pPr eaLnBrk="1" hangingPunct="1">
              <a:buFontTx/>
              <a:buNone/>
              <a:defRPr/>
            </a:pPr>
            <a:endParaRPr lang="en-US" smtClean="0"/>
          </a:p>
          <a:p>
            <a:pPr eaLnBrk="1" hangingPunct="1">
              <a:defRPr/>
            </a:pPr>
            <a:r>
              <a:rPr lang="en-US" smtClean="0"/>
              <a:t>Reversal Questions</a:t>
            </a:r>
          </a:p>
          <a:p>
            <a:pPr eaLnBrk="1" hangingPunct="1">
              <a:defRPr/>
            </a:pPr>
            <a:endParaRPr lang="en-US" smtClean="0"/>
          </a:p>
          <a:p>
            <a:pPr eaLnBrk="1" hangingPunct="1">
              <a:defRPr/>
            </a:pPr>
            <a:r>
              <a:rPr lang="en-US" smtClean="0"/>
              <a:t>Pessimistic Questions</a:t>
            </a:r>
          </a:p>
          <a:p>
            <a:pPr eaLnBrk="1" hangingPunct="1">
              <a:defRPr/>
            </a:pPr>
            <a:endParaRPr lang="en-US" smtClean="0"/>
          </a:p>
          <a:p>
            <a:pPr eaLnBrk="1" hangingPunct="1">
              <a:defRPr/>
            </a:pPr>
            <a:r>
              <a:rPr lang="en-US" smtClean="0"/>
              <a:t>Coping Questions</a:t>
            </a:r>
          </a:p>
          <a:p>
            <a:pPr eaLnBrk="1" hangingPunct="1">
              <a:defRPr/>
            </a:pPr>
            <a:endParaRPr lang="en-US" smtClean="0"/>
          </a:p>
          <a:p>
            <a:pPr eaLnBrk="1" hangingPunct="1">
              <a:defRPr/>
            </a:pPr>
            <a:endParaRPr lang="en-US" smtClean="0"/>
          </a:p>
          <a:p>
            <a:pPr eaLnBrk="1" hangingPunct="1">
              <a:defRPr/>
            </a:pPr>
            <a:endParaRPr lang="en-US" smtClean="0"/>
          </a:p>
          <a:p>
            <a:pPr eaLnBrk="1" hangingPunct="1">
              <a:defRPr/>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Reversal Questions</a:t>
            </a:r>
          </a:p>
        </p:txBody>
      </p:sp>
      <p:sp>
        <p:nvSpPr>
          <p:cNvPr id="21507" name="Rectangle 3"/>
          <p:cNvSpPr>
            <a:spLocks noGrp="1" noChangeArrowheads="1"/>
          </p:cNvSpPr>
          <p:nvPr>
            <p:ph type="body" idx="1"/>
          </p:nvPr>
        </p:nvSpPr>
        <p:spPr/>
        <p:txBody>
          <a:bodyPr/>
          <a:lstStyle/>
          <a:p>
            <a:pPr eaLnBrk="1" hangingPunct="1">
              <a:buFontTx/>
              <a:buNone/>
              <a:defRPr/>
            </a:pPr>
            <a:r>
              <a:rPr lang="en-US" sz="2800" smtClean="0"/>
              <a:t>Reversal questions draw on a families competency and convey confidence in the families ability to contribute to solutions</a:t>
            </a:r>
          </a:p>
          <a:p>
            <a:pPr eaLnBrk="1" hangingPunct="1">
              <a:buFontTx/>
              <a:buNone/>
              <a:defRPr/>
            </a:pPr>
            <a:endParaRPr lang="en-US" sz="2800" smtClean="0"/>
          </a:p>
          <a:p>
            <a:pPr eaLnBrk="1" hangingPunct="1">
              <a:defRPr/>
            </a:pPr>
            <a:r>
              <a:rPr lang="en-US" sz="2400" smtClean="0"/>
              <a:t>Do you have any advice for me about how I can help your child?</a:t>
            </a:r>
          </a:p>
          <a:p>
            <a:pPr eaLnBrk="1" hangingPunct="1">
              <a:defRPr/>
            </a:pPr>
            <a:r>
              <a:rPr lang="en-US" sz="2400" smtClean="0"/>
              <a:t>What do you think would be helpful to work on first that will make a difference?</a:t>
            </a:r>
          </a:p>
          <a:p>
            <a:pPr eaLnBrk="1" hangingPunct="1">
              <a:defRPr/>
            </a:pPr>
            <a:r>
              <a:rPr lang="en-US" sz="2400" smtClean="0"/>
              <a:t>What could I do that would be most effective in getting to know your child?</a:t>
            </a:r>
          </a:p>
          <a:p>
            <a:pPr eaLnBrk="1" hangingPunct="1">
              <a:buFontTx/>
              <a:buNone/>
              <a:defRPr/>
            </a:pPr>
            <a:r>
              <a:rPr lang="en-US" sz="2400" smtClean="0"/>
              <a:t>                                                                               </a:t>
            </a:r>
            <a:r>
              <a:rPr lang="en-US" sz="1400" smtClean="0"/>
              <a:t>Selekman, 1997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Pessimistic Questions</a:t>
            </a:r>
          </a:p>
        </p:txBody>
      </p:sp>
      <p:sp>
        <p:nvSpPr>
          <p:cNvPr id="22531" name="Rectangle 3"/>
          <p:cNvSpPr>
            <a:spLocks noGrp="1" noChangeArrowheads="1"/>
          </p:cNvSpPr>
          <p:nvPr>
            <p:ph type="body" idx="1"/>
          </p:nvPr>
        </p:nvSpPr>
        <p:spPr/>
        <p:txBody>
          <a:bodyPr/>
          <a:lstStyle/>
          <a:p>
            <a:pPr eaLnBrk="1" hangingPunct="1">
              <a:lnSpc>
                <a:spcPct val="80000"/>
              </a:lnSpc>
              <a:buFontTx/>
              <a:buNone/>
              <a:defRPr/>
            </a:pPr>
            <a:r>
              <a:rPr lang="en-US" sz="2800" smtClean="0"/>
              <a:t>   Pessimistic questions can be an effective engaging tool for creating hope and possibility with parents who feel overwhelmed and describe their child’s mental health issues as chronic, oppressive, or out of control.</a:t>
            </a:r>
          </a:p>
          <a:p>
            <a:pPr eaLnBrk="1" hangingPunct="1">
              <a:lnSpc>
                <a:spcPct val="80000"/>
              </a:lnSpc>
              <a:buFontTx/>
              <a:buNone/>
              <a:defRPr/>
            </a:pPr>
            <a:endParaRPr lang="en-US" sz="2800" smtClean="0"/>
          </a:p>
          <a:p>
            <a:pPr eaLnBrk="1" hangingPunct="1">
              <a:lnSpc>
                <a:spcPct val="80000"/>
              </a:lnSpc>
              <a:defRPr/>
            </a:pPr>
            <a:r>
              <a:rPr lang="en-US" sz="2400" smtClean="0"/>
              <a:t>What keeps you going?</a:t>
            </a:r>
          </a:p>
          <a:p>
            <a:pPr eaLnBrk="1" hangingPunct="1">
              <a:lnSpc>
                <a:spcPct val="80000"/>
              </a:lnSpc>
              <a:defRPr/>
            </a:pPr>
            <a:r>
              <a:rPr lang="en-US" sz="2400" smtClean="0"/>
              <a:t>What has prevented you from throwing in the towel in your situation?</a:t>
            </a:r>
          </a:p>
          <a:p>
            <a:pPr eaLnBrk="1" hangingPunct="1">
              <a:lnSpc>
                <a:spcPct val="80000"/>
              </a:lnSpc>
              <a:defRPr/>
            </a:pPr>
            <a:r>
              <a:rPr lang="en-US" sz="2400" smtClean="0"/>
              <a:t> Is there anything that you have tried that has helped even a little bit?</a:t>
            </a:r>
          </a:p>
          <a:p>
            <a:pPr eaLnBrk="1" hangingPunct="1">
              <a:lnSpc>
                <a:spcPct val="80000"/>
              </a:lnSpc>
              <a:defRPr/>
            </a:pPr>
            <a:r>
              <a:rPr lang="en-US" sz="2400" smtClean="0"/>
              <a:t>Why are you willing to keep trying?</a:t>
            </a:r>
          </a:p>
          <a:p>
            <a:pPr eaLnBrk="1" hangingPunct="1">
              <a:lnSpc>
                <a:spcPct val="80000"/>
              </a:lnSpc>
              <a:buFontTx/>
              <a:buNone/>
              <a:defRPr/>
            </a:pPr>
            <a:r>
              <a:rPr lang="en-US" sz="2400" smtClean="0"/>
              <a:t>                                                                            </a:t>
            </a:r>
            <a:r>
              <a:rPr lang="en-US" sz="1600" smtClean="0"/>
              <a:t>Berg and Miller, 1992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Coping Questions</a:t>
            </a:r>
          </a:p>
        </p:txBody>
      </p:sp>
      <p:sp>
        <p:nvSpPr>
          <p:cNvPr id="25603" name="Rectangle 3"/>
          <p:cNvSpPr>
            <a:spLocks noGrp="1" noChangeArrowheads="1"/>
          </p:cNvSpPr>
          <p:nvPr>
            <p:ph type="body" idx="1"/>
          </p:nvPr>
        </p:nvSpPr>
        <p:spPr/>
        <p:txBody>
          <a:bodyPr/>
          <a:lstStyle/>
          <a:p>
            <a:pPr eaLnBrk="1" hangingPunct="1">
              <a:buFontTx/>
              <a:buNone/>
              <a:defRPr/>
            </a:pPr>
            <a:r>
              <a:rPr lang="en-US" sz="2800" smtClean="0"/>
              <a:t>Coping questions tend to elicit family members expertise in creative problem-solving</a:t>
            </a:r>
          </a:p>
          <a:p>
            <a:pPr eaLnBrk="1" hangingPunct="1">
              <a:buFontTx/>
              <a:buNone/>
              <a:defRPr/>
            </a:pPr>
            <a:endParaRPr lang="en-US" sz="2800" smtClean="0"/>
          </a:p>
          <a:p>
            <a:pPr eaLnBrk="1" hangingPunct="1">
              <a:defRPr/>
            </a:pPr>
            <a:r>
              <a:rPr lang="en-US" sz="2400" smtClean="0"/>
              <a:t>What steps are you taking to prevent your situation form getting much worse?</a:t>
            </a:r>
          </a:p>
          <a:p>
            <a:pPr eaLnBrk="1" hangingPunct="1">
              <a:defRPr/>
            </a:pPr>
            <a:r>
              <a:rPr lang="en-US" sz="2400" smtClean="0"/>
              <a:t>What others steps are you taking that seem to be helping?</a:t>
            </a:r>
          </a:p>
          <a:p>
            <a:pPr eaLnBrk="1" hangingPunct="1">
              <a:defRPr/>
            </a:pPr>
            <a:r>
              <a:rPr lang="en-US" sz="2400" smtClean="0"/>
              <a:t>How was that made a difference?</a:t>
            </a:r>
          </a:p>
          <a:p>
            <a:pPr eaLnBrk="1" hangingPunct="1">
              <a:defRPr/>
            </a:pPr>
            <a:r>
              <a:rPr lang="en-US" sz="2400" smtClean="0"/>
              <a:t>How did you get that to happen?</a:t>
            </a:r>
          </a:p>
          <a:p>
            <a:pPr eaLnBrk="1" hangingPunct="1">
              <a:buFontTx/>
              <a:buNone/>
              <a:defRPr/>
            </a:pPr>
            <a:r>
              <a:rPr lang="en-US" sz="2400" smtClean="0"/>
              <a:t>                                                                   </a:t>
            </a:r>
            <a:r>
              <a:rPr lang="en-US" sz="1400" smtClean="0"/>
              <a:t>Berg and Miller, 1992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smtClean="0"/>
              <a:t>References</a:t>
            </a:r>
          </a:p>
        </p:txBody>
      </p:sp>
      <p:sp>
        <p:nvSpPr>
          <p:cNvPr id="36867" name="Rectangle 3"/>
          <p:cNvSpPr>
            <a:spLocks noGrp="1" noChangeArrowheads="1"/>
          </p:cNvSpPr>
          <p:nvPr>
            <p:ph type="body" idx="1"/>
          </p:nvPr>
        </p:nvSpPr>
        <p:spPr/>
        <p:txBody>
          <a:bodyPr/>
          <a:lstStyle/>
          <a:p>
            <a:pPr eaLnBrk="1" hangingPunct="1">
              <a:lnSpc>
                <a:spcPct val="80000"/>
              </a:lnSpc>
              <a:defRPr/>
            </a:pPr>
            <a:r>
              <a:rPr lang="en-US" sz="2000" smtClean="0"/>
              <a:t>Berg, I.K., &amp; Miller, S.D. (1992). Working with the problem drinker: A solution focused approach. New York: Norton.</a:t>
            </a:r>
          </a:p>
          <a:p>
            <a:pPr eaLnBrk="1" hangingPunct="1">
              <a:lnSpc>
                <a:spcPct val="80000"/>
              </a:lnSpc>
              <a:defRPr/>
            </a:pPr>
            <a:r>
              <a:rPr lang="en-US" sz="2000" smtClean="0"/>
              <a:t>Chung, R. C-Y. &amp; Bemak, F. (2002). The relationship between culture and empathy in cross- cultural counseling. </a:t>
            </a:r>
            <a:r>
              <a:rPr lang="en-US" sz="2000" i="1" smtClean="0"/>
              <a:t>Journal of Counseling and Development, 80</a:t>
            </a:r>
            <a:r>
              <a:rPr lang="en-US" sz="2000" smtClean="0"/>
              <a:t>, 154-159. </a:t>
            </a:r>
          </a:p>
          <a:p>
            <a:pPr eaLnBrk="1" hangingPunct="1">
              <a:lnSpc>
                <a:spcPct val="80000"/>
              </a:lnSpc>
              <a:defRPr/>
            </a:pPr>
            <a:r>
              <a:rPr lang="en-US" sz="2000" smtClean="0"/>
              <a:t>Gallant, Paul (2010). Postmodern Practice: Applying the Skills of Narrative Therapy in Work with Children, Adolescents and Young Adults. Armour Lecture, Mercer University, April 11, 2010.</a:t>
            </a:r>
          </a:p>
          <a:p>
            <a:pPr eaLnBrk="1" hangingPunct="1">
              <a:lnSpc>
                <a:spcPct val="80000"/>
              </a:lnSpc>
              <a:defRPr/>
            </a:pPr>
            <a:r>
              <a:rPr lang="en-US" sz="2000" smtClean="0"/>
              <a:t>McKay, Mary. Power point. NH CEBIS presentation. Mt. Sinai School of Medicine</a:t>
            </a:r>
          </a:p>
          <a:p>
            <a:pPr eaLnBrk="1" hangingPunct="1">
              <a:lnSpc>
                <a:spcPct val="80000"/>
              </a:lnSpc>
              <a:defRPr/>
            </a:pPr>
            <a:r>
              <a:rPr lang="en-US" sz="2000" smtClean="0"/>
              <a:t>McKay, M., &amp; , Bannon, Jr,, W. (2004). Engaging families in child mental health services.  Adolescent Psychiatric Clin N Am. 13 (2004) 905– 921.</a:t>
            </a:r>
          </a:p>
          <a:p>
            <a:pPr eaLnBrk="1" hangingPunct="1">
              <a:lnSpc>
                <a:spcPct val="80000"/>
              </a:lnSpc>
              <a:defRPr/>
            </a:pPr>
            <a:r>
              <a:rPr lang="en-US" sz="2000" smtClean="0"/>
              <a:t>Selekman, M.D. (1997). Solution Focused therapy with children: Harnessing family strengths for systemic change.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4000" smtClean="0"/>
              <a:t>Barriers to Family Engagement in Clinical Services</a:t>
            </a:r>
          </a:p>
        </p:txBody>
      </p:sp>
      <p:sp>
        <p:nvSpPr>
          <p:cNvPr id="18435" name="Rectangle 3"/>
          <p:cNvSpPr>
            <a:spLocks noGrp="1" noChangeArrowheads="1"/>
          </p:cNvSpPr>
          <p:nvPr>
            <p:ph type="body" idx="1"/>
          </p:nvPr>
        </p:nvSpPr>
        <p:spPr/>
        <p:txBody>
          <a:bodyPr/>
          <a:lstStyle/>
          <a:p>
            <a:pPr eaLnBrk="1" hangingPunct="1">
              <a:buFontTx/>
              <a:buNone/>
              <a:defRPr/>
            </a:pPr>
            <a:r>
              <a:rPr lang="en-US" sz="4000" smtClean="0"/>
              <a:t>                            </a:t>
            </a:r>
          </a:p>
          <a:p>
            <a:pPr eaLnBrk="1" hangingPunct="1">
              <a:buFontTx/>
              <a:buNone/>
              <a:defRPr/>
            </a:pPr>
            <a:endParaRPr lang="en-US" sz="4000" smtClean="0"/>
          </a:p>
          <a:p>
            <a:pPr eaLnBrk="1" hangingPunct="1">
              <a:buClr>
                <a:schemeClr val="tx1"/>
              </a:buClr>
              <a:defRPr/>
            </a:pPr>
            <a:r>
              <a:rPr lang="en-US" smtClean="0"/>
              <a:t>List 5 barriers in your experience that inhibit/discourage a family from engaging in clinical services for their child.</a:t>
            </a:r>
          </a:p>
          <a:p>
            <a:pPr eaLnBrk="1" hangingPunct="1">
              <a:buClr>
                <a:schemeClr val="tx1"/>
              </a:buClr>
              <a:defRPr/>
            </a:pPr>
            <a:endParaRPr lang="en-US" smtClean="0"/>
          </a:p>
          <a:p>
            <a:pPr eaLnBrk="1" hangingPunct="1">
              <a:buClr>
                <a:schemeClr val="tx1"/>
              </a:buClr>
              <a:buFontTx/>
              <a:buNone/>
              <a:defRPr/>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t>Barriers To Family Engagement</a:t>
            </a:r>
          </a:p>
        </p:txBody>
      </p:sp>
      <p:sp>
        <p:nvSpPr>
          <p:cNvPr id="6147" name="Rectangle 3"/>
          <p:cNvSpPr>
            <a:spLocks noGrp="1" noChangeArrowheads="1"/>
          </p:cNvSpPr>
          <p:nvPr>
            <p:ph type="body" idx="1"/>
          </p:nvPr>
        </p:nvSpPr>
        <p:spPr/>
        <p:txBody>
          <a:bodyPr/>
          <a:lstStyle/>
          <a:p>
            <a:pPr eaLnBrk="1" hangingPunct="1">
              <a:lnSpc>
                <a:spcPct val="90000"/>
              </a:lnSpc>
              <a:defRPr/>
            </a:pPr>
            <a:endParaRPr lang="en-US" sz="2800" smtClean="0"/>
          </a:p>
          <a:p>
            <a:pPr eaLnBrk="1" hangingPunct="1">
              <a:lnSpc>
                <a:spcPct val="90000"/>
              </a:lnSpc>
              <a:defRPr/>
            </a:pPr>
            <a:r>
              <a:rPr lang="en-US" sz="2800" smtClean="0"/>
              <a:t>Poverty, single parent status and stress</a:t>
            </a:r>
          </a:p>
          <a:p>
            <a:pPr eaLnBrk="1" hangingPunct="1">
              <a:lnSpc>
                <a:spcPct val="90000"/>
              </a:lnSpc>
              <a:defRPr/>
            </a:pPr>
            <a:r>
              <a:rPr lang="en-US" sz="2800" smtClean="0"/>
              <a:t>Time, transportation, child care, competing priorities</a:t>
            </a:r>
          </a:p>
          <a:p>
            <a:pPr eaLnBrk="1" hangingPunct="1">
              <a:lnSpc>
                <a:spcPct val="90000"/>
              </a:lnSpc>
              <a:defRPr/>
            </a:pPr>
            <a:r>
              <a:rPr lang="en-US" sz="2800" smtClean="0"/>
              <a:t>Attitudes about mental health, stigma</a:t>
            </a:r>
          </a:p>
          <a:p>
            <a:pPr eaLnBrk="1" hangingPunct="1">
              <a:lnSpc>
                <a:spcPct val="90000"/>
              </a:lnSpc>
              <a:defRPr/>
            </a:pPr>
            <a:r>
              <a:rPr lang="en-US" sz="2800" smtClean="0"/>
              <a:t>Previous negative experiences with mental health or other social service institutions</a:t>
            </a:r>
          </a:p>
          <a:p>
            <a:pPr eaLnBrk="1" hangingPunct="1">
              <a:lnSpc>
                <a:spcPct val="90000"/>
              </a:lnSpc>
              <a:defRPr/>
            </a:pPr>
            <a:r>
              <a:rPr lang="en-US" sz="2800" smtClean="0"/>
              <a:t>Lack of collaboration/respect</a:t>
            </a:r>
          </a:p>
          <a:p>
            <a:pPr eaLnBrk="1" hangingPunct="1">
              <a:lnSpc>
                <a:spcPct val="90000"/>
              </a:lnSpc>
              <a:buFontTx/>
              <a:buNone/>
              <a:defRPr/>
            </a:pPr>
            <a:r>
              <a:rPr lang="en-US" sz="2800" smtClean="0"/>
              <a:t>                                                                          </a:t>
            </a:r>
            <a:r>
              <a:rPr lang="en-US" sz="1400" smtClean="0"/>
              <a:t>McKay</a:t>
            </a:r>
          </a:p>
          <a:p>
            <a:pPr eaLnBrk="1" hangingPunct="1">
              <a:lnSpc>
                <a:spcPct val="90000"/>
              </a:lnSpc>
              <a:buFontTx/>
              <a:buNone/>
              <a:defRPr/>
            </a:pPr>
            <a:r>
              <a:rPr lang="en-US" sz="2800" smtClean="0"/>
              <a:t>                                                               </a:t>
            </a:r>
          </a:p>
          <a:p>
            <a:pPr eaLnBrk="1" hangingPunct="1">
              <a:lnSpc>
                <a:spcPct val="90000"/>
              </a:lnSpc>
              <a:buFontTx/>
              <a:buNone/>
              <a:defRPr/>
            </a:pP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3400" smtClean="0"/>
              <a:t>Barriers to Involvement in Child Mental Health Interventions</a:t>
            </a:r>
          </a:p>
        </p:txBody>
      </p:sp>
      <p:sp>
        <p:nvSpPr>
          <p:cNvPr id="7171" name="Rectangle 3"/>
          <p:cNvSpPr>
            <a:spLocks noGrp="1" noChangeArrowheads="1"/>
          </p:cNvSpPr>
          <p:nvPr>
            <p:ph type="body" idx="1"/>
          </p:nvPr>
        </p:nvSpPr>
        <p:spPr/>
        <p:txBody>
          <a:bodyPr/>
          <a:lstStyle/>
          <a:p>
            <a:pPr eaLnBrk="1" hangingPunct="1">
              <a:lnSpc>
                <a:spcPct val="90000"/>
              </a:lnSpc>
              <a:defRPr/>
            </a:pPr>
            <a:r>
              <a:rPr lang="en-US" smtClean="0"/>
              <a:t>Exclusion by providers</a:t>
            </a:r>
          </a:p>
          <a:p>
            <a:pPr eaLnBrk="1" hangingPunct="1">
              <a:lnSpc>
                <a:spcPct val="90000"/>
              </a:lnSpc>
              <a:defRPr/>
            </a:pPr>
            <a:r>
              <a:rPr lang="en-US" smtClean="0"/>
              <a:t>Stigma associated with mental illness and seeking care</a:t>
            </a:r>
          </a:p>
          <a:p>
            <a:pPr eaLnBrk="1" hangingPunct="1">
              <a:lnSpc>
                <a:spcPct val="90000"/>
              </a:lnSpc>
              <a:defRPr/>
            </a:pPr>
            <a:r>
              <a:rPr lang="en-US" smtClean="0"/>
              <a:t>Concerns about confidentiality</a:t>
            </a:r>
          </a:p>
          <a:p>
            <a:pPr eaLnBrk="1" hangingPunct="1">
              <a:lnSpc>
                <a:spcPct val="90000"/>
              </a:lnSpc>
              <a:defRPr/>
            </a:pPr>
            <a:r>
              <a:rPr lang="en-US" smtClean="0"/>
              <a:t>Cultural mistrust/differences</a:t>
            </a:r>
          </a:p>
          <a:p>
            <a:pPr eaLnBrk="1" hangingPunct="1">
              <a:lnSpc>
                <a:spcPct val="90000"/>
              </a:lnSpc>
              <a:defRPr/>
            </a:pPr>
            <a:r>
              <a:rPr lang="en-US" smtClean="0"/>
              <a:t>Mental illness/substance abuse</a:t>
            </a:r>
          </a:p>
          <a:p>
            <a:pPr eaLnBrk="1" hangingPunct="1">
              <a:lnSpc>
                <a:spcPct val="90000"/>
              </a:lnSpc>
              <a:defRPr/>
            </a:pPr>
            <a:r>
              <a:rPr lang="en-US" smtClean="0"/>
              <a:t>Lack of trust</a:t>
            </a:r>
          </a:p>
          <a:p>
            <a:pPr eaLnBrk="1" hangingPunct="1">
              <a:lnSpc>
                <a:spcPct val="90000"/>
              </a:lnSpc>
              <a:buFontTx/>
              <a:buNone/>
              <a:defRPr/>
            </a:pPr>
            <a:r>
              <a:rPr lang="en-US" smtClean="0"/>
              <a:t>                                                                </a:t>
            </a:r>
            <a:r>
              <a:rPr lang="en-US" sz="1400" smtClean="0"/>
              <a:t>McKay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400" smtClean="0"/>
              <a:t> </a:t>
            </a:r>
            <a:br>
              <a:rPr lang="en-US" sz="3400" smtClean="0"/>
            </a:br>
            <a:r>
              <a:rPr lang="en-US" sz="3400" smtClean="0"/>
              <a:t>What would make a families’ experience with your service positive?</a:t>
            </a:r>
          </a:p>
        </p:txBody>
      </p:sp>
      <p:sp>
        <p:nvSpPr>
          <p:cNvPr id="4099" name="Rectangle 3"/>
          <p:cNvSpPr>
            <a:spLocks noGrp="1" noChangeArrowheads="1"/>
          </p:cNvSpPr>
          <p:nvPr>
            <p:ph type="body" idx="1"/>
          </p:nvPr>
        </p:nvSpPr>
        <p:spPr/>
        <p:txBody>
          <a:bodyPr/>
          <a:lstStyle/>
          <a:p>
            <a:pPr lvl="1" eaLnBrk="1" hangingPunct="1">
              <a:lnSpc>
                <a:spcPct val="90000"/>
              </a:lnSpc>
              <a:spcBef>
                <a:spcPct val="0"/>
              </a:spcBef>
              <a:buFontTx/>
              <a:buNone/>
              <a:defRPr/>
            </a:pPr>
            <a:endParaRPr lang="en-US" smtClean="0"/>
          </a:p>
          <a:p>
            <a:pPr lvl="1" eaLnBrk="1" hangingPunct="1">
              <a:lnSpc>
                <a:spcPct val="90000"/>
              </a:lnSpc>
              <a:spcBef>
                <a:spcPct val="0"/>
              </a:spcBef>
              <a:buFontTx/>
              <a:buNone/>
              <a:defRPr/>
            </a:pPr>
            <a:endParaRPr lang="en-US" smtClean="0"/>
          </a:p>
          <a:p>
            <a:pPr lvl="1" eaLnBrk="1" hangingPunct="1">
              <a:lnSpc>
                <a:spcPct val="90000"/>
              </a:lnSpc>
              <a:spcBef>
                <a:spcPct val="0"/>
              </a:spcBef>
              <a:buFontTx/>
              <a:buNone/>
              <a:defRPr/>
            </a:pPr>
            <a:endParaRPr lang="en-US" smtClean="0"/>
          </a:p>
          <a:p>
            <a:pPr lvl="1" eaLnBrk="1" hangingPunct="1">
              <a:lnSpc>
                <a:spcPct val="90000"/>
              </a:lnSpc>
              <a:spcBef>
                <a:spcPct val="0"/>
              </a:spcBef>
              <a:buFontTx/>
              <a:buNone/>
              <a:defRPr/>
            </a:pPr>
            <a:r>
              <a:rPr lang="en-US" smtClean="0"/>
              <a:t>Imagine you are a parent interfacing with your agency for the first time. Describe what would make the experience positive for you and your child. Start your description with the initial phone call and end at the point where you meet with the service provider the first time. </a:t>
            </a:r>
          </a:p>
          <a:p>
            <a:pPr lvl="1" eaLnBrk="1" hangingPunct="1">
              <a:lnSpc>
                <a:spcPct val="90000"/>
              </a:lnSpc>
              <a:spcBef>
                <a:spcPct val="0"/>
              </a:spcBef>
              <a:buFontTx/>
              <a:buNone/>
              <a:defRPr/>
            </a:pPr>
            <a:endParaRPr lang="en-US" smtClean="0"/>
          </a:p>
          <a:p>
            <a:pPr lvl="1" eaLnBrk="1" hangingPunct="1">
              <a:lnSpc>
                <a:spcPct val="90000"/>
              </a:lnSpc>
              <a:spcBef>
                <a:spcPct val="0"/>
              </a:spcBef>
              <a:buFontTx/>
              <a:buNone/>
              <a:defRPr/>
            </a:pPr>
            <a:r>
              <a:rPr lang="en-US" smtClean="0"/>
              <a:t>                                                         </a:t>
            </a:r>
          </a:p>
          <a:p>
            <a:pPr eaLnBrk="1" hangingPunct="1">
              <a:lnSpc>
                <a:spcPct val="90000"/>
              </a:lnSpc>
              <a:defRPr/>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Overcoming Barriers</a:t>
            </a:r>
          </a:p>
        </p:txBody>
      </p:sp>
      <p:sp>
        <p:nvSpPr>
          <p:cNvPr id="8195" name="Rectangle 3"/>
          <p:cNvSpPr>
            <a:spLocks noGrp="1" noChangeArrowheads="1"/>
          </p:cNvSpPr>
          <p:nvPr>
            <p:ph type="body" idx="1"/>
          </p:nvPr>
        </p:nvSpPr>
        <p:spPr/>
        <p:txBody>
          <a:bodyPr/>
          <a:lstStyle/>
          <a:p>
            <a:pPr eaLnBrk="1" hangingPunct="1">
              <a:buFontTx/>
              <a:buNone/>
              <a:defRPr/>
            </a:pPr>
            <a:endParaRPr lang="en-US" smtClean="0"/>
          </a:p>
          <a:p>
            <a:pPr eaLnBrk="1" hangingPunct="1">
              <a:buFontTx/>
              <a:buNone/>
              <a:defRPr/>
            </a:pPr>
            <a:r>
              <a:rPr lang="en-US" smtClean="0"/>
              <a:t>Connecting and developing a positive, trusting, collaborative relationship with the family is a prerequisite to helping overcome barriers to engaging in clinical services.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z="4000" smtClean="0"/>
              <a:t>Strength Based Collaborative Relationships</a:t>
            </a:r>
          </a:p>
        </p:txBody>
      </p:sp>
      <p:sp>
        <p:nvSpPr>
          <p:cNvPr id="20483" name="Rectangle 3"/>
          <p:cNvSpPr>
            <a:spLocks noGrp="1" noChangeArrowheads="1"/>
          </p:cNvSpPr>
          <p:nvPr>
            <p:ph type="body" idx="1"/>
          </p:nvPr>
        </p:nvSpPr>
        <p:spPr/>
        <p:txBody>
          <a:bodyPr/>
          <a:lstStyle/>
          <a:p>
            <a:pPr eaLnBrk="1" hangingPunct="1">
              <a:buFontTx/>
              <a:buNone/>
              <a:defRPr/>
            </a:pPr>
            <a:endParaRPr lang="en-US" smtClean="0"/>
          </a:p>
          <a:p>
            <a:pPr eaLnBrk="1" hangingPunct="1">
              <a:defRPr/>
            </a:pPr>
            <a:r>
              <a:rPr lang="en-US" smtClean="0"/>
              <a:t>Everyone desires respect</a:t>
            </a:r>
          </a:p>
          <a:p>
            <a:pPr eaLnBrk="1" hangingPunct="1">
              <a:defRPr/>
            </a:pPr>
            <a:r>
              <a:rPr lang="en-US" smtClean="0"/>
              <a:t>Everyone needs to be heard </a:t>
            </a:r>
          </a:p>
          <a:p>
            <a:pPr eaLnBrk="1" hangingPunct="1">
              <a:defRPr/>
            </a:pPr>
            <a:r>
              <a:rPr lang="en-US" smtClean="0"/>
              <a:t>Everyone has strengths </a:t>
            </a:r>
          </a:p>
          <a:p>
            <a:pPr eaLnBrk="1" hangingPunct="1">
              <a:defRPr/>
            </a:pPr>
            <a:r>
              <a:rPr lang="en-US" smtClean="0"/>
              <a:t>Judgments can wait </a:t>
            </a:r>
          </a:p>
          <a:p>
            <a:pPr eaLnBrk="1" hangingPunct="1">
              <a:defRPr/>
            </a:pPr>
            <a:r>
              <a:rPr lang="en-US" smtClean="0"/>
              <a:t>Partners share power </a:t>
            </a:r>
          </a:p>
          <a:p>
            <a:pPr eaLnBrk="1" hangingPunct="1">
              <a:defRPr/>
            </a:pPr>
            <a:r>
              <a:rPr lang="en-US" smtClean="0"/>
              <a:t>Partnership is a process</a:t>
            </a:r>
          </a:p>
          <a:p>
            <a:pPr eaLnBrk="1" hangingPunct="1">
              <a:defRPr/>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Narrative Reminders</a:t>
            </a:r>
          </a:p>
        </p:txBody>
      </p:sp>
      <p:sp>
        <p:nvSpPr>
          <p:cNvPr id="23555" name="Rectangle 3"/>
          <p:cNvSpPr>
            <a:spLocks noGrp="1" noChangeArrowheads="1"/>
          </p:cNvSpPr>
          <p:nvPr>
            <p:ph type="body" idx="1"/>
          </p:nvPr>
        </p:nvSpPr>
        <p:spPr/>
        <p:txBody>
          <a:bodyPr/>
          <a:lstStyle/>
          <a:p>
            <a:pPr eaLnBrk="1" hangingPunct="1">
              <a:lnSpc>
                <a:spcPct val="80000"/>
              </a:lnSpc>
              <a:buFontTx/>
              <a:buNone/>
              <a:defRPr/>
            </a:pPr>
            <a:endParaRPr lang="en-US" sz="2400" smtClean="0"/>
          </a:p>
          <a:p>
            <a:pPr eaLnBrk="1" hangingPunct="1">
              <a:lnSpc>
                <a:spcPct val="80000"/>
              </a:lnSpc>
              <a:defRPr/>
            </a:pPr>
            <a:r>
              <a:rPr lang="en-US" sz="2400" smtClean="0"/>
              <a:t>Externalize the Problem   	</a:t>
            </a:r>
          </a:p>
          <a:p>
            <a:pPr eaLnBrk="1" hangingPunct="1">
              <a:lnSpc>
                <a:spcPct val="80000"/>
              </a:lnSpc>
              <a:buFontTx/>
              <a:buNone/>
              <a:defRPr/>
            </a:pPr>
            <a:r>
              <a:rPr lang="en-US" sz="2400" smtClean="0"/>
              <a:t>    Am I remembering that it is not the person, not the family – </a:t>
            </a:r>
          </a:p>
          <a:p>
            <a:pPr eaLnBrk="1" hangingPunct="1">
              <a:lnSpc>
                <a:spcPct val="80000"/>
              </a:lnSpc>
              <a:buFontTx/>
              <a:buNone/>
              <a:defRPr/>
            </a:pPr>
            <a:r>
              <a:rPr lang="en-US" sz="2400" smtClean="0"/>
              <a:t>    It is the Problem that is the Problem</a:t>
            </a:r>
          </a:p>
          <a:p>
            <a:pPr eaLnBrk="1" hangingPunct="1">
              <a:lnSpc>
                <a:spcPct val="80000"/>
              </a:lnSpc>
              <a:buFontTx/>
              <a:buNone/>
              <a:defRPr/>
            </a:pPr>
            <a:r>
              <a:rPr lang="en-US" sz="2400" smtClean="0"/>
              <a:t>	</a:t>
            </a:r>
          </a:p>
          <a:p>
            <a:pPr eaLnBrk="1" hangingPunct="1">
              <a:lnSpc>
                <a:spcPct val="80000"/>
              </a:lnSpc>
              <a:defRPr/>
            </a:pPr>
            <a:r>
              <a:rPr lang="en-US" sz="2400" smtClean="0"/>
              <a:t>Be Hospitable  	</a:t>
            </a:r>
          </a:p>
          <a:p>
            <a:pPr eaLnBrk="1" hangingPunct="1">
              <a:lnSpc>
                <a:spcPct val="80000"/>
              </a:lnSpc>
              <a:buFontTx/>
              <a:buNone/>
              <a:defRPr/>
            </a:pPr>
            <a:r>
              <a:rPr lang="en-US" sz="2400" smtClean="0"/>
              <a:t>    Are we doing our best to help families to feel welcome and safe?	</a:t>
            </a:r>
          </a:p>
          <a:p>
            <a:pPr eaLnBrk="1" hangingPunct="1">
              <a:lnSpc>
                <a:spcPct val="80000"/>
              </a:lnSpc>
              <a:defRPr/>
            </a:pPr>
            <a:r>
              <a:rPr lang="en-US" sz="2400" smtClean="0"/>
              <a:t>Remain Curious 	</a:t>
            </a:r>
          </a:p>
          <a:p>
            <a:pPr eaLnBrk="1" hangingPunct="1">
              <a:lnSpc>
                <a:spcPct val="80000"/>
              </a:lnSpc>
              <a:buFontTx/>
              <a:buNone/>
              <a:defRPr/>
            </a:pPr>
            <a:r>
              <a:rPr lang="en-US" sz="2400" smtClean="0"/>
              <a:t>    Can I speak mostly by asking questions to learn from others and to listen more fully	</a:t>
            </a:r>
          </a:p>
          <a:p>
            <a:pPr eaLnBrk="1" hangingPunct="1">
              <a:lnSpc>
                <a:spcPct val="80000"/>
              </a:lnSpc>
              <a:buFontTx/>
              <a:buNone/>
              <a:defRPr/>
            </a:pPr>
            <a:r>
              <a:rPr lang="en-US" sz="2400" smtClean="0"/>
              <a:t>                                                                                    </a:t>
            </a:r>
            <a:r>
              <a:rPr lang="en-US" sz="1400" smtClean="0"/>
              <a:t>Gallant, 2010</a:t>
            </a:r>
          </a:p>
        </p:txBody>
      </p:sp>
    </p:spTree>
  </p:cSld>
  <p:clrMapOvr>
    <a:masterClrMapping/>
  </p:clrMapOvr>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Teamwork</Template>
  <TotalTime>913</TotalTime>
  <Words>1247</Words>
  <Application>Microsoft Office PowerPoint</Application>
  <PresentationFormat>On-screen Show (4:3)</PresentationFormat>
  <Paragraphs>176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Garamond</vt:lpstr>
      <vt:lpstr>Arial</vt:lpstr>
      <vt:lpstr>Calibri</vt:lpstr>
      <vt:lpstr>Wingdings</vt:lpstr>
      <vt:lpstr>Times New Roman</vt:lpstr>
      <vt:lpstr>Teamwork</vt:lpstr>
      <vt:lpstr>Facilitating Families in Over-Coming Barriers to Their Engagement in Clinical Services</vt:lpstr>
      <vt:lpstr>Exercise</vt:lpstr>
      <vt:lpstr>Barriers to Family Engagement in Clinical Services</vt:lpstr>
      <vt:lpstr>Barriers To Family Engagement</vt:lpstr>
      <vt:lpstr>Barriers to Involvement in Child Mental Health Interventions</vt:lpstr>
      <vt:lpstr>  What would make a families’ experience with your service positive?</vt:lpstr>
      <vt:lpstr>Overcoming Barriers</vt:lpstr>
      <vt:lpstr>Strength Based Collaborative Relationships</vt:lpstr>
      <vt:lpstr>Narrative Reminders</vt:lpstr>
      <vt:lpstr>Narrative Reminders</vt:lpstr>
      <vt:lpstr>Strength Based Relationship Building </vt:lpstr>
      <vt:lpstr>Skills for Dealing with Families</vt:lpstr>
      <vt:lpstr>Elements of the  Engagement Process</vt:lpstr>
      <vt:lpstr>Elements of the  Engagement Process</vt:lpstr>
      <vt:lpstr>Elements of the  Engagement Process</vt:lpstr>
      <vt:lpstr>Elements of the  Engagement Process</vt:lpstr>
      <vt:lpstr>Tips on Engaging Culturally Diverse Families</vt:lpstr>
      <vt:lpstr>Tips on Engaging Culturally Diverse Families</vt:lpstr>
      <vt:lpstr>Tips on Engaging Culturally Diverse Families</vt:lpstr>
      <vt:lpstr>Questions That Facilitate Collaboration, Trust and              Participation of Families</vt:lpstr>
      <vt:lpstr>Reversal Questions</vt:lpstr>
      <vt:lpstr>Pessimistic Questions</vt:lpstr>
      <vt:lpstr>Coping Questions</vt:lpstr>
      <vt:lpstr>References</vt:lpstr>
    </vt:vector>
  </TitlesOfParts>
  <Company>MUSM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Facilitating Families in Over-coming Barriers to their Engagement in Clinical Services. </dc:title>
  <dc:creator>Steve Livingston</dc:creator>
  <cp:lastModifiedBy>cviog</cp:lastModifiedBy>
  <cp:revision>10</cp:revision>
  <dcterms:created xsi:type="dcterms:W3CDTF">2010-06-08T02:12:18Z</dcterms:created>
  <dcterms:modified xsi:type="dcterms:W3CDTF">2010-11-17T18:49:42Z</dcterms:modified>
</cp:coreProperties>
</file>